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9" r:id="rId4"/>
    <p:sldId id="266" r:id="rId5"/>
    <p:sldId id="263" r:id="rId6"/>
    <p:sldId id="265" r:id="rId7"/>
    <p:sldId id="260" r:id="rId8"/>
    <p:sldId id="267" r:id="rId9"/>
    <p:sldId id="264" r:id="rId10"/>
    <p:sldId id="268" r:id="rId11"/>
    <p:sldId id="270" r:id="rId12"/>
    <p:sldId id="269" r:id="rId13"/>
    <p:sldId id="26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371" autoAdjust="0"/>
  </p:normalViewPr>
  <p:slideViewPr>
    <p:cSldViewPr>
      <p:cViewPr varScale="1">
        <p:scale>
          <a:sx n="99" d="100"/>
          <a:sy n="99" d="100"/>
        </p:scale>
        <p:origin x="-72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5A0867-55D4-435B-8570-FE742897BF1A}" type="datetimeFigureOut">
              <a:rPr lang="en-AU" smtClean="0"/>
              <a:t>14/04/2015</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477BDF-CB4B-456A-86C1-E78CBD9E7078}" type="slidenum">
              <a:rPr lang="en-AU" smtClean="0"/>
              <a:t>‹#›</a:t>
            </a:fld>
            <a:endParaRPr lang="en-AU"/>
          </a:p>
        </p:txBody>
      </p:sp>
    </p:spTree>
    <p:extLst>
      <p:ext uri="{BB962C8B-B14F-4D97-AF65-F5344CB8AC3E}">
        <p14:creationId xmlns:p14="http://schemas.microsoft.com/office/powerpoint/2010/main" val="1450111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Open command prompt, signable Adobe pdf, </a:t>
            </a:r>
            <a:r>
              <a:rPr lang="en-AU" dirty="0" err="1" smtClean="0"/>
              <a:t>CommBank</a:t>
            </a:r>
            <a:r>
              <a:rPr lang="en-AU" dirty="0" smtClean="0"/>
              <a:t>,</a:t>
            </a:r>
            <a:r>
              <a:rPr lang="en-AU" baseline="0" dirty="0" smtClean="0"/>
              <a:t> Google Security blog http://googleonlinesecurity.blogspot.com.au/2015/03/maintaining-digital-certificate-security.html</a:t>
            </a:r>
            <a:endParaRPr lang="en-AU" dirty="0"/>
          </a:p>
        </p:txBody>
      </p:sp>
      <p:sp>
        <p:nvSpPr>
          <p:cNvPr id="4" name="Slide Number Placeholder 3"/>
          <p:cNvSpPr>
            <a:spLocks noGrp="1"/>
          </p:cNvSpPr>
          <p:nvPr>
            <p:ph type="sldNum" sz="quarter" idx="10"/>
          </p:nvPr>
        </p:nvSpPr>
        <p:spPr/>
        <p:txBody>
          <a:bodyPr/>
          <a:lstStyle/>
          <a:p>
            <a:fld id="{30477BDF-CB4B-456A-86C1-E78CBD9E7078}" type="slidenum">
              <a:rPr lang="en-AU" smtClean="0"/>
              <a:t>1</a:t>
            </a:fld>
            <a:endParaRPr lang="en-AU"/>
          </a:p>
        </p:txBody>
      </p:sp>
    </p:spTree>
    <p:extLst>
      <p:ext uri="{BB962C8B-B14F-4D97-AF65-F5344CB8AC3E}">
        <p14:creationId xmlns:p14="http://schemas.microsoft.com/office/powerpoint/2010/main" val="746604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See IE exe in downloads.  Look through whole chain.  Note different uses of signing.</a:t>
            </a:r>
          </a:p>
          <a:p>
            <a:endParaRPr lang="en-AU" dirty="0"/>
          </a:p>
        </p:txBody>
      </p:sp>
      <p:sp>
        <p:nvSpPr>
          <p:cNvPr id="4" name="Slide Number Placeholder 3"/>
          <p:cNvSpPr>
            <a:spLocks noGrp="1"/>
          </p:cNvSpPr>
          <p:nvPr>
            <p:ph type="sldNum" sz="quarter" idx="10"/>
          </p:nvPr>
        </p:nvSpPr>
        <p:spPr/>
        <p:txBody>
          <a:bodyPr/>
          <a:lstStyle/>
          <a:p>
            <a:fld id="{30477BDF-CB4B-456A-86C1-E78CBD9E7078}" type="slidenum">
              <a:rPr lang="en-AU" smtClean="0"/>
              <a:t>2</a:t>
            </a:fld>
            <a:endParaRPr lang="en-AU"/>
          </a:p>
        </p:txBody>
      </p:sp>
    </p:spTree>
    <p:extLst>
      <p:ext uri="{BB962C8B-B14F-4D97-AF65-F5344CB8AC3E}">
        <p14:creationId xmlns:p14="http://schemas.microsoft.com/office/powerpoint/2010/main" val="43567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See 13.3.2 of Parr et </a:t>
            </a:r>
            <a:r>
              <a:rPr lang="en-AU" dirty="0" err="1" smtClean="0"/>
              <a:t>al’s</a:t>
            </a:r>
            <a:r>
              <a:rPr lang="en-AU" dirty="0" smtClean="0"/>
              <a:t> textbook.</a:t>
            </a:r>
          </a:p>
          <a:p>
            <a:r>
              <a:rPr lang="en-AU" dirty="0" smtClean="0"/>
              <a:t>Look up CAs</a:t>
            </a:r>
            <a:r>
              <a:rPr lang="en-AU" baseline="0" dirty="0" smtClean="0"/>
              <a:t> in Firefox</a:t>
            </a:r>
          </a:p>
          <a:p>
            <a:r>
              <a:rPr lang="en-AU" baseline="0" dirty="0" smtClean="0"/>
              <a:t>Run </a:t>
            </a:r>
            <a:r>
              <a:rPr lang="en-AU" baseline="0" dirty="0" err="1" smtClean="0"/>
              <a:t>certmgr.msc</a:t>
            </a:r>
            <a:r>
              <a:rPr lang="en-AU" baseline="0" dirty="0" smtClean="0"/>
              <a:t> from command prompt</a:t>
            </a:r>
            <a:endParaRPr lang="en-AU" dirty="0" smtClean="0"/>
          </a:p>
        </p:txBody>
      </p:sp>
      <p:sp>
        <p:nvSpPr>
          <p:cNvPr id="4" name="Slide Number Placeholder 3"/>
          <p:cNvSpPr>
            <a:spLocks noGrp="1"/>
          </p:cNvSpPr>
          <p:nvPr>
            <p:ph type="sldNum" sz="quarter" idx="10"/>
          </p:nvPr>
        </p:nvSpPr>
        <p:spPr/>
        <p:txBody>
          <a:bodyPr/>
          <a:lstStyle/>
          <a:p>
            <a:fld id="{30477BDF-CB4B-456A-86C1-E78CBD9E7078}" type="slidenum">
              <a:rPr lang="en-AU" smtClean="0"/>
              <a:t>3</a:t>
            </a:fld>
            <a:endParaRPr lang="en-AU"/>
          </a:p>
        </p:txBody>
      </p:sp>
    </p:spTree>
    <p:extLst>
      <p:ext uri="{BB962C8B-B14F-4D97-AF65-F5344CB8AC3E}">
        <p14:creationId xmlns:p14="http://schemas.microsoft.com/office/powerpoint/2010/main" val="3019076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0477BDF-CB4B-456A-86C1-E78CBD9E7078}" type="slidenum">
              <a:rPr lang="en-AU" smtClean="0"/>
              <a:t>4</a:t>
            </a:fld>
            <a:endParaRPr lang="en-AU"/>
          </a:p>
        </p:txBody>
      </p:sp>
    </p:spTree>
    <p:extLst>
      <p:ext uri="{BB962C8B-B14F-4D97-AF65-F5344CB8AC3E}">
        <p14:creationId xmlns:p14="http://schemas.microsoft.com/office/powerpoint/2010/main" val="4207001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See Google Story re CNNIC; delete it from </a:t>
            </a:r>
            <a:r>
              <a:rPr lang="en-AU" baseline="0" dirty="0" err="1" smtClean="0"/>
              <a:t>firefox</a:t>
            </a:r>
            <a:r>
              <a:rPr lang="en-AU" baseline="0" dirty="0" smtClean="0"/>
              <a:t>.</a:t>
            </a:r>
          </a:p>
          <a:p>
            <a:endParaRPr lang="en-AU" dirty="0"/>
          </a:p>
        </p:txBody>
      </p:sp>
      <p:sp>
        <p:nvSpPr>
          <p:cNvPr id="4" name="Slide Number Placeholder 3"/>
          <p:cNvSpPr>
            <a:spLocks noGrp="1"/>
          </p:cNvSpPr>
          <p:nvPr>
            <p:ph type="sldNum" sz="quarter" idx="10"/>
          </p:nvPr>
        </p:nvSpPr>
        <p:spPr/>
        <p:txBody>
          <a:bodyPr/>
          <a:lstStyle/>
          <a:p>
            <a:fld id="{30477BDF-CB4B-456A-86C1-E78CBD9E7078}" type="slidenum">
              <a:rPr lang="en-AU" smtClean="0"/>
              <a:t>5</a:t>
            </a:fld>
            <a:endParaRPr lang="en-AU"/>
          </a:p>
        </p:txBody>
      </p:sp>
    </p:spTree>
    <p:extLst>
      <p:ext uri="{BB962C8B-B14F-4D97-AF65-F5344CB8AC3E}">
        <p14:creationId xmlns:p14="http://schemas.microsoft.com/office/powerpoint/2010/main" val="2369789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http://marcrogers.org/2015/02/19/lenovo-installs-adware-on-customer-laptops-and-compromises-all-ssl/</a:t>
            </a:r>
          </a:p>
          <a:p>
            <a:r>
              <a:rPr lang="en-AU" dirty="0" smtClean="0"/>
              <a:t>http://blog.erratasec.com/2015/02/extracting-superfish-certificate.html#.VSx7zBDN56h</a:t>
            </a:r>
          </a:p>
          <a:p>
            <a:endParaRPr lang="en-AU" dirty="0"/>
          </a:p>
        </p:txBody>
      </p:sp>
      <p:sp>
        <p:nvSpPr>
          <p:cNvPr id="4" name="Slide Number Placeholder 3"/>
          <p:cNvSpPr>
            <a:spLocks noGrp="1"/>
          </p:cNvSpPr>
          <p:nvPr>
            <p:ph type="sldNum" sz="quarter" idx="10"/>
          </p:nvPr>
        </p:nvSpPr>
        <p:spPr/>
        <p:txBody>
          <a:bodyPr/>
          <a:lstStyle/>
          <a:p>
            <a:fld id="{30477BDF-CB4B-456A-86C1-E78CBD9E7078}" type="slidenum">
              <a:rPr lang="en-AU" smtClean="0"/>
              <a:t>7</a:t>
            </a:fld>
            <a:endParaRPr lang="en-AU"/>
          </a:p>
        </p:txBody>
      </p:sp>
    </p:spTree>
    <p:extLst>
      <p:ext uri="{BB962C8B-B14F-4D97-AF65-F5344CB8AC3E}">
        <p14:creationId xmlns:p14="http://schemas.microsoft.com/office/powerpoint/2010/main" val="3727616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A9A34DB-B981-4D2C-B49B-BFB12E3EDB43}" type="datetimeFigureOut">
              <a:rPr lang="en-AU" smtClean="0"/>
              <a:t>14/04/2015</a:t>
            </a:fld>
            <a:endParaRPr lang="en-AU"/>
          </a:p>
        </p:txBody>
      </p:sp>
      <p:sp>
        <p:nvSpPr>
          <p:cNvPr id="19" name="Footer Placeholder 18"/>
          <p:cNvSpPr>
            <a:spLocks noGrp="1"/>
          </p:cNvSpPr>
          <p:nvPr>
            <p:ph type="ftr" sz="quarter" idx="11"/>
          </p:nvPr>
        </p:nvSpPr>
        <p:spPr/>
        <p:txBody>
          <a:bodyPr/>
          <a:lstStyle/>
          <a:p>
            <a:endParaRPr lang="en-AU"/>
          </a:p>
        </p:txBody>
      </p:sp>
      <p:sp>
        <p:nvSpPr>
          <p:cNvPr id="27" name="Slide Number Placeholder 26"/>
          <p:cNvSpPr>
            <a:spLocks noGrp="1"/>
          </p:cNvSpPr>
          <p:nvPr>
            <p:ph type="sldNum" sz="quarter" idx="12"/>
          </p:nvPr>
        </p:nvSpPr>
        <p:spPr/>
        <p:txBody>
          <a:bodyPr/>
          <a:lstStyle/>
          <a:p>
            <a:fld id="{745A29F9-5991-4403-A20D-5C1A9590ECC2}" type="slidenum">
              <a:rPr lang="en-AU" smtClean="0"/>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9A34DB-B981-4D2C-B49B-BFB12E3EDB43}" type="datetimeFigureOut">
              <a:rPr lang="en-AU" smtClean="0"/>
              <a:t>14/04/2015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45A29F9-5991-4403-A20D-5C1A9590ECC2}"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9A34DB-B981-4D2C-B49B-BFB12E3EDB43}" type="datetimeFigureOut">
              <a:rPr lang="en-AU" smtClean="0"/>
              <a:t>14/04/2015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45A29F9-5991-4403-A20D-5C1A9590ECC2}"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9A34DB-B981-4D2C-B49B-BFB12E3EDB43}" type="datetimeFigureOut">
              <a:rPr lang="en-AU" smtClean="0"/>
              <a:t>14/04/2015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45A29F9-5991-4403-A20D-5C1A9590ECC2}"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A9A34DB-B981-4D2C-B49B-BFB12E3EDB43}" type="datetimeFigureOut">
              <a:rPr lang="en-AU" smtClean="0"/>
              <a:t>14/04/2015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45A29F9-5991-4403-A20D-5C1A9590ECC2}" type="slidenum">
              <a:rPr lang="en-AU" smtClean="0"/>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9A34DB-B981-4D2C-B49B-BFB12E3EDB43}" type="datetimeFigureOut">
              <a:rPr lang="en-AU" smtClean="0"/>
              <a:t>14/04/2015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45A29F9-5991-4403-A20D-5C1A9590ECC2}"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A9A34DB-B981-4D2C-B49B-BFB12E3EDB43}" type="datetimeFigureOut">
              <a:rPr lang="en-AU" smtClean="0"/>
              <a:t>14/04/2015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45A29F9-5991-4403-A20D-5C1A9590ECC2}"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9A34DB-B981-4D2C-B49B-BFB12E3EDB43}" type="datetimeFigureOut">
              <a:rPr lang="en-AU" smtClean="0"/>
              <a:t>14/04/2015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45A29F9-5991-4403-A20D-5C1A9590ECC2}"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A34DB-B981-4D2C-B49B-BFB12E3EDB43}" type="datetimeFigureOut">
              <a:rPr lang="en-AU" smtClean="0"/>
              <a:t>14/04/2015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45A29F9-5991-4403-A20D-5C1A9590ECC2}"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9A34DB-B981-4D2C-B49B-BFB12E3EDB43}" type="datetimeFigureOut">
              <a:rPr lang="en-AU" smtClean="0"/>
              <a:t>14/04/2015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45A29F9-5991-4403-A20D-5C1A9590ECC2}" type="slidenum">
              <a:rPr lang="en-AU" smtClean="0"/>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9A34DB-B981-4D2C-B49B-BFB12E3EDB43}" type="datetimeFigureOut">
              <a:rPr lang="en-AU" smtClean="0"/>
              <a:t>14/04/2015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a:xfrm>
            <a:off x="8077200" y="6356350"/>
            <a:ext cx="609600" cy="365125"/>
          </a:xfrm>
        </p:spPr>
        <p:txBody>
          <a:bodyPr/>
          <a:lstStyle/>
          <a:p>
            <a:fld id="{745A29F9-5991-4403-A20D-5C1A9590ECC2}" type="slidenum">
              <a:rPr lang="en-AU" smtClean="0"/>
              <a:t>‹#›</a:t>
            </a:fld>
            <a:endParaRPr lang="en-AU"/>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A9A34DB-B981-4D2C-B49B-BFB12E3EDB43}" type="datetimeFigureOut">
              <a:rPr lang="en-AU" smtClean="0"/>
              <a:t>14/04/2015</a:t>
            </a:fld>
            <a:endParaRPr lang="en-AU"/>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AU"/>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45A29F9-5991-4403-A20D-5C1A9590ECC2}" type="slidenum">
              <a:rPr lang="en-AU" smtClean="0"/>
              <a:t>‹#›</a:t>
            </a:fld>
            <a:endParaRPr lang="en-AU"/>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More about certificates</a:t>
            </a:r>
            <a:endParaRPr lang="en-AU" dirty="0"/>
          </a:p>
        </p:txBody>
      </p:sp>
      <p:sp>
        <p:nvSpPr>
          <p:cNvPr id="3" name="Subtitle 2"/>
          <p:cNvSpPr>
            <a:spLocks noGrp="1"/>
          </p:cNvSpPr>
          <p:nvPr>
            <p:ph type="subTitle" idx="1"/>
          </p:nvPr>
        </p:nvSpPr>
        <p:spPr>
          <a:xfrm>
            <a:off x="539552" y="4149080"/>
            <a:ext cx="7854696" cy="2040632"/>
          </a:xfrm>
        </p:spPr>
        <p:txBody>
          <a:bodyPr>
            <a:normAutofit fontScale="85000" lnSpcReduction="20000"/>
          </a:bodyPr>
          <a:lstStyle/>
          <a:p>
            <a:pPr algn="l"/>
            <a:r>
              <a:rPr lang="en-AU" dirty="0" smtClean="0"/>
              <a:t>Public keys, certificate chains, certification authorities, access control, and what might (still) go wrong</a:t>
            </a:r>
          </a:p>
          <a:p>
            <a:endParaRPr lang="en-AU" dirty="0" smtClean="0"/>
          </a:p>
          <a:p>
            <a:r>
              <a:rPr lang="en-AU" dirty="0" smtClean="0"/>
              <a:t> Vanessa Teague</a:t>
            </a:r>
          </a:p>
          <a:p>
            <a:r>
              <a:rPr lang="en-AU" dirty="0" smtClean="0"/>
              <a:t>SWEN 90010 High Integrity Software </a:t>
            </a:r>
            <a:r>
              <a:rPr lang="en-AU" dirty="0" err="1" smtClean="0"/>
              <a:t>Eng</a:t>
            </a:r>
            <a:endParaRPr lang="en-AU" dirty="0" smtClean="0"/>
          </a:p>
          <a:p>
            <a:r>
              <a:rPr lang="en-AU" dirty="0" smtClean="0"/>
              <a:t>14 April 2015</a:t>
            </a:r>
            <a:endParaRPr lang="en-AU" dirty="0"/>
          </a:p>
        </p:txBody>
      </p:sp>
    </p:spTree>
    <p:extLst>
      <p:ext uri="{BB962C8B-B14F-4D97-AF65-F5344CB8AC3E}">
        <p14:creationId xmlns:p14="http://schemas.microsoft.com/office/powerpoint/2010/main" val="3493160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Factoring RSA Export keys (FREAK)</a:t>
            </a:r>
          </a:p>
        </p:txBody>
      </p:sp>
      <p:sp>
        <p:nvSpPr>
          <p:cNvPr id="3" name="Content Placeholder 2"/>
          <p:cNvSpPr>
            <a:spLocks noGrp="1"/>
          </p:cNvSpPr>
          <p:nvPr>
            <p:ph idx="1"/>
          </p:nvPr>
        </p:nvSpPr>
        <p:spPr>
          <a:xfrm>
            <a:off x="457200" y="1935480"/>
            <a:ext cx="8363272" cy="4589864"/>
          </a:xfrm>
        </p:spPr>
        <p:txBody>
          <a:bodyPr>
            <a:normAutofit fontScale="85000" lnSpcReduction="20000"/>
          </a:bodyPr>
          <a:lstStyle/>
          <a:p>
            <a:r>
              <a:rPr lang="en-AU" dirty="0"/>
              <a:t>First some history: </a:t>
            </a:r>
          </a:p>
          <a:p>
            <a:pPr lvl="1"/>
            <a:r>
              <a:rPr lang="en-AU" dirty="0"/>
              <a:t>In ancient times (around the 1990s) the US government restricted the export of strong crypto, in particular of RSA using more than 512 bit keys</a:t>
            </a:r>
            <a:r>
              <a:rPr lang="en-AU" dirty="0" smtClean="0"/>
              <a:t>.</a:t>
            </a:r>
          </a:p>
          <a:p>
            <a:pPr lvl="2"/>
            <a:r>
              <a:rPr lang="en-AU" dirty="0" smtClean="0"/>
              <a:t>Web servers and clients within the US could use strong RSA parameters;</a:t>
            </a:r>
          </a:p>
          <a:p>
            <a:pPr lvl="2"/>
            <a:r>
              <a:rPr lang="en-AU" dirty="0" smtClean="0"/>
              <a:t>Software made outside the US was (obviously) not bound by the restriction, but</a:t>
            </a:r>
          </a:p>
          <a:p>
            <a:pPr lvl="2"/>
            <a:r>
              <a:rPr lang="en-AU" dirty="0" smtClean="0"/>
              <a:t>Software produced in the US but exported outside was restricted to this “Export grade” crypto</a:t>
            </a:r>
          </a:p>
          <a:p>
            <a:pPr lvl="1"/>
            <a:r>
              <a:rPr lang="en-AU" dirty="0" smtClean="0"/>
              <a:t>So lots of servers (and clients) maintained the option to use “export grade” crypto, just in case they had to communicate with a restricted computer</a:t>
            </a:r>
          </a:p>
          <a:p>
            <a:pPr lvl="1"/>
            <a:r>
              <a:rPr lang="en-AU" dirty="0" smtClean="0"/>
              <a:t>Unfortunately, many still do</a:t>
            </a:r>
          </a:p>
          <a:p>
            <a:pPr lvl="2"/>
            <a:r>
              <a:rPr lang="en-AU" dirty="0"/>
              <a:t>Many servers used the same 512-bit key over and over again</a:t>
            </a:r>
            <a:r>
              <a:rPr lang="en-AU" dirty="0" smtClean="0"/>
              <a:t>.</a:t>
            </a:r>
          </a:p>
          <a:p>
            <a:pPr lvl="1"/>
            <a:r>
              <a:rPr lang="en-AU" dirty="0" smtClean="0"/>
              <a:t>512-bit “export grade” RSA now costs about $100 to break running overnight on Amazon’s EC2 cloud</a:t>
            </a:r>
            <a:r>
              <a:rPr lang="en-AU" dirty="0"/>
              <a:t>. (https://www.cis.upenn.edu/~nadiah/projects/faas/) </a:t>
            </a:r>
            <a:endParaRPr lang="en-AU" dirty="0" smtClean="0"/>
          </a:p>
          <a:p>
            <a:pPr lvl="1"/>
            <a:endParaRPr lang="en-AU" dirty="0"/>
          </a:p>
          <a:p>
            <a:pPr lvl="1"/>
            <a:endParaRPr lang="en-AU" dirty="0" smtClean="0"/>
          </a:p>
        </p:txBody>
      </p:sp>
    </p:spTree>
    <p:extLst>
      <p:ext uri="{BB962C8B-B14F-4D97-AF65-F5344CB8AC3E}">
        <p14:creationId xmlns:p14="http://schemas.microsoft.com/office/powerpoint/2010/main" val="3197270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FREAK – intercepting SSL/TLS key establishment</a:t>
            </a:r>
            <a:endParaRPr lang="en-AU" dirty="0"/>
          </a:p>
        </p:txBody>
      </p:sp>
      <p:pic>
        <p:nvPicPr>
          <p:cNvPr id="1029" name="Picture 5" descr="C:\Users\vjteague\AppData\Local\Microsoft\Windows\Temporary Internet Files\Content.IE5\0OYZP2B9\mitm[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132856"/>
            <a:ext cx="6120679" cy="34019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471" y="1916832"/>
            <a:ext cx="1792735" cy="1477328"/>
          </a:xfrm>
          <a:prstGeom prst="rect">
            <a:avLst/>
          </a:prstGeom>
          <a:noFill/>
          <a:ln w="6350">
            <a:solidFill>
              <a:schemeClr val="tx1"/>
            </a:solidFill>
          </a:ln>
        </p:spPr>
        <p:txBody>
          <a:bodyPr wrap="none" rtlCol="0">
            <a:spAutoFit/>
          </a:bodyPr>
          <a:lstStyle/>
          <a:p>
            <a:r>
              <a:rPr lang="en-AU" dirty="0" smtClean="0"/>
              <a:t>1. Client hello:</a:t>
            </a:r>
          </a:p>
          <a:p>
            <a:r>
              <a:rPr lang="en-AU" dirty="0" smtClean="0"/>
              <a:t>I’d like to use</a:t>
            </a:r>
          </a:p>
          <a:p>
            <a:r>
              <a:rPr lang="en-AU" dirty="0" smtClean="0"/>
              <a:t>1024 bit RSA</a:t>
            </a:r>
          </a:p>
          <a:p>
            <a:r>
              <a:rPr lang="en-AU" dirty="0" smtClean="0"/>
              <a:t>Or 2048 bit RSA</a:t>
            </a:r>
          </a:p>
          <a:p>
            <a:r>
              <a:rPr lang="en-AU" dirty="0" smtClean="0"/>
              <a:t>Or …</a:t>
            </a:r>
            <a:endParaRPr lang="en-AU" dirty="0"/>
          </a:p>
        </p:txBody>
      </p:sp>
      <p:sp>
        <p:nvSpPr>
          <p:cNvPr id="12" name="TextBox 11"/>
          <p:cNvSpPr txBox="1"/>
          <p:nvPr/>
        </p:nvSpPr>
        <p:spPr>
          <a:xfrm>
            <a:off x="5004048" y="4941168"/>
            <a:ext cx="1629742" cy="923330"/>
          </a:xfrm>
          <a:prstGeom prst="rect">
            <a:avLst/>
          </a:prstGeom>
          <a:noFill/>
          <a:ln w="6350">
            <a:solidFill>
              <a:schemeClr val="tx1"/>
            </a:solidFill>
          </a:ln>
        </p:spPr>
        <p:txBody>
          <a:bodyPr wrap="none" rtlCol="0">
            <a:spAutoFit/>
          </a:bodyPr>
          <a:lstStyle/>
          <a:p>
            <a:r>
              <a:rPr lang="en-AU" dirty="0" smtClean="0"/>
              <a:t>2. Client hello:</a:t>
            </a:r>
          </a:p>
          <a:p>
            <a:r>
              <a:rPr lang="en-AU" dirty="0" smtClean="0"/>
              <a:t>I can only use</a:t>
            </a:r>
          </a:p>
          <a:p>
            <a:r>
              <a:rPr lang="en-AU" dirty="0" smtClean="0"/>
              <a:t>512 bit RSA</a:t>
            </a:r>
          </a:p>
        </p:txBody>
      </p:sp>
      <p:sp>
        <p:nvSpPr>
          <p:cNvPr id="13" name="TextBox 12"/>
          <p:cNvSpPr txBox="1"/>
          <p:nvPr/>
        </p:nvSpPr>
        <p:spPr>
          <a:xfrm>
            <a:off x="7123703" y="3730520"/>
            <a:ext cx="2020297" cy="1477328"/>
          </a:xfrm>
          <a:prstGeom prst="rect">
            <a:avLst/>
          </a:prstGeom>
          <a:noFill/>
          <a:ln w="6350">
            <a:solidFill>
              <a:schemeClr val="tx1"/>
            </a:solidFill>
          </a:ln>
        </p:spPr>
        <p:txBody>
          <a:bodyPr wrap="none" rtlCol="0">
            <a:spAutoFit/>
          </a:bodyPr>
          <a:lstStyle/>
          <a:p>
            <a:r>
              <a:rPr lang="en-AU" dirty="0" smtClean="0"/>
              <a:t>3. Server response:</a:t>
            </a:r>
          </a:p>
          <a:p>
            <a:r>
              <a:rPr lang="en-AU" dirty="0" smtClean="0"/>
              <a:t>OK, here’s my</a:t>
            </a:r>
          </a:p>
          <a:p>
            <a:r>
              <a:rPr lang="en-AU" dirty="0" smtClean="0"/>
              <a:t>512-bit RSA-EXP</a:t>
            </a:r>
          </a:p>
          <a:p>
            <a:r>
              <a:rPr lang="en-AU" dirty="0" smtClean="0"/>
              <a:t>Key (with valid </a:t>
            </a:r>
          </a:p>
          <a:p>
            <a:r>
              <a:rPr lang="en-AU" dirty="0" smtClean="0"/>
              <a:t>Certificate chain)</a:t>
            </a:r>
            <a:endParaRPr lang="en-AU" dirty="0"/>
          </a:p>
        </p:txBody>
      </p:sp>
      <p:sp>
        <p:nvSpPr>
          <p:cNvPr id="14" name="TextBox 13"/>
          <p:cNvSpPr txBox="1"/>
          <p:nvPr/>
        </p:nvSpPr>
        <p:spPr>
          <a:xfrm>
            <a:off x="14471" y="4293096"/>
            <a:ext cx="2056397" cy="923330"/>
          </a:xfrm>
          <a:prstGeom prst="rect">
            <a:avLst/>
          </a:prstGeom>
          <a:noFill/>
          <a:ln w="6350">
            <a:solidFill>
              <a:schemeClr val="tx1"/>
            </a:solidFill>
          </a:ln>
        </p:spPr>
        <p:txBody>
          <a:bodyPr wrap="none" rtlCol="0">
            <a:spAutoFit/>
          </a:bodyPr>
          <a:lstStyle/>
          <a:p>
            <a:r>
              <a:rPr lang="en-AU" dirty="0" smtClean="0"/>
              <a:t>4. (Buggy) Client:</a:t>
            </a:r>
          </a:p>
          <a:p>
            <a:r>
              <a:rPr lang="en-AU" dirty="0" smtClean="0"/>
              <a:t>Accepts 512-bit key</a:t>
            </a:r>
          </a:p>
          <a:p>
            <a:r>
              <a:rPr lang="en-AU" dirty="0" smtClean="0"/>
              <a:t>Uses it to encrypt.</a:t>
            </a:r>
          </a:p>
        </p:txBody>
      </p:sp>
      <p:sp>
        <p:nvSpPr>
          <p:cNvPr id="15" name="TextBox 14"/>
          <p:cNvSpPr txBox="1"/>
          <p:nvPr/>
        </p:nvSpPr>
        <p:spPr>
          <a:xfrm>
            <a:off x="1807206" y="5617939"/>
            <a:ext cx="2818592" cy="923330"/>
          </a:xfrm>
          <a:prstGeom prst="rect">
            <a:avLst/>
          </a:prstGeom>
          <a:noFill/>
          <a:ln w="6350">
            <a:solidFill>
              <a:schemeClr val="tx1"/>
            </a:solidFill>
          </a:ln>
        </p:spPr>
        <p:txBody>
          <a:bodyPr wrap="none" rtlCol="0">
            <a:spAutoFit/>
          </a:bodyPr>
          <a:lstStyle/>
          <a:p>
            <a:r>
              <a:rPr lang="en-AU" dirty="0" smtClean="0"/>
              <a:t>5. Attacker:</a:t>
            </a:r>
          </a:p>
          <a:p>
            <a:r>
              <a:rPr lang="en-AU" dirty="0" smtClean="0"/>
              <a:t>Uses factored 512-bit key</a:t>
            </a:r>
          </a:p>
          <a:p>
            <a:r>
              <a:rPr lang="en-AU" dirty="0" smtClean="0"/>
              <a:t>to control SSL/TLS session</a:t>
            </a:r>
          </a:p>
        </p:txBody>
      </p:sp>
      <p:cxnSp>
        <p:nvCxnSpPr>
          <p:cNvPr id="7" name="Straight Arrow Connector 6"/>
          <p:cNvCxnSpPr/>
          <p:nvPr/>
        </p:nvCxnSpPr>
        <p:spPr>
          <a:xfrm>
            <a:off x="1042669" y="3284984"/>
            <a:ext cx="1873147" cy="1656184"/>
          </a:xfrm>
          <a:prstGeom prst="straightConnector1">
            <a:avLst/>
          </a:prstGeom>
          <a:ln w="508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436096" y="4106229"/>
            <a:ext cx="1207940" cy="834939"/>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2005025" y="3453969"/>
            <a:ext cx="4223160" cy="47040"/>
          </a:xfrm>
          <a:prstGeom prst="straightConnector1">
            <a:avLst/>
          </a:prstGeom>
          <a:ln w="508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57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Epilogue</a:t>
            </a:r>
            <a:endParaRPr lang="en-AU" dirty="0"/>
          </a:p>
        </p:txBody>
      </p:sp>
      <p:sp>
        <p:nvSpPr>
          <p:cNvPr id="3" name="Content Placeholder 2"/>
          <p:cNvSpPr>
            <a:spLocks noGrp="1"/>
          </p:cNvSpPr>
          <p:nvPr>
            <p:ph idx="1"/>
          </p:nvPr>
        </p:nvSpPr>
        <p:spPr/>
        <p:txBody>
          <a:bodyPr/>
          <a:lstStyle/>
          <a:p>
            <a:pPr marL="274320" lvl="1" indent="-274320">
              <a:buClr>
                <a:schemeClr val="accent3"/>
              </a:buClr>
              <a:buSzPct val="95000"/>
            </a:pPr>
            <a:r>
              <a:rPr lang="en-AU" dirty="0" smtClean="0"/>
              <a:t>The </a:t>
            </a:r>
            <a:r>
              <a:rPr lang="en-AU" dirty="0"/>
              <a:t>Australian government recently passed laws restricting the export of cryptography (among other “dual use” goods with both military and civilian applications).  In particular, of RSA using more than 512 bit keys</a:t>
            </a:r>
            <a:r>
              <a:rPr lang="en-AU" dirty="0" smtClean="0"/>
              <a:t>.</a:t>
            </a:r>
            <a:endParaRPr lang="en-AU" dirty="0"/>
          </a:p>
        </p:txBody>
      </p:sp>
    </p:spTree>
    <p:extLst>
      <p:ext uri="{BB962C8B-B14F-4D97-AF65-F5344CB8AC3E}">
        <p14:creationId xmlns:p14="http://schemas.microsoft.com/office/powerpoint/2010/main" val="3059052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Tomorrow we’ll model in alloy</a:t>
            </a:r>
            <a:endParaRPr lang="en-AU" dirty="0"/>
          </a:p>
        </p:txBody>
      </p:sp>
      <p:sp>
        <p:nvSpPr>
          <p:cNvPr id="3" name="Content Placeholder 2"/>
          <p:cNvSpPr>
            <a:spLocks noGrp="1"/>
          </p:cNvSpPr>
          <p:nvPr>
            <p:ph idx="1"/>
          </p:nvPr>
        </p:nvSpPr>
        <p:spPr/>
        <p:txBody>
          <a:bodyPr/>
          <a:lstStyle/>
          <a:p>
            <a:r>
              <a:rPr lang="en-AU" dirty="0" smtClean="0"/>
              <a:t>How you know which chains to trace and who should have access to what</a:t>
            </a:r>
            <a:endParaRPr lang="en-AU" dirty="0"/>
          </a:p>
        </p:txBody>
      </p:sp>
    </p:spTree>
    <p:extLst>
      <p:ext uri="{BB962C8B-B14F-4D97-AF65-F5344CB8AC3E}">
        <p14:creationId xmlns:p14="http://schemas.microsoft.com/office/powerpoint/2010/main" val="2740854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568952" cy="1143000"/>
          </a:xfrm>
        </p:spPr>
        <p:txBody>
          <a:bodyPr>
            <a:normAutofit fontScale="90000"/>
          </a:bodyPr>
          <a:lstStyle/>
          <a:p>
            <a:r>
              <a:rPr lang="en-AU" dirty="0" smtClean="0"/>
              <a:t>A signature is only meaningful if you’ve got the right public key</a:t>
            </a:r>
            <a:endParaRPr lang="en-AU" dirty="0"/>
          </a:p>
        </p:txBody>
      </p:sp>
      <p:sp>
        <p:nvSpPr>
          <p:cNvPr id="3" name="Content Placeholder 2"/>
          <p:cNvSpPr>
            <a:spLocks noGrp="1"/>
          </p:cNvSpPr>
          <p:nvPr>
            <p:ph idx="1"/>
          </p:nvPr>
        </p:nvSpPr>
        <p:spPr/>
        <p:txBody>
          <a:bodyPr>
            <a:normAutofit lnSpcReduction="10000"/>
          </a:bodyPr>
          <a:lstStyle/>
          <a:p>
            <a:r>
              <a:rPr lang="en-AU" dirty="0" smtClean="0"/>
              <a:t>e.g. signable Adobe .pdf doc.</a:t>
            </a:r>
          </a:p>
          <a:p>
            <a:r>
              <a:rPr lang="en-AU" dirty="0" smtClean="0"/>
              <a:t>A (public key) certificate is someone’s signature on someone else’s public key and ID.</a:t>
            </a:r>
          </a:p>
          <a:p>
            <a:pPr lvl="1"/>
            <a:r>
              <a:rPr lang="en-AU" dirty="0" err="1" smtClean="0"/>
              <a:t>Sig</a:t>
            </a:r>
            <a:r>
              <a:rPr lang="en-AU" baseline="-25000" dirty="0" err="1" smtClean="0"/>
              <a:t>signer</a:t>
            </a:r>
            <a:r>
              <a:rPr lang="en-AU" dirty="0" smtClean="0"/>
              <a:t>(user ID, user public key)</a:t>
            </a:r>
          </a:p>
          <a:p>
            <a:pPr lvl="1"/>
            <a:r>
              <a:rPr lang="en-AU" dirty="0" smtClean="0"/>
              <a:t>Usually with other info, e.g. expiration date, purpose of the cert, etc.</a:t>
            </a:r>
          </a:p>
          <a:p>
            <a:pPr lvl="1"/>
            <a:r>
              <a:rPr lang="en-AU" dirty="0" smtClean="0"/>
              <a:t>X509 is a common standard.</a:t>
            </a:r>
          </a:p>
          <a:p>
            <a:pPr lvl="1"/>
            <a:r>
              <a:rPr lang="en-AU" dirty="0" smtClean="0"/>
              <a:t>The signer is vouching for the user truly having that public key </a:t>
            </a:r>
          </a:p>
          <a:p>
            <a:r>
              <a:rPr lang="en-AU" dirty="0" smtClean="0"/>
              <a:t>They can come in chains, </a:t>
            </a:r>
            <a:r>
              <a:rPr lang="en-AU" i="1" dirty="0" smtClean="0"/>
              <a:t>i.e. </a:t>
            </a:r>
            <a:r>
              <a:rPr lang="en-AU" dirty="0" smtClean="0"/>
              <a:t> A signs B’s public key; B signs C’s public key, C runs a website.</a:t>
            </a:r>
          </a:p>
        </p:txBody>
      </p:sp>
    </p:spTree>
    <p:extLst>
      <p:ext uri="{BB962C8B-B14F-4D97-AF65-F5344CB8AC3E}">
        <p14:creationId xmlns:p14="http://schemas.microsoft.com/office/powerpoint/2010/main" val="3101613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Certificate Authorities</a:t>
            </a:r>
            <a:endParaRPr lang="en-AU" dirty="0"/>
          </a:p>
        </p:txBody>
      </p:sp>
      <p:sp>
        <p:nvSpPr>
          <p:cNvPr id="3" name="Content Placeholder 2"/>
          <p:cNvSpPr>
            <a:spLocks noGrp="1"/>
          </p:cNvSpPr>
          <p:nvPr>
            <p:ph idx="1"/>
          </p:nvPr>
        </p:nvSpPr>
        <p:spPr/>
        <p:txBody>
          <a:bodyPr/>
          <a:lstStyle/>
          <a:p>
            <a:r>
              <a:rPr lang="en-AU" dirty="0" smtClean="0"/>
              <a:t>A Certificate Authority is a trusted authority who issues certificates for others</a:t>
            </a:r>
          </a:p>
          <a:p>
            <a:pPr lvl="1"/>
            <a:r>
              <a:rPr lang="en-AU" dirty="0" smtClean="0"/>
              <a:t>Your web browser and your computer both ship with some pre-loaded CA public keys</a:t>
            </a:r>
          </a:p>
          <a:p>
            <a:pPr lvl="2"/>
            <a:r>
              <a:rPr lang="en-AU" dirty="0" smtClean="0"/>
              <a:t>Actually the CA public keys are issued in the form of ``self-signed certificates’’ which is just what it sounds like</a:t>
            </a:r>
            <a:endParaRPr lang="en-AU" dirty="0"/>
          </a:p>
        </p:txBody>
      </p:sp>
    </p:spTree>
    <p:extLst>
      <p:ext uri="{BB962C8B-B14F-4D97-AF65-F5344CB8AC3E}">
        <p14:creationId xmlns:p14="http://schemas.microsoft.com/office/powerpoint/2010/main" val="2181237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Uses of certificates	</a:t>
            </a:r>
            <a:endParaRPr lang="en-AU" dirty="0"/>
          </a:p>
        </p:txBody>
      </p:sp>
      <p:sp>
        <p:nvSpPr>
          <p:cNvPr id="3" name="Content Placeholder 2"/>
          <p:cNvSpPr>
            <a:spLocks noGrp="1"/>
          </p:cNvSpPr>
          <p:nvPr>
            <p:ph idx="1"/>
          </p:nvPr>
        </p:nvSpPr>
        <p:spPr/>
        <p:txBody>
          <a:bodyPr/>
          <a:lstStyle/>
          <a:p>
            <a:r>
              <a:rPr lang="en-AU" dirty="0" smtClean="0"/>
              <a:t>Signing other certificates</a:t>
            </a:r>
          </a:p>
          <a:p>
            <a:r>
              <a:rPr lang="en-AU" dirty="0" smtClean="0"/>
              <a:t>Signing software (either source or executable).</a:t>
            </a:r>
          </a:p>
          <a:p>
            <a:r>
              <a:rPr lang="en-AU" dirty="0" smtClean="0"/>
              <a:t>SSL/TLS (i.e. authenticating web servers)</a:t>
            </a:r>
          </a:p>
          <a:p>
            <a:r>
              <a:rPr lang="en-AU" dirty="0" smtClean="0"/>
              <a:t>Encrypted email </a:t>
            </a:r>
          </a:p>
          <a:p>
            <a:r>
              <a:rPr lang="en-AU" dirty="0" err="1" smtClean="0"/>
              <a:t>etc</a:t>
            </a:r>
            <a:endParaRPr lang="en-AU" dirty="0"/>
          </a:p>
        </p:txBody>
      </p:sp>
    </p:spTree>
    <p:extLst>
      <p:ext uri="{BB962C8B-B14F-4D97-AF65-F5344CB8AC3E}">
        <p14:creationId xmlns:p14="http://schemas.microsoft.com/office/powerpoint/2010/main" val="3153554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Certificate Revocation</a:t>
            </a:r>
            <a:endParaRPr lang="en-AU" dirty="0"/>
          </a:p>
        </p:txBody>
      </p:sp>
      <p:sp>
        <p:nvSpPr>
          <p:cNvPr id="3" name="Content Placeholder 2"/>
          <p:cNvSpPr>
            <a:spLocks noGrp="1"/>
          </p:cNvSpPr>
          <p:nvPr>
            <p:ph idx="1"/>
          </p:nvPr>
        </p:nvSpPr>
        <p:spPr/>
        <p:txBody>
          <a:bodyPr>
            <a:normAutofit fontScale="92500"/>
          </a:bodyPr>
          <a:lstStyle/>
          <a:p>
            <a:r>
              <a:rPr lang="en-AU" dirty="0" smtClean="0"/>
              <a:t>If a certificate has been issued mistakenly.</a:t>
            </a:r>
          </a:p>
          <a:p>
            <a:r>
              <a:rPr lang="en-AU" dirty="0" smtClean="0"/>
              <a:t>Or if the corresponding private key has been lost or exposed.</a:t>
            </a:r>
          </a:p>
          <a:p>
            <a:r>
              <a:rPr lang="en-AU" dirty="0" smtClean="0"/>
              <a:t>In the old days, there were “Certificate Revocation Lists” published periodically with a list of all revoked certificates</a:t>
            </a:r>
          </a:p>
          <a:p>
            <a:r>
              <a:rPr lang="en-AU" dirty="0" smtClean="0"/>
              <a:t>Now you can query the Certificate Authority in real time</a:t>
            </a:r>
          </a:p>
          <a:p>
            <a:r>
              <a:rPr lang="en-AU" dirty="0" smtClean="0"/>
              <a:t>Neither solution is ideal</a:t>
            </a:r>
          </a:p>
          <a:p>
            <a:r>
              <a:rPr lang="en-AU" dirty="0" smtClean="0"/>
              <a:t>Even worse than certificate revocation is Certificate Authority revocation, e.g. Google and the China Internet Network Information </a:t>
            </a:r>
            <a:r>
              <a:rPr lang="en-AU" dirty="0" err="1" smtClean="0"/>
              <a:t>Center</a:t>
            </a:r>
            <a:r>
              <a:rPr lang="en-AU" dirty="0" smtClean="0"/>
              <a:t> (CNNIC) </a:t>
            </a:r>
            <a:endParaRPr lang="en-AU" dirty="0"/>
          </a:p>
        </p:txBody>
      </p:sp>
    </p:spTree>
    <p:extLst>
      <p:ext uri="{BB962C8B-B14F-4D97-AF65-F5344CB8AC3E}">
        <p14:creationId xmlns:p14="http://schemas.microsoft.com/office/powerpoint/2010/main" val="175401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Alternative trust models</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You don’t necessarily have to arrange certificate trust in this hierarchical way</a:t>
            </a:r>
          </a:p>
          <a:p>
            <a:r>
              <a:rPr lang="en-AU" dirty="0" smtClean="0"/>
              <a:t>E.g. you could accept public keys only from people who’d given them to you directly</a:t>
            </a:r>
          </a:p>
          <a:p>
            <a:pPr lvl="1"/>
            <a:r>
              <a:rPr lang="en-AU" dirty="0" smtClean="0"/>
              <a:t>Or you could accept certificates only if signed by the public key of someone who’d given it to you directly</a:t>
            </a:r>
          </a:p>
          <a:p>
            <a:pPr lvl="1"/>
            <a:r>
              <a:rPr lang="en-AU" dirty="0" smtClean="0"/>
              <a:t>Or you could trust a certificate only if you had a version signed by each of two people you already trusted</a:t>
            </a:r>
          </a:p>
          <a:p>
            <a:pPr lvl="1"/>
            <a:r>
              <a:rPr lang="en-AU" dirty="0" err="1" smtClean="0"/>
              <a:t>etc</a:t>
            </a:r>
            <a:r>
              <a:rPr lang="en-AU" dirty="0" smtClean="0"/>
              <a:t> </a:t>
            </a:r>
            <a:r>
              <a:rPr lang="en-AU" dirty="0" err="1" smtClean="0"/>
              <a:t>etc</a:t>
            </a:r>
            <a:endParaRPr lang="en-AU" dirty="0" smtClean="0"/>
          </a:p>
          <a:p>
            <a:endParaRPr lang="en-AU" dirty="0" smtClean="0"/>
          </a:p>
          <a:p>
            <a:endParaRPr lang="en-AU" dirty="0"/>
          </a:p>
          <a:p>
            <a:r>
              <a:rPr lang="en-AU" dirty="0" smtClean="0"/>
              <a:t>E.g. the PGP web of trust</a:t>
            </a:r>
            <a:endParaRPr lang="en-AU" dirty="0"/>
          </a:p>
        </p:txBody>
      </p:sp>
    </p:spTree>
    <p:extLst>
      <p:ext uri="{BB962C8B-B14F-4D97-AF65-F5344CB8AC3E}">
        <p14:creationId xmlns:p14="http://schemas.microsoft.com/office/powerpoint/2010/main" val="4058982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Lenovo and “</a:t>
            </a:r>
            <a:r>
              <a:rPr lang="en-AU" dirty="0" err="1" smtClean="0"/>
              <a:t>Superfish</a:t>
            </a:r>
            <a:r>
              <a:rPr lang="en-AU" dirty="0" smtClean="0"/>
              <a:t>”</a:t>
            </a:r>
            <a:endParaRPr lang="en-AU" dirty="0"/>
          </a:p>
        </p:txBody>
      </p:sp>
      <p:sp>
        <p:nvSpPr>
          <p:cNvPr id="3" name="Content Placeholder 2"/>
          <p:cNvSpPr>
            <a:spLocks noGrp="1"/>
          </p:cNvSpPr>
          <p:nvPr>
            <p:ph idx="1"/>
          </p:nvPr>
        </p:nvSpPr>
        <p:spPr>
          <a:xfrm>
            <a:off x="323528" y="1935480"/>
            <a:ext cx="8568952" cy="4805888"/>
          </a:xfrm>
        </p:spPr>
        <p:txBody>
          <a:bodyPr>
            <a:normAutofit fontScale="92500" lnSpcReduction="10000"/>
          </a:bodyPr>
          <a:lstStyle/>
          <a:p>
            <a:r>
              <a:rPr lang="en-AU" dirty="0"/>
              <a:t>“Installing </a:t>
            </a:r>
            <a:r>
              <a:rPr lang="en-AU" dirty="0" err="1"/>
              <a:t>Superfish</a:t>
            </a:r>
            <a:r>
              <a:rPr lang="en-AU" dirty="0"/>
              <a:t> is one of the most irresponsible mistakes an established tech company has ever made. </a:t>
            </a:r>
            <a:r>
              <a:rPr lang="en-AU" i="1" dirty="0"/>
              <a:t>Reckless</a:t>
            </a:r>
            <a:r>
              <a:rPr lang="en-AU" dirty="0"/>
              <a:t>, </a:t>
            </a:r>
            <a:r>
              <a:rPr lang="en-AU" i="1" dirty="0"/>
              <a:t>careless</a:t>
            </a:r>
            <a:r>
              <a:rPr lang="en-AU" dirty="0"/>
              <a:t>, and </a:t>
            </a:r>
            <a:r>
              <a:rPr lang="en-AU" i="1" dirty="0"/>
              <a:t>appalling</a:t>
            </a:r>
            <a:r>
              <a:rPr lang="en-AU" dirty="0"/>
              <a:t> don’t even come close to covering it</a:t>
            </a:r>
            <a:r>
              <a:rPr lang="en-AU" dirty="0" smtClean="0"/>
              <a:t>.”</a:t>
            </a:r>
          </a:p>
          <a:p>
            <a:pPr marL="514350" indent="-514350">
              <a:buFont typeface="+mj-lt"/>
              <a:buAutoNum type="arabicPeriod"/>
            </a:pPr>
            <a:r>
              <a:rPr lang="en-AU" dirty="0" smtClean="0"/>
              <a:t>Lenovo installed a trusted CA called “</a:t>
            </a:r>
            <a:r>
              <a:rPr lang="en-AU" dirty="0" err="1" smtClean="0"/>
              <a:t>Superfish</a:t>
            </a:r>
            <a:r>
              <a:rPr lang="en-AU" dirty="0" smtClean="0"/>
              <a:t>” on their laptops</a:t>
            </a:r>
          </a:p>
          <a:p>
            <a:pPr marL="880110" lvl="1" indent="-514350"/>
            <a:r>
              <a:rPr lang="en-AU" dirty="0" smtClean="0"/>
              <a:t>Bad enough – it only takes one untrustworthy “trusted CA” to sign false SSL/TLS sites</a:t>
            </a:r>
          </a:p>
          <a:p>
            <a:pPr marL="514350" indent="-514350">
              <a:buFont typeface="+mj-lt"/>
              <a:buAutoNum type="arabicPeriod"/>
            </a:pPr>
            <a:r>
              <a:rPr lang="en-AU" dirty="0" err="1" smtClean="0"/>
              <a:t>Superfish</a:t>
            </a:r>
            <a:r>
              <a:rPr lang="en-AU" dirty="0" smtClean="0"/>
              <a:t> deliberately intercepted SSL/TLS certificates and replaced them with fakes signed by them</a:t>
            </a:r>
          </a:p>
          <a:p>
            <a:pPr marL="880110" lvl="1" indent="-514350"/>
            <a:r>
              <a:rPr lang="en-AU" dirty="0" smtClean="0"/>
              <a:t>So they could show Lenovo users ads while they browsed</a:t>
            </a:r>
          </a:p>
          <a:p>
            <a:pPr marL="514350" indent="-514350">
              <a:buFont typeface="+mj-lt"/>
              <a:buAutoNum type="arabicPeriod"/>
            </a:pPr>
            <a:r>
              <a:rPr lang="en-AU" dirty="0" smtClean="0"/>
              <a:t>They didn’t check the certificate they were faking</a:t>
            </a:r>
          </a:p>
          <a:p>
            <a:pPr marL="880110" lvl="1" indent="-514350"/>
            <a:r>
              <a:rPr lang="en-AU" dirty="0" smtClean="0"/>
              <a:t>So a faulty or spoofed site could send anything directly to your computer</a:t>
            </a:r>
          </a:p>
          <a:p>
            <a:pPr marL="0" indent="0">
              <a:buNone/>
            </a:pPr>
            <a:endParaRPr lang="en-AU" dirty="0"/>
          </a:p>
        </p:txBody>
      </p:sp>
    </p:spTree>
    <p:extLst>
      <p:ext uri="{BB962C8B-B14F-4D97-AF65-F5344CB8AC3E}">
        <p14:creationId xmlns:p14="http://schemas.microsoft.com/office/powerpoint/2010/main" val="213534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Lenovo and “</a:t>
            </a:r>
            <a:r>
              <a:rPr lang="en-AU" dirty="0" err="1"/>
              <a:t>Superfish</a:t>
            </a:r>
            <a:r>
              <a:rPr lang="en-AU" dirty="0" smtClean="0"/>
              <a:t>” (2)</a:t>
            </a:r>
            <a:endParaRPr lang="en-AU"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startAt="4"/>
            </a:pPr>
            <a:r>
              <a:rPr lang="en-AU" dirty="0"/>
              <a:t>They left the corresponding private key sitting weakly encrypted on every computer</a:t>
            </a:r>
          </a:p>
          <a:p>
            <a:pPr marL="880110" lvl="1" indent="-514350"/>
            <a:r>
              <a:rPr lang="en-AU" dirty="0"/>
              <a:t>Someone cracked it, so now any affected Lenovo making an SSL/TLS connection could be intercepted by anyone (even externally)</a:t>
            </a:r>
          </a:p>
          <a:p>
            <a:pPr marL="514350" indent="-514350"/>
            <a:r>
              <a:rPr lang="en-AU" dirty="0"/>
              <a:t>The </a:t>
            </a:r>
            <a:r>
              <a:rPr lang="en-AU" dirty="0" err="1"/>
              <a:t>Superfish</a:t>
            </a:r>
            <a:r>
              <a:rPr lang="en-AU" dirty="0"/>
              <a:t> CA was trusted for anything: SSL/TLS certificates, code, etc</a:t>
            </a:r>
            <a:r>
              <a:rPr lang="en-AU" dirty="0" smtClean="0"/>
              <a:t>.</a:t>
            </a:r>
          </a:p>
          <a:p>
            <a:pPr marL="514350" indent="-514350"/>
            <a:r>
              <a:rPr lang="en-AU" dirty="0"/>
              <a:t>“Armed with the private key and its password, you can now sign websites and even software in a way that any affected Lenovo user will trust. What’s worse is you can do it under any fake name that you like. Want to sign a virus so that it looks like legitimate Microsoft software? Go ahead: this will let you do exactly that. Want to set up a fake banking site and pretend to be HSBC? Yup, you can do that too</a:t>
            </a:r>
            <a:r>
              <a:rPr lang="en-AU" dirty="0" smtClean="0"/>
              <a:t>.”</a:t>
            </a:r>
            <a:endParaRPr lang="en-AU" dirty="0"/>
          </a:p>
          <a:p>
            <a:endParaRPr lang="en-AU" dirty="0"/>
          </a:p>
        </p:txBody>
      </p:sp>
    </p:spTree>
    <p:extLst>
      <p:ext uri="{BB962C8B-B14F-4D97-AF65-F5344CB8AC3E}">
        <p14:creationId xmlns:p14="http://schemas.microsoft.com/office/powerpoint/2010/main" val="2459029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Factoring RSA Export keys (FREAK)</a:t>
            </a:r>
            <a:endParaRPr lang="en-AU" dirty="0"/>
          </a:p>
        </p:txBody>
      </p:sp>
      <p:sp>
        <p:nvSpPr>
          <p:cNvPr id="3" name="Content Placeholder 2"/>
          <p:cNvSpPr>
            <a:spLocks noGrp="1"/>
          </p:cNvSpPr>
          <p:nvPr>
            <p:ph idx="1"/>
          </p:nvPr>
        </p:nvSpPr>
        <p:spPr/>
        <p:txBody>
          <a:bodyPr/>
          <a:lstStyle/>
          <a:p>
            <a:r>
              <a:rPr lang="en-AU" dirty="0" smtClean="0"/>
              <a:t>This really has nothing to do with certificates.</a:t>
            </a:r>
          </a:p>
          <a:p>
            <a:r>
              <a:rPr lang="en-AU" dirty="0" smtClean="0"/>
              <a:t>Even if the certificate is OK, and the crypto is OK, things can still go wrong…</a:t>
            </a:r>
          </a:p>
          <a:p>
            <a:endParaRPr lang="en-AU" dirty="0"/>
          </a:p>
        </p:txBody>
      </p:sp>
    </p:spTree>
    <p:extLst>
      <p:ext uri="{BB962C8B-B14F-4D97-AF65-F5344CB8AC3E}">
        <p14:creationId xmlns:p14="http://schemas.microsoft.com/office/powerpoint/2010/main" val="19731521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286</TotalTime>
  <Words>1044</Words>
  <Application>Microsoft Office PowerPoint</Application>
  <PresentationFormat>On-screen Show (4:3)</PresentationFormat>
  <Paragraphs>104</Paragraphs>
  <Slides>13</Slides>
  <Notes>6</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More about certificates</vt:lpstr>
      <vt:lpstr>A signature is only meaningful if you’ve got the right public key</vt:lpstr>
      <vt:lpstr>Certificate Authorities</vt:lpstr>
      <vt:lpstr>Uses of certificates </vt:lpstr>
      <vt:lpstr>Certificate Revocation</vt:lpstr>
      <vt:lpstr>Alternative trust models</vt:lpstr>
      <vt:lpstr>Lenovo and “Superfish”</vt:lpstr>
      <vt:lpstr>Lenovo and “Superfish” (2)</vt:lpstr>
      <vt:lpstr>Factoring RSA Export keys (FREAK)</vt:lpstr>
      <vt:lpstr>Factoring RSA Export keys (FREAK)</vt:lpstr>
      <vt:lpstr>FREAK – intercepting SSL/TLS key establishment</vt:lpstr>
      <vt:lpstr>Epilogue</vt:lpstr>
      <vt:lpstr>Tomorrow we’ll model in alloy</vt:lpstr>
    </vt:vector>
  </TitlesOfParts>
  <Company>The University of Melbourne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about certificates</dc:title>
  <dc:creator>Vanessa Teague</dc:creator>
  <cp:lastModifiedBy>Vanessa Teague</cp:lastModifiedBy>
  <cp:revision>18</cp:revision>
  <dcterms:created xsi:type="dcterms:W3CDTF">2015-04-14T00:28:59Z</dcterms:created>
  <dcterms:modified xsi:type="dcterms:W3CDTF">2015-04-14T05:15:36Z</dcterms:modified>
</cp:coreProperties>
</file>