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94582" autoAdjust="0"/>
  </p:normalViewPr>
  <p:slideViewPr>
    <p:cSldViewPr snapToGrid="0" snapToObjects="1" showGuides="1">
      <p:cViewPr varScale="1">
        <p:scale>
          <a:sx n="72" d="100"/>
          <a:sy n="72" d="100"/>
        </p:scale>
        <p:origin x="612"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491976" cy="765471"/>
          </a:xfrm>
        </p:spPr>
        <p:txBody>
          <a:bodyPr anchor="ctr">
            <a:normAutofit fontScale="90000"/>
          </a:bodyPr>
          <a:lstStyle/>
          <a:p>
            <a:r>
              <a:rPr lang="en-US" dirty="0">
                <a:solidFill>
                  <a:srgbClr val="0E659B"/>
                </a:solidFill>
              </a:rPr>
              <a:t>Tech Trends &amp; Demographics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solidFill>
                  <a:schemeClr val="accent2"/>
                </a:solidFill>
              </a:rPr>
              <a:t>Vangala Teja Siva Kumar</a:t>
            </a:r>
          </a:p>
          <a:p>
            <a:pPr marL="0" indent="0">
              <a:buNone/>
            </a:pPr>
            <a:r>
              <a:rPr lang="en-US" dirty="0">
                <a:solidFill>
                  <a:schemeClr val="accent2"/>
                </a:solidFill>
              </a:rPr>
              <a:t>05/06/2024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MySQL maintains relevance and widespread use.</a:t>
            </a:r>
          </a:p>
          <a:p>
            <a:r>
              <a:rPr lang="en-US" dirty="0"/>
              <a:t>MongoDB indicates increasing interest in NoSQL databases.</a:t>
            </a:r>
          </a:p>
          <a:p>
            <a:r>
              <a:rPr lang="en-US" dirty="0"/>
              <a:t>PostgreSQL is popular but faces potential decline in future preference.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Diversify databases for future trends.</a:t>
            </a:r>
          </a:p>
          <a:p>
            <a:r>
              <a:rPr lang="en-US" dirty="0"/>
              <a:t>Evaluate and integrate MongoDB for scalability.</a:t>
            </a:r>
          </a:p>
          <a:p>
            <a:r>
              <a:rPr lang="en-US" dirty="0"/>
              <a:t>Monitor PostgreSQL for declining popularity.</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https://github.com/vtejasivakumar/tejasivakumar/blob/main/Capstone%20Project1.pdf</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Currency Technology Usage</a:t>
            </a:r>
          </a:p>
        </p:txBody>
      </p:sp>
      <p:pic>
        <p:nvPicPr>
          <p:cNvPr id="4" name="Content Placeholder 3" descr="A screenshot of a computer screen&#10;&#10;Description automatically generated">
            <a:extLst>
              <a:ext uri="{FF2B5EF4-FFF2-40B4-BE49-F238E27FC236}">
                <a16:creationId xmlns:a16="http://schemas.microsoft.com/office/drawing/2014/main" id="{73323F40-E52B-EB7D-24C9-CF700F84540B}"/>
              </a:ext>
            </a:extLst>
          </p:cNvPr>
          <p:cNvPicPr>
            <a:picLocks noGrp="1" noChangeAspect="1"/>
          </p:cNvPicPr>
          <p:nvPr>
            <p:ph idx="1"/>
          </p:nvPr>
        </p:nvPicPr>
        <p:blipFill>
          <a:blip r:embed="rId2"/>
          <a:stretch>
            <a:fillRect/>
          </a:stretch>
        </p:blipFill>
        <p:spPr>
          <a:xfrm>
            <a:off x="2228144" y="1690688"/>
            <a:ext cx="7735712" cy="4351338"/>
          </a:xfrm>
          <a:noFill/>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Future Technology Trend</a:t>
            </a:r>
          </a:p>
        </p:txBody>
      </p:sp>
      <p:pic>
        <p:nvPicPr>
          <p:cNvPr id="6" name="Content Placeholder 5">
            <a:extLst>
              <a:ext uri="{FF2B5EF4-FFF2-40B4-BE49-F238E27FC236}">
                <a16:creationId xmlns:a16="http://schemas.microsoft.com/office/drawing/2014/main" id="{BC3C7C51-08F0-01F9-8B3B-7348BB51CD9A}"/>
              </a:ext>
            </a:extLst>
          </p:cNvPr>
          <p:cNvPicPr>
            <a:picLocks noGrp="1" noChangeAspect="1"/>
          </p:cNvPicPr>
          <p:nvPr>
            <p:ph idx="1"/>
          </p:nvPr>
        </p:nvPicPr>
        <p:blipFill>
          <a:blip r:embed="rId2"/>
          <a:stretch>
            <a:fillRect/>
          </a:stretch>
        </p:blipFill>
        <p:spPr>
          <a:xfrm>
            <a:off x="2214556" y="1690688"/>
            <a:ext cx="7762888" cy="4351337"/>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Demographics</a:t>
            </a:r>
          </a:p>
        </p:txBody>
      </p:sp>
      <p:pic>
        <p:nvPicPr>
          <p:cNvPr id="4" name="Content Placeholder 3" descr="A screenshot of a computer&#10;&#10;Description automatically generated">
            <a:extLst>
              <a:ext uri="{FF2B5EF4-FFF2-40B4-BE49-F238E27FC236}">
                <a16:creationId xmlns:a16="http://schemas.microsoft.com/office/drawing/2014/main" id="{34552BDB-3E4C-E3CB-3573-5C676446CFA7}"/>
              </a:ext>
            </a:extLst>
          </p:cNvPr>
          <p:cNvPicPr>
            <a:picLocks noGrp="1" noChangeAspect="1"/>
          </p:cNvPicPr>
          <p:nvPr>
            <p:ph idx="1"/>
          </p:nvPr>
        </p:nvPicPr>
        <p:blipFill>
          <a:blip r:embed="rId2"/>
          <a:stretch>
            <a:fillRect/>
          </a:stretch>
        </p:blipFill>
        <p:spPr>
          <a:xfrm>
            <a:off x="2193454" y="1690688"/>
            <a:ext cx="7805092" cy="4351338"/>
          </a:xfrm>
          <a:noFill/>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Autofit/>
          </a:bodyPr>
          <a:lstStyle/>
          <a:p>
            <a:r>
              <a:rPr lang="en-US" sz="3200" dirty="0"/>
              <a:t>Technology Adoption Strategies</a:t>
            </a:r>
          </a:p>
          <a:p>
            <a:r>
              <a:rPr lang="en-US" sz="3200" dirty="0"/>
              <a:t>Gender Diversity in Tech</a:t>
            </a:r>
          </a:p>
          <a:p>
            <a:r>
              <a:rPr lang="en-US" sz="3200" dirty="0"/>
              <a:t>Educational Initiatives</a:t>
            </a:r>
          </a:p>
          <a:p>
            <a:r>
              <a:rPr lang="en-US" sz="3200" dirty="0"/>
              <a:t>Database Selection</a:t>
            </a:r>
          </a:p>
          <a:p>
            <a:r>
              <a:rPr lang="en-US" sz="3200" dirty="0"/>
              <a:t>Programming Language Choices</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r>
              <a:rPr lang="en-US" dirty="0"/>
              <a:t>Python rising, SQL waning, JavaScript enduring in web dev.</a:t>
            </a:r>
          </a:p>
          <a:p>
            <a:r>
              <a:rPr lang="en-US" dirty="0"/>
              <a:t>MySQL relevant; MongoDB desired; PostgreSQL may decline.</a:t>
            </a:r>
          </a:p>
          <a:p>
            <a:r>
              <a:rPr lang="en-US" dirty="0"/>
              <a:t>Windows, Linux, Docker common; no future trends, data focuses on current.</a:t>
            </a:r>
          </a:p>
          <a:p>
            <a:r>
              <a:rPr lang="en-US" dirty="0"/>
              <a:t>React, Angular, and Vue.js popular; no future trends; data focuses on current usage.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dirty="0"/>
              <a:t>Implications</a:t>
            </a:r>
          </a:p>
          <a:p>
            <a:r>
              <a:rPr lang="en-US" dirty="0"/>
              <a:t>Prioritize Python; diversify from SQL; maintain JavaScript proficiency.</a:t>
            </a:r>
          </a:p>
          <a:p>
            <a:r>
              <a:rPr lang="en-US" dirty="0"/>
              <a:t>Integrate MongoDB for flexibility; monitor PostgreSQL trends.</a:t>
            </a:r>
          </a:p>
          <a:p>
            <a:r>
              <a:rPr lang="en-US" dirty="0"/>
              <a:t>Monitor platform trends; consider compatibility; stay updated for enhanced development.</a:t>
            </a:r>
          </a:p>
          <a:p>
            <a:r>
              <a:rPr lang="en-US" dirty="0"/>
              <a:t>Stay updated; choose based on needs; invest in proficiency.</a:t>
            </a:r>
          </a:p>
          <a:p>
            <a:endParaRPr lang="en-US" dirty="0"/>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sz="3200" dirty="0"/>
              <a:t>Prioritize Python for its future dominance.</a:t>
            </a:r>
          </a:p>
          <a:p>
            <a:r>
              <a:rPr lang="en-US" sz="3200" dirty="0"/>
              <a:t>Integrate MongoDB for scalable, flexible NoSQL solutions.</a:t>
            </a:r>
          </a:p>
          <a:p>
            <a:r>
              <a:rPr lang="en-US" sz="3200" dirty="0"/>
              <a:t>Flexibility in platform choices is crucial.</a:t>
            </a:r>
          </a:p>
          <a:p>
            <a:r>
              <a:rPr lang="en-US" sz="3200" dirty="0"/>
              <a:t>Proficiency in web frameworks is essential for competitiveness.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6" name="Content Placeholder 5">
            <a:extLst>
              <a:ext uri="{FF2B5EF4-FFF2-40B4-BE49-F238E27FC236}">
                <a16:creationId xmlns:a16="http://schemas.microsoft.com/office/drawing/2014/main" id="{949C2308-38B2-748D-39D9-C4663268EF2D}"/>
              </a:ext>
            </a:extLst>
          </p:cNvPr>
          <p:cNvPicPr>
            <a:picLocks noGrp="1" noChangeAspect="1"/>
          </p:cNvPicPr>
          <p:nvPr>
            <p:ph sz="half" idx="2"/>
          </p:nvPr>
        </p:nvPicPr>
        <p:blipFill>
          <a:blip r:embed="rId2"/>
          <a:stretch>
            <a:fillRect/>
          </a:stretch>
        </p:blipFill>
        <p:spPr>
          <a:xfrm>
            <a:off x="4537170" y="1849823"/>
            <a:ext cx="6808787" cy="3792137"/>
          </a:xfrm>
        </p:spPr>
      </p:pic>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 JOB POSTINGS</a:t>
            </a:r>
          </a:p>
        </p:txBody>
      </p:sp>
      <p:pic>
        <p:nvPicPr>
          <p:cNvPr id="9" name="Content Placeholder 8" descr="A graph with numbers and a number of numbers&#10;&#10;Description automatically generated with medium confidence">
            <a:extLst>
              <a:ext uri="{FF2B5EF4-FFF2-40B4-BE49-F238E27FC236}">
                <a16:creationId xmlns:a16="http://schemas.microsoft.com/office/drawing/2014/main" id="{A3E8C02C-0084-1427-820F-35354FA7358B}"/>
              </a:ext>
            </a:extLst>
          </p:cNvPr>
          <p:cNvPicPr>
            <a:picLocks noGrp="1" noChangeAspect="1"/>
          </p:cNvPicPr>
          <p:nvPr>
            <p:ph idx="1"/>
          </p:nvPr>
        </p:nvPicPr>
        <p:blipFill>
          <a:blip r:embed="rId2"/>
          <a:stretch>
            <a:fillRect/>
          </a:stretch>
        </p:blipFill>
        <p:spPr>
          <a:xfrm>
            <a:off x="2158138" y="1690688"/>
            <a:ext cx="7875724" cy="4351338"/>
          </a:xfrm>
          <a:noFill/>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POPULAR LANGUAGES</a:t>
            </a:r>
          </a:p>
        </p:txBody>
      </p:sp>
      <p:pic>
        <p:nvPicPr>
          <p:cNvPr id="5" name="Content Placeholder 4" descr="A graph with numbers and a bar&#10;&#10;Description automatically generated with medium confidence">
            <a:extLst>
              <a:ext uri="{FF2B5EF4-FFF2-40B4-BE49-F238E27FC236}">
                <a16:creationId xmlns:a16="http://schemas.microsoft.com/office/drawing/2014/main" id="{38C349FF-8F94-48AD-D30F-2F95CEC2FB4A}"/>
              </a:ext>
            </a:extLst>
          </p:cNvPr>
          <p:cNvPicPr>
            <a:picLocks noGrp="1" noChangeAspect="1"/>
          </p:cNvPicPr>
          <p:nvPr>
            <p:ph idx="1"/>
          </p:nvPr>
        </p:nvPicPr>
        <p:blipFill>
          <a:blip r:embed="rId2"/>
          <a:stretch>
            <a:fillRect/>
          </a:stretch>
        </p:blipFill>
        <p:spPr>
          <a:xfrm>
            <a:off x="2193454" y="1690688"/>
            <a:ext cx="7805092" cy="4351338"/>
          </a:xfrm>
          <a:noFill/>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600" dirty="0"/>
              <a:t>Tech Trends</a:t>
            </a:r>
          </a:p>
          <a:p>
            <a:r>
              <a:rPr lang="en-US" sz="2600" dirty="0"/>
              <a:t>Future Projections</a:t>
            </a:r>
          </a:p>
          <a:p>
            <a:pPr lvl="1"/>
            <a:r>
              <a:rPr lang="en-US" sz="2600" dirty="0"/>
              <a:t>Python expected to dominate</a:t>
            </a:r>
          </a:p>
          <a:p>
            <a:pPr lvl="1"/>
            <a:r>
              <a:rPr lang="en-US" sz="2600" dirty="0"/>
              <a:t>MongoDB, AWS React highly desired</a:t>
            </a:r>
          </a:p>
          <a:p>
            <a:pPr lvl="1"/>
            <a:r>
              <a:rPr lang="en-US" sz="2600" dirty="0"/>
              <a:t>Emphasis on cloud computing and JavaScript frameworks</a:t>
            </a:r>
          </a:p>
          <a:p>
            <a:r>
              <a:rPr lang="en-US" sz="2600" dirty="0"/>
              <a:t>Gender Gap</a:t>
            </a:r>
          </a:p>
          <a:p>
            <a:r>
              <a:rPr lang="en-US" sz="2600" dirty="0"/>
              <a:t>Global Distribution</a:t>
            </a:r>
          </a:p>
          <a:p>
            <a:r>
              <a:rPr lang="en-US" sz="2600" dirty="0"/>
              <a:t>Age Diversity</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000" dirty="0"/>
              <a:t>Objective</a:t>
            </a:r>
          </a:p>
          <a:p>
            <a:r>
              <a:rPr lang="en-US" sz="3000" dirty="0"/>
              <a:t>Current Technology Usage</a:t>
            </a:r>
          </a:p>
          <a:p>
            <a:r>
              <a:rPr lang="en-US" sz="3000" dirty="0"/>
              <a:t>Future Technology Usage</a:t>
            </a:r>
          </a:p>
          <a:p>
            <a:r>
              <a:rPr lang="en-US" sz="3000" dirty="0"/>
              <a:t>Demographics</a:t>
            </a:r>
          </a:p>
          <a:p>
            <a:pPr lvl="1"/>
            <a:r>
              <a:rPr lang="en-US" sz="3000" dirty="0"/>
              <a:t>Gender distribution among developers</a:t>
            </a:r>
          </a:p>
          <a:p>
            <a:pPr lvl="1"/>
            <a:r>
              <a:rPr lang="en-US" sz="3000" dirty="0"/>
              <a:t>Respondent distribution by country and age</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3600" dirty="0"/>
              <a:t>Data Collection</a:t>
            </a:r>
          </a:p>
          <a:p>
            <a:r>
              <a:rPr lang="en-US" sz="3600" dirty="0"/>
              <a:t>Data Analysis</a:t>
            </a:r>
          </a:p>
          <a:p>
            <a:r>
              <a:rPr lang="en-US" sz="3600" dirty="0"/>
              <a:t>Visualization Creation</a:t>
            </a:r>
          </a:p>
          <a:p>
            <a:r>
              <a:rPr lang="en-US" sz="3600" dirty="0"/>
              <a:t>Story Telling</a:t>
            </a:r>
          </a:p>
          <a:p>
            <a:pPr lvl="1"/>
            <a:r>
              <a:rPr lang="en-US" sz="3600" dirty="0"/>
              <a:t>Insights</a:t>
            </a:r>
          </a:p>
          <a:p>
            <a:pPr lvl="1"/>
            <a:r>
              <a:rPr lang="en-US" sz="3600" dirty="0"/>
              <a:t>Recommendations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0A4DE007-F9BE-D1D2-F4A2-6E6280F61233}"/>
              </a:ext>
            </a:extLst>
          </p:cNvPr>
          <p:cNvSpPr txBox="1"/>
          <p:nvPr/>
        </p:nvSpPr>
        <p:spPr>
          <a:xfrm>
            <a:off x="838200" y="1489966"/>
            <a:ext cx="10636405" cy="4632037"/>
          </a:xfrm>
          <a:prstGeom prst="rect">
            <a:avLst/>
          </a:prstGeom>
          <a:noFill/>
        </p:spPr>
        <p:txBody>
          <a:bodyPr wrap="square" rtlCol="0">
            <a:spAutoFit/>
          </a:bodyPr>
          <a:lstStyle/>
          <a:p>
            <a:pPr marL="228600" indent="-228600">
              <a:lnSpc>
                <a:spcPct val="90000"/>
              </a:lnSpc>
              <a:spcBef>
                <a:spcPts val="1000"/>
              </a:spcBef>
              <a:buFont typeface="Arial"/>
              <a:buChar char="•"/>
            </a:pPr>
            <a:r>
              <a:rPr lang="en-US" sz="2500" dirty="0">
                <a:solidFill>
                  <a:srgbClr val="0070C0"/>
                </a:solidFill>
                <a:latin typeface="IBM Plex Mono Text" panose="020B0509050203000203" pitchFamily="49" charset="0"/>
              </a:rPr>
              <a:t>The analysis of the Stack Overflow Developer Survey 2019 data reveals significant insights into the current technology landscape and future trends. Python is anticipated to become the most used language, indicating its growing importance.</a:t>
            </a:r>
          </a:p>
          <a:p>
            <a:pPr marL="228600" indent="-228600">
              <a:lnSpc>
                <a:spcPct val="90000"/>
              </a:lnSpc>
              <a:spcBef>
                <a:spcPts val="1000"/>
              </a:spcBef>
              <a:buFont typeface="Arial"/>
              <a:buChar char="•"/>
            </a:pPr>
            <a:r>
              <a:rPr lang="en-US" sz="2500" dirty="0">
                <a:solidFill>
                  <a:srgbClr val="0070C0"/>
                </a:solidFill>
                <a:latin typeface="IBM Plex Mono Text" panose="020B0509050203000203" pitchFamily="49" charset="0"/>
              </a:rPr>
              <a:t>However, there is a gender gap in the developer community, with males dominating the field. </a:t>
            </a:r>
          </a:p>
          <a:p>
            <a:pPr marL="228600" indent="-228600">
              <a:lnSpc>
                <a:spcPct val="90000"/>
              </a:lnSpc>
              <a:spcBef>
                <a:spcPts val="1000"/>
              </a:spcBef>
              <a:buFont typeface="Arial"/>
              <a:buChar char="•"/>
            </a:pPr>
            <a:r>
              <a:rPr lang="en-US" sz="2500" dirty="0">
                <a:solidFill>
                  <a:srgbClr val="0070C0"/>
                </a:solidFill>
                <a:latin typeface="IBM Plex Mono Text" panose="020B0509050203000203" pitchFamily="49" charset="0"/>
              </a:rPr>
              <a:t>The survey also highlights a diverse distribution of developers across countries and age groups, with the United States, India, and Germany being the top countries represented.</a:t>
            </a:r>
          </a:p>
          <a:p>
            <a:pPr marL="228600" indent="-228600">
              <a:lnSpc>
                <a:spcPct val="90000"/>
              </a:lnSpc>
              <a:spcBef>
                <a:spcPts val="1000"/>
              </a:spcBef>
              <a:buFont typeface="Arial"/>
              <a:buChar char="•"/>
            </a:pPr>
            <a:r>
              <a:rPr lang="en-US" sz="2500" dirty="0">
                <a:solidFill>
                  <a:srgbClr val="0070C0"/>
                </a:solidFill>
                <a:latin typeface="IBM Plex Mono Text" panose="020B0509050203000203" pitchFamily="49" charset="0"/>
              </a:rPr>
              <a:t>These findings suggest the need for promoting diversity, advancing Python skills, and tailoring developer programs to meet the evolving needs of the community.</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9" name="Picture 8">
            <a:extLst>
              <a:ext uri="{FF2B5EF4-FFF2-40B4-BE49-F238E27FC236}">
                <a16:creationId xmlns:a16="http://schemas.microsoft.com/office/drawing/2014/main" id="{F45FD782-415C-7A90-3C53-3902E2B8DB17}"/>
              </a:ext>
            </a:extLst>
          </p:cNvPr>
          <p:cNvPicPr>
            <a:picLocks noChangeAspect="1"/>
          </p:cNvPicPr>
          <p:nvPr/>
        </p:nvPicPr>
        <p:blipFill>
          <a:blip r:embed="rId3"/>
          <a:stretch>
            <a:fillRect/>
          </a:stretch>
        </p:blipFill>
        <p:spPr>
          <a:xfrm>
            <a:off x="838199" y="2506662"/>
            <a:ext cx="5150316" cy="2845924"/>
          </a:xfrm>
          <a:prstGeom prst="rect">
            <a:avLst/>
          </a:prstGeom>
        </p:spPr>
      </p:pic>
      <p:pic>
        <p:nvPicPr>
          <p:cNvPr id="12" name="Picture 11">
            <a:extLst>
              <a:ext uri="{FF2B5EF4-FFF2-40B4-BE49-F238E27FC236}">
                <a16:creationId xmlns:a16="http://schemas.microsoft.com/office/drawing/2014/main" id="{9A11E5CD-5F03-4B37-0AC7-5F7028EA9D15}"/>
              </a:ext>
            </a:extLst>
          </p:cNvPr>
          <p:cNvPicPr>
            <a:picLocks noChangeAspect="1"/>
          </p:cNvPicPr>
          <p:nvPr/>
        </p:nvPicPr>
        <p:blipFill>
          <a:blip r:embed="rId4"/>
          <a:stretch>
            <a:fillRect/>
          </a:stretch>
        </p:blipFill>
        <p:spPr>
          <a:xfrm>
            <a:off x="6264416" y="2506662"/>
            <a:ext cx="5089384" cy="2845924"/>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Python is emerging as the future’s dominant language.</a:t>
            </a:r>
          </a:p>
          <a:p>
            <a:r>
              <a:rPr lang="en-US" dirty="0"/>
              <a:t>SQL is the current leader but facing projected decline.</a:t>
            </a:r>
          </a:p>
          <a:p>
            <a:r>
              <a:rPr lang="en-US" dirty="0"/>
              <a:t>JavaScript is enduring popularity in web development.</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Prioritize Python for relevance and growth.</a:t>
            </a:r>
          </a:p>
          <a:p>
            <a:r>
              <a:rPr lang="en-US" dirty="0"/>
              <a:t>Diversify from SQL for future language needs.</a:t>
            </a:r>
          </a:p>
          <a:p>
            <a:r>
              <a:rPr lang="en-US" dirty="0"/>
              <a:t>Maintain JavaScript proficiency for web development importance.</a:t>
            </a:r>
          </a:p>
          <a:p>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0509EEF5-CAD8-A42C-C7EE-6D10A1EE293E}"/>
              </a:ext>
            </a:extLst>
          </p:cNvPr>
          <p:cNvPicPr>
            <a:picLocks noChangeAspect="1"/>
          </p:cNvPicPr>
          <p:nvPr/>
        </p:nvPicPr>
        <p:blipFill>
          <a:blip r:embed="rId2"/>
          <a:stretch>
            <a:fillRect/>
          </a:stretch>
        </p:blipFill>
        <p:spPr>
          <a:xfrm>
            <a:off x="813816" y="2384753"/>
            <a:ext cx="5277073" cy="2923228"/>
          </a:xfrm>
          <a:prstGeom prst="rect">
            <a:avLst/>
          </a:prstGeom>
        </p:spPr>
      </p:pic>
      <p:pic>
        <p:nvPicPr>
          <p:cNvPr id="9" name="Picture 8">
            <a:extLst>
              <a:ext uri="{FF2B5EF4-FFF2-40B4-BE49-F238E27FC236}">
                <a16:creationId xmlns:a16="http://schemas.microsoft.com/office/drawing/2014/main" id="{6E063918-4ECA-ACBC-7F05-107E532B0964}"/>
              </a:ext>
            </a:extLst>
          </p:cNvPr>
          <p:cNvPicPr>
            <a:picLocks noChangeAspect="1"/>
          </p:cNvPicPr>
          <p:nvPr/>
        </p:nvPicPr>
        <p:blipFill>
          <a:blip r:embed="rId3"/>
          <a:stretch>
            <a:fillRect/>
          </a:stretch>
        </p:blipFill>
        <p:spPr>
          <a:xfrm>
            <a:off x="6229128" y="2384753"/>
            <a:ext cx="5277073" cy="2934969"/>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797</TotalTime>
  <Words>514</Words>
  <Application>Microsoft Office PowerPoint</Application>
  <PresentationFormat>Widescreen</PresentationFormat>
  <Paragraphs>104</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Helv</vt:lpstr>
      <vt:lpstr>IBM Plex Mono SemiBold</vt:lpstr>
      <vt:lpstr>IBM Plex Mono Text</vt:lpstr>
      <vt:lpstr>SLIDE_TEMPLATE_skill_network</vt:lpstr>
      <vt:lpstr>Tech Trends &amp; Demographics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Currency Technology Usage</vt:lpstr>
      <vt:lpstr>Future Technology Trend</vt:lpstr>
      <vt:lpstr>Demographics</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Teja Vangala</cp:lastModifiedBy>
  <cp:revision>36</cp:revision>
  <dcterms:created xsi:type="dcterms:W3CDTF">2020-10-28T18:29:43Z</dcterms:created>
  <dcterms:modified xsi:type="dcterms:W3CDTF">2024-05-06T12:44:54Z</dcterms:modified>
</cp:coreProperties>
</file>