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71" r:id="rId11"/>
    <p:sldId id="265" r:id="rId12"/>
    <p:sldId id="266" r:id="rId13"/>
    <p:sldId id="268" r:id="rId14"/>
    <p:sldId id="267" r:id="rId15"/>
    <p:sldId id="269" r:id="rId16"/>
    <p:sldId id="270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0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1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1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8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5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4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3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0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2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3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C7EB2-E6E8-40A0-B9A6-1A0204DED0AF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5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1</a:t>
            </a:r>
          </a:p>
          <a:p>
            <a:r>
              <a:rPr lang="en-US" dirty="0" smtClean="0"/>
              <a:t>The Internet and 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82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architecture</a:t>
            </a:r>
            <a:endParaRPr lang="en-US" dirty="0"/>
          </a:p>
        </p:txBody>
      </p:sp>
      <p:pic>
        <p:nvPicPr>
          <p:cNvPr id="7170" name="Picture 2" descr="http://www.caaav.net/images/client-server-architecture-9-client-server-architecture-basic-operations-simple-example-client-600-x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62200"/>
            <a:ext cx="541020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Many clients talk to one or more (via a proxy) servers</a:t>
            </a:r>
          </a:p>
        </p:txBody>
      </p:sp>
    </p:spTree>
    <p:extLst>
      <p:ext uri="{BB962C8B-B14F-4D97-AF65-F5344CB8AC3E}">
        <p14:creationId xmlns:p14="http://schemas.microsoft.com/office/powerpoint/2010/main" val="147342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Wide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collection of documents and other resources</a:t>
            </a:r>
          </a:p>
          <a:p>
            <a:r>
              <a:rPr lang="en-US" dirty="0" smtClean="0"/>
              <a:t>URI – Uniform Resource Identifier</a:t>
            </a:r>
          </a:p>
          <a:p>
            <a:pPr lvl="1"/>
            <a:r>
              <a:rPr lang="en-US" dirty="0" smtClean="0"/>
              <a:t>2 subclasses:</a:t>
            </a:r>
          </a:p>
          <a:p>
            <a:pPr lvl="2"/>
            <a:r>
              <a:rPr lang="en-US" b="1" dirty="0" smtClean="0"/>
              <a:t>URL</a:t>
            </a:r>
            <a:r>
              <a:rPr lang="en-US" dirty="0" smtClean="0"/>
              <a:t> – Uniform Resource Locator</a:t>
            </a:r>
          </a:p>
          <a:p>
            <a:pPr marL="1371600" lvl="3" indent="0">
              <a:buNone/>
            </a:pPr>
            <a:r>
              <a:rPr lang="en-US" dirty="0" smtClean="0"/>
              <a:t>Format: </a:t>
            </a:r>
            <a:r>
              <a:rPr lang="en-US" i="1" dirty="0" smtClean="0"/>
              <a:t>http://&lt;host&gt;[:&lt;port&gt;]/[&lt;resource&gt;][?&lt;query&gt;]</a:t>
            </a:r>
          </a:p>
          <a:p>
            <a:pPr marL="1371600" lvl="3" indent="0">
              <a:buNone/>
            </a:pPr>
            <a:r>
              <a:rPr lang="en-US" dirty="0" smtClean="0"/>
              <a:t>Example: http://www.test.ro:8080/get/animals?type=mamal</a:t>
            </a:r>
          </a:p>
          <a:p>
            <a:pPr lvl="2"/>
            <a:r>
              <a:rPr lang="en-US" b="1" dirty="0" smtClean="0"/>
              <a:t>URN</a:t>
            </a:r>
            <a:r>
              <a:rPr lang="en-US" dirty="0" smtClean="0"/>
              <a:t> – Uniform Resource Name</a:t>
            </a:r>
          </a:p>
          <a:p>
            <a:pPr marL="1371600" lvl="3" indent="0">
              <a:buNone/>
            </a:pPr>
            <a:r>
              <a:rPr lang="en-US" dirty="0" smtClean="0"/>
              <a:t>Format: </a:t>
            </a:r>
            <a:r>
              <a:rPr lang="en-US" i="1" dirty="0" smtClean="0"/>
              <a:t>&lt;scheme&gt;:&lt;hierarchy&gt;[?&lt;query&gt;][#&lt;fragment&gt;]</a:t>
            </a:r>
          </a:p>
          <a:p>
            <a:pPr marL="1371600" lvl="3" indent="0">
              <a:buNone/>
            </a:pPr>
            <a:r>
              <a:rPr lang="en-US" dirty="0" smtClean="0"/>
              <a:t>Example: </a:t>
            </a:r>
            <a:r>
              <a:rPr lang="en-US" dirty="0" err="1" smtClean="0"/>
              <a:t>urn:animals:mamal:ferret:nose</a:t>
            </a:r>
            <a:endParaRPr lang="en-US" dirty="0" smtClean="0"/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88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Hyper Text Processing Protocol</a:t>
            </a:r>
          </a:p>
          <a:p>
            <a:pPr lvl="1"/>
            <a:r>
              <a:rPr lang="en-US" dirty="0" smtClean="0"/>
              <a:t>1999: HTTP/1.1</a:t>
            </a:r>
          </a:p>
          <a:p>
            <a:pPr lvl="2"/>
            <a:r>
              <a:rPr lang="en-US" dirty="0" smtClean="0"/>
              <a:t>Reuse the same connection for multiple resource requests</a:t>
            </a:r>
          </a:p>
          <a:p>
            <a:pPr lvl="2"/>
            <a:r>
              <a:rPr lang="en-US" dirty="0" smtClean="0"/>
              <a:t>Less latency</a:t>
            </a:r>
          </a:p>
          <a:p>
            <a:pPr lvl="1"/>
            <a:r>
              <a:rPr lang="en-US" dirty="0" smtClean="0"/>
              <a:t>May 2015: HTTP/2 (proposed)</a:t>
            </a:r>
          </a:p>
          <a:p>
            <a:pPr lvl="2"/>
            <a:r>
              <a:rPr lang="en-US" dirty="0" smtClean="0"/>
              <a:t>Header field compression</a:t>
            </a:r>
          </a:p>
          <a:p>
            <a:pPr lvl="2"/>
            <a:r>
              <a:rPr lang="en-US" dirty="0" smtClean="0"/>
              <a:t>Concurrent exchanges on the same connection</a:t>
            </a:r>
          </a:p>
          <a:p>
            <a:pPr lvl="1"/>
            <a:r>
              <a:rPr lang="en-US" dirty="0" smtClean="0"/>
              <a:t>HTTP/1.1 format:</a:t>
            </a:r>
          </a:p>
          <a:p>
            <a:pPr lvl="2"/>
            <a:r>
              <a:rPr lang="en-US" dirty="0" smtClean="0"/>
              <a:t>Request</a:t>
            </a:r>
          </a:p>
          <a:p>
            <a:pPr marL="1371600" lvl="3" indent="0">
              <a:buNone/>
            </a:pPr>
            <a:r>
              <a:rPr lang="en-US" i="1" dirty="0" smtClean="0"/>
              <a:t>[method] [resource] [version]&lt;CRLF&gt; [header]: [value]&lt;CRLF&gt; &lt;CRLF&gt;</a:t>
            </a:r>
          </a:p>
          <a:p>
            <a:pPr lvl="2"/>
            <a:r>
              <a:rPr lang="en-US" dirty="0" smtClean="0"/>
              <a:t>Response</a:t>
            </a:r>
          </a:p>
          <a:p>
            <a:pPr marL="1371600" lvl="3" indent="0">
              <a:buNone/>
            </a:pPr>
            <a:r>
              <a:rPr lang="en-US" i="1" dirty="0" smtClean="0"/>
              <a:t>[version] [status] [message]&lt;CRLF&gt; </a:t>
            </a:r>
          </a:p>
          <a:p>
            <a:pPr marL="1371600" lvl="3" indent="0">
              <a:buNone/>
            </a:pPr>
            <a:r>
              <a:rPr lang="en-US" i="1" dirty="0" smtClean="0"/>
              <a:t>[header]: [value]&lt;CRLF&gt; &lt;CRLF&gt; </a:t>
            </a:r>
          </a:p>
          <a:p>
            <a:pPr marL="1371600" lvl="3" indent="0">
              <a:buNone/>
            </a:pPr>
            <a:r>
              <a:rPr lang="en-US" i="1" dirty="0" smtClean="0"/>
              <a:t>[body]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23786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Sequence of network request-responses</a:t>
            </a:r>
          </a:p>
          <a:p>
            <a:pPr lvl="1"/>
            <a:r>
              <a:rPr lang="en-US" dirty="0" smtClean="0"/>
              <a:t>Establish TCP connection to a port (usually 80)</a:t>
            </a:r>
          </a:p>
          <a:p>
            <a:pPr lvl="1"/>
            <a:r>
              <a:rPr lang="en-US" dirty="0" smtClean="0"/>
              <a:t>Server listens for requests from clients</a:t>
            </a:r>
          </a:p>
          <a:p>
            <a:pPr lvl="2"/>
            <a:r>
              <a:rPr lang="en-US" dirty="0" smtClean="0"/>
              <a:t>GET, HEAD, POST, PUT, DELETE, TRACE, OPTIONS, CONNECT, PATCH</a:t>
            </a:r>
          </a:p>
          <a:p>
            <a:pPr lvl="1"/>
            <a:r>
              <a:rPr lang="en-US" dirty="0" smtClean="0"/>
              <a:t>Server sends back status and message plus the body which represents the requested resource</a:t>
            </a:r>
          </a:p>
          <a:p>
            <a:pPr lvl="2"/>
            <a:r>
              <a:rPr lang="en-US" dirty="0" smtClean="0"/>
              <a:t>Status codes:</a:t>
            </a:r>
          </a:p>
          <a:p>
            <a:pPr lvl="3"/>
            <a:r>
              <a:rPr lang="en-US" dirty="0" smtClean="0"/>
              <a:t>Informational (1xx)</a:t>
            </a:r>
          </a:p>
          <a:p>
            <a:pPr lvl="3"/>
            <a:r>
              <a:rPr lang="en-US" dirty="0" smtClean="0"/>
              <a:t>Successful (2xx): 200</a:t>
            </a:r>
          </a:p>
          <a:p>
            <a:pPr lvl="3"/>
            <a:r>
              <a:rPr lang="en-US" dirty="0" smtClean="0"/>
              <a:t>Redirection (3xx): 301, 302</a:t>
            </a:r>
          </a:p>
          <a:p>
            <a:pPr lvl="3"/>
            <a:r>
              <a:rPr lang="en-US" dirty="0" smtClean="0"/>
              <a:t>Client error (4xx): 404</a:t>
            </a:r>
          </a:p>
          <a:p>
            <a:pPr lvl="3"/>
            <a:r>
              <a:rPr lang="en-US" dirty="0" smtClean="0"/>
              <a:t>Server error (5xx): 500</a:t>
            </a:r>
          </a:p>
        </p:txBody>
      </p:sp>
    </p:spTree>
    <p:extLst>
      <p:ext uri="{BB962C8B-B14F-4D97-AF65-F5344CB8AC3E}">
        <p14:creationId xmlns:p14="http://schemas.microsoft.com/office/powerpoint/2010/main" val="1007925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 </a:t>
            </a:r>
            <a:r>
              <a:rPr lang="en-US" b="1" dirty="0" smtClean="0"/>
              <a:t>Request</a:t>
            </a:r>
          </a:p>
          <a:p>
            <a:pPr marL="457200" lvl="1" indent="0">
              <a:buNone/>
            </a:pPr>
            <a:r>
              <a:rPr lang="en-US" dirty="0" smtClean="0"/>
              <a:t>GET /index.html HTTP/1.1&lt;CRLF&gt; Host: www.example.com&lt;CRLF&gt; &lt;CRLF&gt;</a:t>
            </a:r>
          </a:p>
          <a:p>
            <a:pPr marL="514350" indent="-457200"/>
            <a:r>
              <a:rPr lang="en-US" b="1" dirty="0" smtClean="0"/>
              <a:t>Response</a:t>
            </a:r>
          </a:p>
          <a:p>
            <a:pPr marL="457200" lvl="1" indent="0">
              <a:buNone/>
            </a:pPr>
            <a:r>
              <a:rPr lang="en-US" dirty="0" smtClean="0"/>
              <a:t>HTTP/1.1 200 OK&lt;CRLF&gt; Date: Mon, 23 May 2005 22:38:34 GMT&lt;CRLF&gt; Server: Apache/1.3.27 (Unix) (Red-Hat/Linux)&lt;CRLF&gt; Last-Modified: Wed, 08 Jan 2003 23:11:55 GMT&lt;CRLF&gt; </a:t>
            </a:r>
            <a:r>
              <a:rPr lang="en-US" dirty="0" err="1" smtClean="0"/>
              <a:t>Etag</a:t>
            </a:r>
            <a:r>
              <a:rPr lang="en-US" dirty="0" smtClean="0"/>
              <a:t>: "3f80f-1b6-3e1cb03b"&lt;CRLF&gt; Accept-Ranges: bytes&lt;CRLF&gt; Content-Length: 438&lt;CRLF&gt; Connection: close&lt;CRLF&gt; Content-Type: text/html; charset=UTF-8&lt;CRLF&gt; &lt;CRLF&gt; &lt;</a:t>
            </a:r>
            <a:r>
              <a:rPr lang="en-US" i="1" dirty="0" smtClean="0"/>
              <a:t>Content ...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29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session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is stateless</a:t>
            </a:r>
          </a:p>
          <a:p>
            <a:pPr lvl="1"/>
            <a:r>
              <a:rPr lang="en-US" dirty="0" smtClean="0"/>
              <a:t>Does not retain information or status about requests</a:t>
            </a:r>
          </a:p>
          <a:p>
            <a:pPr lvl="1"/>
            <a:r>
              <a:rPr lang="en-US" dirty="0" smtClean="0"/>
              <a:t>Can be bypassed with cookies, server side sessions, hidden variables, web forms.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78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vs. asynchronous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Synchronous = blocking</a:t>
            </a:r>
          </a:p>
          <a:p>
            <a:pPr lvl="1"/>
            <a:r>
              <a:rPr lang="en-US" dirty="0" smtClean="0"/>
              <a:t>A complete page must be loaded with every client request</a:t>
            </a:r>
          </a:p>
          <a:p>
            <a:pPr lvl="1"/>
            <a:r>
              <a:rPr lang="en-US" dirty="0" smtClean="0"/>
              <a:t>AJAX (2005) changed the game by making asynchronous communication possible</a:t>
            </a:r>
          </a:p>
          <a:p>
            <a:r>
              <a:rPr lang="en-US" dirty="0" smtClean="0"/>
              <a:t>Asynchronous</a:t>
            </a:r>
          </a:p>
          <a:p>
            <a:pPr lvl="1"/>
            <a:r>
              <a:rPr lang="en-US" dirty="0" smtClean="0"/>
              <a:t>Perform background tasks without blocking the interface</a:t>
            </a:r>
          </a:p>
          <a:p>
            <a:pPr lvl="2"/>
            <a:r>
              <a:rPr lang="en-US" dirty="0" smtClean="0"/>
              <a:t>Example: load page content gradually (Google maps), </a:t>
            </a:r>
            <a:r>
              <a:rPr lang="en-US" dirty="0" err="1" smtClean="0"/>
              <a:t>autocompletion</a:t>
            </a:r>
            <a:r>
              <a:rPr lang="en-US" dirty="0" smtClean="0"/>
              <a:t> (Google search)</a:t>
            </a:r>
          </a:p>
        </p:txBody>
      </p:sp>
    </p:spTree>
    <p:extLst>
      <p:ext uri="{BB962C8B-B14F-4D97-AF65-F5344CB8AC3E}">
        <p14:creationId xmlns:p14="http://schemas.microsoft.com/office/powerpoint/2010/main" val="4001664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expect from this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Basic information about Internet technologies</a:t>
            </a:r>
          </a:p>
          <a:p>
            <a:pPr lvl="1"/>
            <a:r>
              <a:rPr lang="en-US" dirty="0" smtClean="0"/>
              <a:t>State vs stateless</a:t>
            </a:r>
          </a:p>
          <a:p>
            <a:pPr lvl="1"/>
            <a:r>
              <a:rPr lang="en-US" dirty="0" smtClean="0"/>
              <a:t>Synchronous vs. asynchronous</a:t>
            </a:r>
          </a:p>
          <a:p>
            <a:pPr lvl="1"/>
            <a:r>
              <a:rPr lang="en-US" dirty="0" smtClean="0"/>
              <a:t>Client side technologies</a:t>
            </a:r>
          </a:p>
          <a:p>
            <a:pPr lvl="2"/>
            <a:r>
              <a:rPr lang="en-US" dirty="0" smtClean="0"/>
              <a:t>HTML, CSS </a:t>
            </a:r>
          </a:p>
          <a:p>
            <a:pPr lvl="2"/>
            <a:r>
              <a:rPr lang="en-US" dirty="0" smtClean="0"/>
              <a:t>XML, DOM, AJAX, JQuery, JSON</a:t>
            </a:r>
          </a:p>
          <a:p>
            <a:pPr lvl="1"/>
            <a:r>
              <a:rPr lang="en-US" dirty="0" smtClean="0"/>
              <a:t>Server side technologies</a:t>
            </a:r>
          </a:p>
          <a:p>
            <a:pPr lvl="2"/>
            <a:r>
              <a:rPr lang="en-US" dirty="0" smtClean="0"/>
              <a:t>Web servers, templating engines, PHP, databases</a:t>
            </a:r>
          </a:p>
          <a:p>
            <a:pPr lvl="1"/>
            <a:r>
              <a:rPr lang="en-US" dirty="0" smtClean="0"/>
              <a:t>Advanced topics on </a:t>
            </a:r>
          </a:p>
          <a:p>
            <a:pPr lvl="2"/>
            <a:r>
              <a:rPr lang="en-US" dirty="0" smtClean="0"/>
              <a:t>Web services</a:t>
            </a:r>
          </a:p>
          <a:p>
            <a:pPr lvl="2"/>
            <a:r>
              <a:rPr lang="en-US" dirty="0" smtClean="0"/>
              <a:t>RSS</a:t>
            </a:r>
          </a:p>
          <a:p>
            <a:pPr lvl="2"/>
            <a:r>
              <a:rPr lang="en-US" dirty="0" smtClean="0"/>
              <a:t>Cloud fundamentals</a:t>
            </a:r>
          </a:p>
          <a:p>
            <a:pPr lvl="2"/>
            <a:r>
              <a:rPr lang="en-US" dirty="0" smtClean="0"/>
              <a:t>Message queues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9845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exam (60%)</a:t>
            </a:r>
          </a:p>
          <a:p>
            <a:pPr lvl="1"/>
            <a:r>
              <a:rPr lang="en-US" dirty="0" smtClean="0"/>
              <a:t>Multiple choice</a:t>
            </a:r>
          </a:p>
          <a:p>
            <a:r>
              <a:rPr lang="en-US" dirty="0" smtClean="0"/>
              <a:t>Lab assignments (40%)</a:t>
            </a:r>
          </a:p>
          <a:p>
            <a:endParaRPr lang="en-US" dirty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Personal page: www.info.uvt.ro/mfrincu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0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i="1" dirty="0" err="1" smtClean="0"/>
              <a:t>internetted</a:t>
            </a:r>
            <a:r>
              <a:rPr lang="en-US" dirty="0" smtClean="0"/>
              <a:t>, meaning interconnected</a:t>
            </a:r>
          </a:p>
          <a:p>
            <a:r>
              <a:rPr lang="en-US" dirty="0" smtClean="0"/>
              <a:t>Global system of interconnected computer networks</a:t>
            </a:r>
          </a:p>
          <a:p>
            <a:r>
              <a:rPr lang="en-US" dirty="0" smtClean="0"/>
              <a:t>2014 – more than 38% of the world is connected</a:t>
            </a:r>
          </a:p>
          <a:p>
            <a:r>
              <a:rPr lang="en-US" dirty="0" smtClean="0"/>
              <a:t>Relies on the TCP/IP protocol</a:t>
            </a:r>
          </a:p>
        </p:txBody>
      </p:sp>
    </p:spTree>
    <p:extLst>
      <p:ext uri="{BB962C8B-B14F-4D97-AF65-F5344CB8AC3E}">
        <p14:creationId xmlns:p14="http://schemas.microsoft.com/office/powerpoint/2010/main" val="326392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of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1960’s ARPANET is created</a:t>
            </a:r>
          </a:p>
          <a:p>
            <a:pPr lvl="1"/>
            <a:r>
              <a:rPr lang="en-US" dirty="0" smtClean="0"/>
              <a:t>Early packet switching protocol</a:t>
            </a:r>
          </a:p>
          <a:p>
            <a:r>
              <a:rPr lang="en-US" dirty="0" smtClean="0"/>
              <a:t>1981 - ARPANET is expanded by the National Science Foundation (NSF) - NSFNET</a:t>
            </a:r>
          </a:p>
          <a:p>
            <a:r>
              <a:rPr lang="en-US" dirty="0" smtClean="0"/>
              <a:t>1982 - TCP/IP is standardized</a:t>
            </a:r>
          </a:p>
          <a:p>
            <a:r>
              <a:rPr lang="en-US" dirty="0" smtClean="0"/>
              <a:t>Late 80’s &amp; early 90’s ISPs begin to emerge</a:t>
            </a:r>
          </a:p>
          <a:p>
            <a:r>
              <a:rPr lang="en-US" dirty="0" smtClean="0"/>
              <a:t>1990 - ARPANET is decommissioned</a:t>
            </a:r>
          </a:p>
          <a:p>
            <a:r>
              <a:rPr lang="en-US" dirty="0" smtClean="0"/>
              <a:t>1990 - 1.5 </a:t>
            </a:r>
            <a:r>
              <a:rPr lang="en-US" dirty="0" err="1" smtClean="0"/>
              <a:t>mbs</a:t>
            </a:r>
            <a:r>
              <a:rPr lang="en-US" dirty="0" smtClean="0"/>
              <a:t> over the Atlantic between Cornell University and CERN</a:t>
            </a:r>
          </a:p>
          <a:p>
            <a:r>
              <a:rPr lang="en-US" dirty="0" smtClean="0"/>
              <a:t>1990 - 1</a:t>
            </a:r>
            <a:r>
              <a:rPr lang="en-US" baseline="30000" dirty="0" smtClean="0"/>
              <a:t>st</a:t>
            </a:r>
            <a:r>
              <a:rPr lang="en-US" dirty="0" smtClean="0"/>
              <a:t> web browser called </a:t>
            </a:r>
            <a:r>
              <a:rPr lang="en-US" dirty="0" err="1" smtClean="0"/>
              <a:t>WorldWideWeb</a:t>
            </a:r>
            <a:endParaRPr lang="en-US" dirty="0" smtClean="0"/>
          </a:p>
          <a:p>
            <a:r>
              <a:rPr lang="en-US" dirty="0" smtClean="0"/>
              <a:t>1995 - the Internet is fully commercialized</a:t>
            </a:r>
          </a:p>
          <a:p>
            <a:r>
              <a:rPr lang="en-US" dirty="0" smtClean="0"/>
              <a:t>2007 - over 97% of the world telecom is over the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5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World</a:t>
            </a:r>
            <a:endParaRPr lang="en-US" dirty="0"/>
          </a:p>
        </p:txBody>
      </p:sp>
      <p:pic>
        <p:nvPicPr>
          <p:cNvPr id="2052" name="Picture 4" descr="Mapa da internet  (Foto: The Opte Project/Divulgação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20237"/>
            <a:ext cx="5029200" cy="50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65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Internet of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Internet is a complex beast </a:t>
            </a:r>
          </a:p>
          <a:p>
            <a:pPr lvl="1"/>
            <a:r>
              <a:rPr lang="en-US" dirty="0" smtClean="0"/>
              <a:t>Mobile devices</a:t>
            </a:r>
          </a:p>
          <a:p>
            <a:pPr lvl="1"/>
            <a:r>
              <a:rPr lang="en-US" dirty="0" smtClean="0"/>
              <a:t>Smart sensors</a:t>
            </a:r>
          </a:p>
          <a:p>
            <a:pPr lvl="1"/>
            <a:r>
              <a:rPr lang="en-US" dirty="0" smtClean="0"/>
              <a:t>Social networks</a:t>
            </a:r>
          </a:p>
          <a:p>
            <a:pPr lvl="1"/>
            <a:r>
              <a:rPr lang="en-US" dirty="0" smtClean="0"/>
              <a:t>Etc.</a:t>
            </a:r>
          </a:p>
          <a:p>
            <a:pPr lvl="1"/>
            <a:endParaRPr lang="en-US" dirty="0"/>
          </a:p>
        </p:txBody>
      </p:sp>
      <p:pic>
        <p:nvPicPr>
          <p:cNvPr id="3074" name="Picture 2" descr="http://community.arm.com/servlet/JiveServlet/downloadImage/38-1361-2650/blogentry-107443-070747900+1339169495_thum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971800"/>
            <a:ext cx="48497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68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Internet today</a:t>
            </a:r>
            <a:endParaRPr lang="en-US" dirty="0"/>
          </a:p>
        </p:txBody>
      </p:sp>
      <p:pic>
        <p:nvPicPr>
          <p:cNvPr id="1026" name="Picture 2" descr="Internet connectivity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7940514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58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a networked society</a:t>
            </a:r>
            <a:endParaRPr lang="en-US" dirty="0"/>
          </a:p>
        </p:txBody>
      </p:sp>
      <p:pic>
        <p:nvPicPr>
          <p:cNvPr id="4098" name="Picture 2" descr="https://iotomorrow.files.wordpress.com/2013/02/m2m_machines_intern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6753225" cy="483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76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5122" name="Picture 2" descr="http://incitrio.com/wp-content/uploads/2014/04/google-self-driving-ca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4361982" cy="246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powergenasia.com/content/dam/Events/POWER-GEN%20Asia/Online%20Images/smartgrid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810000"/>
            <a:ext cx="5013960" cy="278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cepro.com/images/uploads/autonomic_mirage_amazon_300px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528" y="1250815"/>
            <a:ext cx="28575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06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Client-server model</a:t>
            </a:r>
          </a:p>
          <a:p>
            <a:pPr lvl="1"/>
            <a:r>
              <a:rPr lang="en-US" dirty="0" smtClean="0"/>
              <a:t>E.g., web browsers</a:t>
            </a:r>
          </a:p>
          <a:p>
            <a:r>
              <a:rPr lang="en-US" dirty="0" smtClean="0"/>
              <a:t>P2P</a:t>
            </a:r>
          </a:p>
          <a:p>
            <a:pPr lvl="1"/>
            <a:r>
              <a:rPr lang="en-US" dirty="0" smtClean="0"/>
              <a:t>E.g., file sharing software</a:t>
            </a:r>
          </a:p>
          <a:p>
            <a:r>
              <a:rPr lang="en-US" dirty="0" smtClean="0"/>
              <a:t>TCP/IP for communication</a:t>
            </a:r>
          </a:p>
          <a:p>
            <a:r>
              <a:rPr lang="en-US" dirty="0" smtClean="0"/>
              <a:t>Many application level protocols</a:t>
            </a:r>
          </a:p>
          <a:p>
            <a:pPr lvl="1"/>
            <a:r>
              <a:rPr lang="en-US" dirty="0" smtClean="0"/>
              <a:t>HTTP for web traffic</a:t>
            </a:r>
          </a:p>
          <a:p>
            <a:pPr lvl="1"/>
            <a:r>
              <a:rPr lang="en-US" dirty="0" smtClean="0"/>
              <a:t>SSH for file transfer</a:t>
            </a:r>
          </a:p>
          <a:p>
            <a:pPr lvl="1"/>
            <a:r>
              <a:rPr lang="en-US" dirty="0" smtClean="0"/>
              <a:t>POP3 for email</a:t>
            </a:r>
          </a:p>
          <a:p>
            <a:pPr lvl="1"/>
            <a:r>
              <a:rPr lang="en-US" dirty="0" smtClean="0"/>
              <a:t>Etc.	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8068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665</Words>
  <Application>Microsoft Office PowerPoint</Application>
  <PresentationFormat>On-screen Show (4:3)</PresentationFormat>
  <Paragraphs>118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Web Technologies</vt:lpstr>
      <vt:lpstr>The Internet</vt:lpstr>
      <vt:lpstr>A bit of history</vt:lpstr>
      <vt:lpstr>Connected World</vt:lpstr>
      <vt:lpstr>The Internet of Things</vt:lpstr>
      <vt:lpstr>The Internet today</vt:lpstr>
      <vt:lpstr>Towards a networked society</vt:lpstr>
      <vt:lpstr>Examples</vt:lpstr>
      <vt:lpstr>Fundamentals</vt:lpstr>
      <vt:lpstr>Client-server architecture</vt:lpstr>
      <vt:lpstr>World Wide Web</vt:lpstr>
      <vt:lpstr>HTTP</vt:lpstr>
      <vt:lpstr>HTTP sessions</vt:lpstr>
      <vt:lpstr>Example</vt:lpstr>
      <vt:lpstr>HTTP session state</vt:lpstr>
      <vt:lpstr>Synchronous vs. asynchronous</vt:lpstr>
      <vt:lpstr>What to expect from this lecture</vt:lpstr>
      <vt:lpstr>Grading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</dc:title>
  <dc:creator>Marc Frincu</dc:creator>
  <cp:lastModifiedBy>Marc Frincu</cp:lastModifiedBy>
  <cp:revision>18</cp:revision>
  <dcterms:created xsi:type="dcterms:W3CDTF">2015-10-06T15:36:35Z</dcterms:created>
  <dcterms:modified xsi:type="dcterms:W3CDTF">2015-10-18T12:33:14Z</dcterms:modified>
</cp:coreProperties>
</file>