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handoutMasterIdLst>
    <p:handoutMasterId r:id="rId26"/>
  </p:handoutMasterIdLst>
  <p:sldIdLst>
    <p:sldId id="256" r:id="rId4"/>
    <p:sldId id="315" r:id="rId5"/>
    <p:sldId id="316" r:id="rId6"/>
    <p:sldId id="317" r:id="rId7"/>
    <p:sldId id="318" r:id="rId8"/>
    <p:sldId id="319" r:id="rId9"/>
    <p:sldId id="320" r:id="rId10"/>
    <p:sldId id="291" r:id="rId11"/>
    <p:sldId id="304" r:id="rId12"/>
    <p:sldId id="311" r:id="rId13"/>
    <p:sldId id="314" r:id="rId14"/>
    <p:sldId id="312" r:id="rId15"/>
    <p:sldId id="313" r:id="rId16"/>
    <p:sldId id="292" r:id="rId17"/>
    <p:sldId id="293" r:id="rId18"/>
    <p:sldId id="294" r:id="rId19"/>
    <p:sldId id="300" r:id="rId20"/>
    <p:sldId id="307" r:id="rId21"/>
    <p:sldId id="309" r:id="rId22"/>
    <p:sldId id="310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75" autoAdjust="0"/>
  </p:normalViewPr>
  <p:slideViewPr>
    <p:cSldViewPr>
      <p:cViewPr>
        <p:scale>
          <a:sx n="70" d="100"/>
          <a:sy n="70" d="100"/>
        </p:scale>
        <p:origin x="-1740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4CA4-0243-4D27-BC76-6CE1B9BB2F8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FE1-102E-42E4-9442-440C482F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0BF2-4432-4560-BDEB-33739DBC1FC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7221-6B34-4544-8533-AFB96FF8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FFBA2C6-FD9F-462D-8C20-9F56ED20C747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0EF89503-CB02-4399-8104-B1F31418A11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0B87C7D-844B-42AB-BE85-31E46D2D52B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E4057E7-95E6-4280-92B7-59F1BB0E55A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A2F5FE2-CB9C-4DEC-88E2-60C7D1C21FA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19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7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2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2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6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8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9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0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0EAA-3B7C-4F59-A0DB-898250263EF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1D03-07C7-4A9C-895F-F9A44C11470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Quotes from Roy </a:t>
            </a:r>
            <a:r>
              <a:rPr lang="en-US" dirty="0"/>
              <a:t>T. </a:t>
            </a:r>
            <a:r>
              <a:rPr lang="en-US" dirty="0" smtClean="0"/>
              <a:t>Fielding:</a:t>
            </a:r>
          </a:p>
          <a:p>
            <a:endParaRPr lang="en-US" dirty="0" smtClean="0"/>
          </a:p>
          <a:p>
            <a:r>
              <a:rPr lang="en-US" dirty="0" smtClean="0"/>
              <a:t>“… </a:t>
            </a:r>
            <a:r>
              <a:rPr lang="en-US" b="1" dirty="0" smtClean="0"/>
              <a:t>resources </a:t>
            </a:r>
            <a:r>
              <a:rPr lang="en-US" dirty="0"/>
              <a:t>are just consistent </a:t>
            </a:r>
            <a:r>
              <a:rPr lang="en-US" b="1" dirty="0"/>
              <a:t>mappings </a:t>
            </a:r>
            <a:r>
              <a:rPr lang="en-US" dirty="0"/>
              <a:t>from </a:t>
            </a:r>
            <a:r>
              <a:rPr lang="en-US" dirty="0" smtClean="0"/>
              <a:t>an identifier </a:t>
            </a:r>
            <a:r>
              <a:rPr lang="en-US" dirty="0"/>
              <a:t>[such as a URL path] </a:t>
            </a:r>
            <a:r>
              <a:rPr lang="en-US" b="1" dirty="0"/>
              <a:t>to some set of views </a:t>
            </a:r>
            <a:r>
              <a:rPr lang="en-US" b="1" dirty="0" smtClean="0"/>
              <a:t>on server-side state”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“If </a:t>
            </a:r>
            <a:r>
              <a:rPr lang="en-US" dirty="0"/>
              <a:t>one view doesn’t suit your needs, then feel free </a:t>
            </a:r>
            <a:r>
              <a:rPr lang="en-US" dirty="0" smtClean="0"/>
              <a:t>to create </a:t>
            </a:r>
            <a:r>
              <a:rPr lang="en-US" dirty="0"/>
              <a:t>a different resource that provides a better </a:t>
            </a:r>
            <a:r>
              <a:rPr lang="en-US" dirty="0" smtClean="0"/>
              <a:t>view …”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“These </a:t>
            </a:r>
            <a:r>
              <a:rPr lang="en-US" dirty="0"/>
              <a:t>views need not have anything to do with </a:t>
            </a:r>
            <a:r>
              <a:rPr lang="en-US" dirty="0" smtClean="0"/>
              <a:t>how the </a:t>
            </a:r>
            <a:r>
              <a:rPr lang="en-US" dirty="0"/>
              <a:t>information is stored on the server … [They </a:t>
            </a:r>
            <a:r>
              <a:rPr lang="en-US" dirty="0" smtClean="0"/>
              <a:t>just need</a:t>
            </a:r>
            <a:r>
              <a:rPr lang="en-US" dirty="0"/>
              <a:t>] to be understandable (and actionable) by </a:t>
            </a:r>
            <a:r>
              <a:rPr lang="en-US" dirty="0" smtClean="0"/>
              <a:t>the recipient.”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8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again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largest known implementation of a system conforming to the REST architectural style is the World Wide </a:t>
            </a:r>
            <a:r>
              <a:rPr lang="en-US" dirty="0" smtClean="0"/>
              <a:t>Web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is more of an old philosophy than a new </a:t>
            </a:r>
            <a:r>
              <a:rPr lang="en-US" dirty="0" smtClean="0"/>
              <a:t>technology </a:t>
            </a:r>
          </a:p>
          <a:p>
            <a:pPr lvl="1"/>
            <a:r>
              <a:rPr lang="en-US" dirty="0" smtClean="0"/>
              <a:t>SOAP </a:t>
            </a:r>
            <a:r>
              <a:rPr lang="en-US" dirty="0"/>
              <a:t>looked to jump-start the next phase of internet development with a host of new </a:t>
            </a:r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REST </a:t>
            </a:r>
            <a:r>
              <a:rPr lang="en-US" dirty="0"/>
              <a:t>espoused that existing principles and protocols of the Web are enough to create robust Web services.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7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resource is URL-addressable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mycollection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mycollection</a:t>
            </a:r>
            <a:r>
              <a:rPr lang="en-US" dirty="0" smtClean="0"/>
              <a:t>/{id}</a:t>
            </a:r>
          </a:p>
          <a:p>
            <a:pPr marL="914400" lvl="2" indent="0">
              <a:buNone/>
            </a:pPr>
            <a:r>
              <a:rPr lang="en-US" dirty="0" smtClean="0"/>
              <a:t>/loans</a:t>
            </a:r>
          </a:p>
          <a:p>
            <a:pPr marL="914400" lvl="2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mycollection</a:t>
            </a:r>
            <a:r>
              <a:rPr lang="en-US" dirty="0" smtClean="0"/>
              <a:t>/movies</a:t>
            </a:r>
          </a:p>
          <a:p>
            <a:pPr marL="914400" lvl="2" indent="0">
              <a:buNone/>
            </a:pPr>
            <a:r>
              <a:rPr lang="en-US" dirty="0" smtClean="0"/>
              <a:t>/loans/overdue</a:t>
            </a:r>
          </a:p>
          <a:p>
            <a:pPr marL="914400" lvl="2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 smtClean="0"/>
              <a:t>Note: courses.ischool.berkeley.edu/i290-rmm/s12</a:t>
            </a:r>
            <a:r>
              <a:rPr lang="en-US" sz="2000" dirty="0"/>
              <a:t>/.../</a:t>
            </a:r>
            <a:r>
              <a:rPr lang="en-US" sz="2000" dirty="0" smtClean="0"/>
              <a:t>Lecture3%20REST.pdf</a:t>
            </a:r>
          </a:p>
        </p:txBody>
      </p:sp>
    </p:spTree>
    <p:extLst>
      <p:ext uri="{BB962C8B-B14F-4D97-AF65-F5344CB8AC3E}">
        <p14:creationId xmlns:p14="http://schemas.microsoft.com/office/powerpoint/2010/main" val="155956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change system state, simply change </a:t>
            </a:r>
            <a:r>
              <a:rPr lang="en-US" dirty="0" smtClean="0"/>
              <a:t>a resource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Within </a:t>
            </a:r>
            <a:r>
              <a:rPr lang="en-US" dirty="0"/>
              <a:t>the </a:t>
            </a:r>
            <a:r>
              <a:rPr lang="en-US" i="1" dirty="0" smtClean="0"/>
              <a:t>/</a:t>
            </a:r>
            <a:r>
              <a:rPr lang="en-US" i="1" dirty="0" err="1" smtClean="0"/>
              <a:t>mycollection</a:t>
            </a:r>
            <a:r>
              <a:rPr lang="en-US" b="1" dirty="0" smtClean="0"/>
              <a:t> </a:t>
            </a:r>
            <a:r>
              <a:rPr lang="en-US" dirty="0" smtClean="0"/>
              <a:t>“bucket” you </a:t>
            </a:r>
            <a:r>
              <a:rPr lang="en-US" dirty="0"/>
              <a:t>can:</a:t>
            </a:r>
          </a:p>
          <a:p>
            <a:pPr lvl="3"/>
            <a:r>
              <a:rPr lang="en-US" dirty="0" smtClean="0"/>
              <a:t>	Create </a:t>
            </a:r>
            <a:r>
              <a:rPr lang="en-US" dirty="0"/>
              <a:t>an item</a:t>
            </a:r>
          </a:p>
          <a:p>
            <a:pPr lvl="3"/>
            <a:r>
              <a:rPr lang="en-US" dirty="0" smtClean="0"/>
              <a:t>	Update </a:t>
            </a:r>
            <a:r>
              <a:rPr lang="en-US" dirty="0"/>
              <a:t>an item with new data</a:t>
            </a:r>
          </a:p>
          <a:p>
            <a:pPr lvl="3"/>
            <a:r>
              <a:rPr lang="en-US" dirty="0" smtClean="0"/>
              <a:t>	Delete </a:t>
            </a:r>
            <a:r>
              <a:rPr lang="en-US" dirty="0"/>
              <a:t>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5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 operations</a:t>
            </a:r>
            <a:endParaRPr lang="en-US" alt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1625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 smtClean="0"/>
              <a:t>GET</a:t>
            </a:r>
            <a:r>
              <a:rPr lang="en-US" altLang="en-US" sz="2000" dirty="0" smtClean="0"/>
              <a:t> – retrieve a copy of a resource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Example: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1600" dirty="0" smtClean="0"/>
              <a:t>GET /</a:t>
            </a:r>
            <a:r>
              <a:rPr lang="en-US" altLang="en-US" sz="1600" dirty="0" err="1" smtClean="0"/>
              <a:t>mycollection</a:t>
            </a:r>
            <a:r>
              <a:rPr lang="en-US" altLang="en-US" sz="1600" dirty="0" smtClean="0"/>
              <a:t>/{id}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1600" dirty="0" smtClean="0"/>
              <a:t>GET /</a:t>
            </a:r>
            <a:r>
              <a:rPr lang="en-US" altLang="en-US" sz="1600" dirty="0" err="1" smtClean="0"/>
              <a:t>mycollection</a:t>
            </a: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000" b="1" dirty="0" smtClean="0"/>
              <a:t>DELETE</a:t>
            </a:r>
            <a:r>
              <a:rPr lang="en-US" altLang="en-US" sz="2000" dirty="0" smtClean="0"/>
              <a:t> – remove a resource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Example: DELETE /</a:t>
            </a:r>
            <a:r>
              <a:rPr lang="en-US" altLang="en-US" sz="1800" dirty="0" err="1" smtClean="0"/>
              <a:t>mycollection</a:t>
            </a:r>
            <a:r>
              <a:rPr lang="en-US" altLang="en-US" sz="1800" dirty="0" smtClean="0"/>
              <a:t>/{id}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 smtClean="0"/>
              <a:t>POST</a:t>
            </a:r>
            <a:r>
              <a:rPr lang="en-US" altLang="en-US" sz="2000" dirty="0" smtClean="0"/>
              <a:t> – create a resource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Example: POST /</a:t>
            </a:r>
            <a:r>
              <a:rPr lang="en-US" altLang="en-US" sz="1800" dirty="0" err="1" smtClean="0"/>
              <a:t>mycollection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b="1" dirty="0" smtClean="0"/>
              <a:t>PUT</a:t>
            </a:r>
            <a:r>
              <a:rPr lang="en-US" altLang="en-US" sz="2000" dirty="0" smtClean="0"/>
              <a:t> – </a:t>
            </a:r>
            <a:r>
              <a:rPr lang="en-US" altLang="en-US" sz="2000" i="1" dirty="0" smtClean="0"/>
              <a:t>create</a:t>
            </a:r>
            <a:r>
              <a:rPr lang="en-US" altLang="en-US" sz="2000" dirty="0" smtClean="0"/>
              <a:t> or update a resource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Example: PUT /</a:t>
            </a:r>
            <a:r>
              <a:rPr lang="en-US" altLang="en-US" sz="1800" dirty="0" err="1" smtClean="0"/>
              <a:t>mycollection</a:t>
            </a:r>
            <a:r>
              <a:rPr lang="en-US" altLang="en-US" sz="1800" dirty="0" smtClean="0"/>
              <a:t>{id}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Amazon's S3 service uses PUT to </a:t>
            </a:r>
            <a:r>
              <a:rPr lang="en-US" sz="1800" i="1" dirty="0"/>
              <a:t>create</a:t>
            </a:r>
            <a:r>
              <a:rPr lang="en-US" sz="1800" dirty="0"/>
              <a:t> objects in buckets</a:t>
            </a:r>
            <a:endParaRPr lang="en-US" altLang="en-US" sz="1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/>
              <a:t>POST vs. PUT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HTTP/1.1 spec says that </a:t>
            </a:r>
            <a:endParaRPr lang="en-US" sz="16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POST's </a:t>
            </a:r>
            <a:r>
              <a:rPr lang="en-US" sz="1400" dirty="0"/>
              <a:t>URI should point to a script 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PUT's </a:t>
            </a:r>
            <a:r>
              <a:rPr lang="en-US" sz="1400" dirty="0"/>
              <a:t>URI should point to the resource in </a:t>
            </a:r>
            <a:r>
              <a:rPr lang="en-US" sz="1400" dirty="0" smtClean="0"/>
              <a:t>question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34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Searches in REST</a:t>
            </a:r>
            <a:endParaRPr lang="en-US" alt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dirty="0"/>
              <a:t>There are no methods for resource discovery such as LIST or FIND 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Instead, collections and search results are treated as another type of resource with their own unique URLs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Not REST defined, but: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Search a term</a:t>
            </a:r>
            <a:endParaRPr lang="en-US" alt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 smtClean="0"/>
              <a:t>	GET /</a:t>
            </a:r>
            <a:r>
              <a:rPr lang="en-US" altLang="en-US" sz="2400" dirty="0" err="1" smtClean="0"/>
              <a:t>mycollection</a:t>
            </a:r>
            <a:r>
              <a:rPr lang="en-US" altLang="en-US" sz="2400" dirty="0" smtClean="0"/>
              <a:t>/?q=term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Search for a keyword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 smtClean="0"/>
              <a:t>	GET /</a:t>
            </a:r>
            <a:r>
              <a:rPr lang="en-US" altLang="en-US" sz="2400" dirty="0" err="1" smtClean="0"/>
              <a:t>mycollection</a:t>
            </a:r>
            <a:r>
              <a:rPr lang="en-US" altLang="en-US" sz="2400" dirty="0" smtClean="0"/>
              <a:t>/?kw=2001%20A%20Space%20Oddysey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Search for partial terms</a:t>
            </a:r>
            <a:endParaRPr lang="en-US" altLang="en-US" sz="2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 smtClean="0"/>
              <a:t>	GET /</a:t>
            </a:r>
            <a:r>
              <a:rPr lang="en-US" altLang="en-US" sz="2400" dirty="0" err="1" smtClean="0"/>
              <a:t>mycollection</a:t>
            </a:r>
            <a:r>
              <a:rPr lang="en-US" altLang="en-US" sz="2400" dirty="0" smtClean="0"/>
              <a:t>/?</a:t>
            </a:r>
            <a:r>
              <a:rPr lang="en-US" altLang="en-US" sz="2400" dirty="0" err="1" smtClean="0"/>
              <a:t>pt</a:t>
            </a:r>
            <a:r>
              <a:rPr lang="en-US" altLang="en-US" sz="2400" dirty="0" smtClean="0"/>
              <a:t>=2001</a:t>
            </a:r>
          </a:p>
        </p:txBody>
      </p:sp>
    </p:spTree>
    <p:extLst>
      <p:ext uri="{BB962C8B-B14F-4D97-AF65-F5344CB8AC3E}">
        <p14:creationId xmlns:p14="http://schemas.microsoft.com/office/powerpoint/2010/main" val="271534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Error codes</a:t>
            </a:r>
            <a:endParaRPr lang="en-US" alt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HTTP status codes returned in the response header:</a:t>
            </a:r>
          </a:p>
          <a:p>
            <a:pPr lvl="1"/>
            <a:r>
              <a:rPr lang="en-US" sz="2000" b="1" dirty="0" smtClean="0"/>
              <a:t>200 </a:t>
            </a:r>
            <a:r>
              <a:rPr lang="en-US" sz="2000" b="1" dirty="0"/>
              <a:t>OK </a:t>
            </a:r>
            <a:endParaRPr lang="en-US" sz="2000" b="1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resource was read, updated, or </a:t>
            </a:r>
            <a:r>
              <a:rPr lang="en-US" sz="1600" dirty="0" smtClean="0"/>
              <a:t>deleted</a:t>
            </a:r>
            <a:endParaRPr lang="en-US" sz="1600" dirty="0"/>
          </a:p>
          <a:p>
            <a:pPr lvl="1"/>
            <a:r>
              <a:rPr lang="en-US" sz="2000" b="1" dirty="0" smtClean="0"/>
              <a:t>201 </a:t>
            </a:r>
            <a:r>
              <a:rPr lang="en-US" sz="2000" b="1" dirty="0"/>
              <a:t>Created </a:t>
            </a:r>
            <a:endParaRPr lang="en-US" sz="2000" b="1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resource was </a:t>
            </a:r>
            <a:r>
              <a:rPr lang="en-US" sz="1600" dirty="0" smtClean="0"/>
              <a:t>created</a:t>
            </a:r>
            <a:endParaRPr lang="en-US" sz="1600" dirty="0"/>
          </a:p>
          <a:p>
            <a:pPr lvl="1"/>
            <a:r>
              <a:rPr lang="en-US" sz="2000" b="1" dirty="0" smtClean="0"/>
              <a:t>400 </a:t>
            </a:r>
            <a:r>
              <a:rPr lang="en-US" sz="2000" b="1" dirty="0"/>
              <a:t>Bad Request </a:t>
            </a:r>
            <a:endParaRPr lang="en-US" sz="2000" b="1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data sent in the request </a:t>
            </a:r>
            <a:r>
              <a:rPr lang="en-US" sz="1600" dirty="0" smtClean="0"/>
              <a:t>was bad</a:t>
            </a:r>
            <a:endParaRPr lang="en-US" sz="1600" dirty="0"/>
          </a:p>
          <a:p>
            <a:pPr lvl="1"/>
            <a:r>
              <a:rPr lang="en-US" sz="2000" b="1" dirty="0" smtClean="0"/>
              <a:t>403 </a:t>
            </a:r>
            <a:r>
              <a:rPr lang="en-US" sz="2000" b="1" dirty="0"/>
              <a:t>Not Authorized </a:t>
            </a:r>
            <a:endParaRPr lang="en-US" sz="2000" b="1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Principal named in </a:t>
            </a:r>
            <a:r>
              <a:rPr lang="en-US" sz="1600" dirty="0" smtClean="0"/>
              <a:t>the request </a:t>
            </a:r>
            <a:r>
              <a:rPr lang="en-US" sz="1600" dirty="0"/>
              <a:t>was not authorized to perform this </a:t>
            </a:r>
            <a:r>
              <a:rPr lang="en-US" sz="1600" dirty="0" smtClean="0"/>
              <a:t>action</a:t>
            </a:r>
            <a:endParaRPr lang="en-US" sz="1600" dirty="0"/>
          </a:p>
          <a:p>
            <a:pPr lvl="1"/>
            <a:r>
              <a:rPr lang="en-US" sz="2000" b="1" dirty="0" smtClean="0"/>
              <a:t>404 </a:t>
            </a:r>
            <a:r>
              <a:rPr lang="en-US" sz="2000" b="1" dirty="0"/>
              <a:t>Not Found </a:t>
            </a:r>
            <a:endParaRPr lang="en-US" sz="2000" b="1" dirty="0" smtClean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resource does not </a:t>
            </a:r>
            <a:r>
              <a:rPr lang="en-US" sz="1600" dirty="0" smtClean="0"/>
              <a:t>exist</a:t>
            </a:r>
            <a:endParaRPr lang="en-US" sz="1600" dirty="0"/>
          </a:p>
          <a:p>
            <a:pPr lvl="1"/>
            <a:r>
              <a:rPr lang="en-US" sz="2000" b="1" dirty="0" smtClean="0"/>
              <a:t>409 </a:t>
            </a:r>
            <a:r>
              <a:rPr lang="en-US" sz="2000" b="1" dirty="0"/>
              <a:t>Conflict </a:t>
            </a:r>
            <a:endParaRPr lang="en-US" sz="2000" b="1" dirty="0" smtClean="0"/>
          </a:p>
          <a:p>
            <a:pPr lvl="2"/>
            <a:r>
              <a:rPr lang="en-US" sz="1600" dirty="0" smtClean="0"/>
              <a:t>A </a:t>
            </a:r>
            <a:r>
              <a:rPr lang="en-US" sz="1600" dirty="0"/>
              <a:t>duplicate resource could not </a:t>
            </a:r>
            <a:r>
              <a:rPr lang="en-US" sz="1600" dirty="0" smtClean="0"/>
              <a:t>be created</a:t>
            </a:r>
            <a:endParaRPr lang="en-US" sz="1600" dirty="0"/>
          </a:p>
          <a:p>
            <a:pPr lvl="1"/>
            <a:r>
              <a:rPr lang="es-ES" sz="2000" b="1" dirty="0" smtClean="0"/>
              <a:t>500 </a:t>
            </a:r>
            <a:r>
              <a:rPr lang="es-ES" sz="2000" b="1" dirty="0" err="1"/>
              <a:t>Internal</a:t>
            </a:r>
            <a:r>
              <a:rPr lang="es-ES" sz="2000" b="1" dirty="0"/>
              <a:t> Server Error </a:t>
            </a:r>
            <a:endParaRPr lang="es-ES" sz="2000" b="1" dirty="0" smtClean="0"/>
          </a:p>
          <a:p>
            <a:pPr lvl="2"/>
            <a:r>
              <a:rPr lang="es-ES" sz="1600" dirty="0" smtClean="0"/>
              <a:t>A </a:t>
            </a:r>
            <a:r>
              <a:rPr lang="es-ES" sz="1600" dirty="0" err="1"/>
              <a:t>service</a:t>
            </a:r>
            <a:r>
              <a:rPr lang="es-ES" sz="1600" dirty="0"/>
              <a:t> error </a:t>
            </a:r>
            <a:r>
              <a:rPr lang="es-ES" sz="1600" dirty="0" err="1" smtClean="0"/>
              <a:t>occurred</a:t>
            </a: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48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Error responses</a:t>
            </a:r>
            <a:endParaRPr lang="en-US" altLang="en-US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Response in body when a 4xx or 5xx status is returned:</a:t>
            </a:r>
          </a:p>
          <a:p>
            <a:pPr marL="400050" lvl="1" indent="0">
              <a:buNone/>
            </a:pPr>
            <a:r>
              <a:rPr lang="en-US" sz="2400" b="1" dirty="0"/>
              <a:t>&lt;error&gt;</a:t>
            </a:r>
          </a:p>
          <a:p>
            <a:pPr marL="400050" lvl="1" indent="0">
              <a:buNone/>
            </a:pPr>
            <a:r>
              <a:rPr lang="en-US" sz="2400" b="1" dirty="0" smtClean="0"/>
              <a:t>	&lt;</a:t>
            </a:r>
            <a:r>
              <a:rPr lang="en-US" sz="2400" b="1" dirty="0"/>
              <a:t>code&gt;{Mandatory code}&lt;/code&gt;</a:t>
            </a:r>
          </a:p>
          <a:p>
            <a:pPr marL="400050" lvl="1" indent="0">
              <a:buNone/>
            </a:pPr>
            <a:r>
              <a:rPr lang="en-US" sz="2400" b="1" dirty="0" smtClean="0"/>
              <a:t>	&lt;</a:t>
            </a:r>
            <a:r>
              <a:rPr lang="en-US" sz="2400" b="1" dirty="0"/>
              <a:t>message&gt;{Optional message}&lt;/message&gt;</a:t>
            </a:r>
          </a:p>
          <a:p>
            <a:pPr marL="400050" lvl="1" indent="0">
              <a:buNone/>
            </a:pPr>
            <a:r>
              <a:rPr lang="en-US" sz="2400" b="1" dirty="0" smtClean="0"/>
              <a:t>	&lt;</a:t>
            </a:r>
            <a:r>
              <a:rPr lang="en-US" sz="2400" b="1" dirty="0"/>
              <a:t>resource-id</a:t>
            </a:r>
            <a:r>
              <a:rPr lang="en-US" sz="2400" b="1" dirty="0" smtClean="0"/>
              <a:t>&gt;</a:t>
            </a:r>
          </a:p>
          <a:p>
            <a:pPr marL="400050" lvl="1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{</a:t>
            </a:r>
            <a:r>
              <a:rPr lang="en-US" sz="2400" b="1" dirty="0"/>
              <a:t>Resource ID, if available}</a:t>
            </a:r>
          </a:p>
          <a:p>
            <a:pPr marL="400050" lvl="1" indent="0">
              <a:buNone/>
            </a:pPr>
            <a:r>
              <a:rPr lang="en-US" sz="2400" b="1" dirty="0" smtClean="0"/>
              <a:t>	&lt;/</a:t>
            </a:r>
            <a:r>
              <a:rPr lang="en-US" sz="2400" b="1" dirty="0"/>
              <a:t>resource-id&gt;</a:t>
            </a:r>
          </a:p>
          <a:p>
            <a:pPr marL="400050" lvl="1" indent="0">
              <a:buNone/>
            </a:pPr>
            <a:r>
              <a:rPr lang="en-US" sz="2400" b="1" dirty="0" smtClean="0"/>
              <a:t>	&lt;request-</a:t>
            </a:r>
            <a:r>
              <a:rPr lang="en-US" sz="2400" b="1" dirty="0" err="1" smtClean="0"/>
              <a:t>uri</a:t>
            </a:r>
            <a:r>
              <a:rPr lang="en-US" sz="2400" b="1" dirty="0" smtClean="0"/>
              <a:t>&gt;</a:t>
            </a:r>
          </a:p>
          <a:p>
            <a:pPr marL="400050" lvl="1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{</a:t>
            </a:r>
            <a:r>
              <a:rPr lang="en-US" sz="2400" b="1" dirty="0"/>
              <a:t>URI of request</a:t>
            </a:r>
            <a:r>
              <a:rPr lang="en-US" sz="2400" b="1" dirty="0" smtClean="0"/>
              <a:t>}</a:t>
            </a:r>
          </a:p>
          <a:p>
            <a:pPr marL="400050" lvl="1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&lt;/</a:t>
            </a:r>
            <a:r>
              <a:rPr lang="en-US" sz="2400" b="1" dirty="0"/>
              <a:t>request-</a:t>
            </a:r>
            <a:r>
              <a:rPr lang="en-US" sz="2400" b="1" dirty="0" err="1"/>
              <a:t>uri</a:t>
            </a:r>
            <a:r>
              <a:rPr lang="en-US" sz="2400" b="1" dirty="0"/>
              <a:t>&gt;</a:t>
            </a:r>
          </a:p>
          <a:p>
            <a:pPr marL="400050" lvl="1" indent="0">
              <a:buNone/>
            </a:pPr>
            <a:r>
              <a:rPr lang="en-US" sz="2400" b="1" dirty="0"/>
              <a:t>&lt;/error&gt;</a:t>
            </a:r>
            <a:endParaRPr lang="en-US" alt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34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459409"/>
            <a:ext cx="7771680" cy="1444471"/>
          </a:xfrm>
        </p:spPr>
        <p:txBody>
          <a:bodyPr lIns="81639" tIns="67597" rIns="81639" bIns="42452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Transferring REST data</a:t>
            </a:r>
            <a:endParaRPr lang="en-GB" alt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2132448"/>
            <a:ext cx="7771680" cy="4115952"/>
          </a:xfrm>
        </p:spPr>
        <p:txBody>
          <a:bodyPr lIns="81639" tIns="58454" rIns="81639" bIns="42452">
            <a:normAutofit fontScale="77500" lnSpcReduction="20000"/>
          </a:bodyPr>
          <a:lstStyle/>
          <a:p>
            <a:r>
              <a:rPr lang="en-US" dirty="0"/>
              <a:t>Various formats can be used to transmit representations of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and JSON are generally the most common.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JSON (JavaScript Object Notation) is </a:t>
            </a:r>
            <a:r>
              <a:rPr lang="en-US" dirty="0"/>
              <a:t>a format specified by Douglas </a:t>
            </a:r>
            <a:r>
              <a:rPr lang="en-US" dirty="0" err="1"/>
              <a:t>Crockford</a:t>
            </a:r>
            <a:r>
              <a:rPr lang="en-US" dirty="0"/>
              <a:t> that uses a subset of the JavaScript syntax to represent data:</a:t>
            </a:r>
            <a:endParaRPr lang="en-US" dirty="0"/>
          </a:p>
          <a:p>
            <a:pPr marL="800100" lvl="2" indent="0">
              <a:buNone/>
            </a:pPr>
            <a:endParaRPr lang="en-US" b="1" dirty="0" smtClean="0"/>
          </a:p>
          <a:p>
            <a:pPr marL="800100" lvl="2" indent="0">
              <a:buNone/>
            </a:pPr>
            <a:r>
              <a:rPr lang="en-US" b="1" dirty="0" smtClean="0"/>
              <a:t>{</a:t>
            </a:r>
          </a:p>
          <a:p>
            <a:pPr marL="800100" lvl="2" indent="0">
              <a:buNone/>
            </a:pPr>
            <a:r>
              <a:rPr lang="en-US" b="1" dirty="0"/>
              <a:t>   "name": "foo",</a:t>
            </a:r>
            <a:endParaRPr lang="en-US" b="1" dirty="0"/>
          </a:p>
          <a:p>
            <a:pPr marL="800100" lvl="2" indent="0">
              <a:buNone/>
            </a:pPr>
            <a:r>
              <a:rPr lang="en-US" b="1" dirty="0"/>
              <a:t>   "description": "bar"</a:t>
            </a:r>
            <a:endParaRPr lang="en-US" b="1" dirty="0"/>
          </a:p>
          <a:p>
            <a:pPr marL="800100" lvl="2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2614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REST e</a:t>
            </a:r>
            <a:r>
              <a:rPr lang="en-GB" altLang="en-US" dirty="0" smtClean="0"/>
              <a:t>xample</a:t>
            </a:r>
            <a:endParaRPr lang="en-GB" alt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981649"/>
            <a:ext cx="7771680" cy="4115952"/>
          </a:xfrm>
        </p:spPr>
        <p:txBody>
          <a:bodyPr lIns="81639" tIns="58454" rIns="81639" bIns="42452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http://www.example.com/api/stock/ibm [GET]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&lt;stock&gt;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    &lt;name&gt;IBM&lt;/name&gt;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    &lt;price&gt;139.84&lt;/price&gt;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&lt;/stock&gt;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http://www.example.com/api/stock/ibm [PUT]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&lt;</a:t>
            </a:r>
            <a:r>
              <a:rPr lang="en-US" sz="2800" b="1" dirty="0"/>
              <a:t>stock&gt;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    &lt;price&gt;142.98&lt;/price&gt;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&lt;/stock&gt;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8038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Web services</a:t>
            </a:r>
            <a:endParaRPr lang="en-US" alt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From W3C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software system </a:t>
            </a:r>
            <a:r>
              <a:rPr lang="en-US" dirty="0"/>
              <a:t>designed to support </a:t>
            </a:r>
            <a:r>
              <a:rPr lang="en-US" b="1" dirty="0"/>
              <a:t>interoperable</a:t>
            </a:r>
            <a:r>
              <a:rPr lang="en-US" dirty="0"/>
              <a:t> machine-to-machine interaction over a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has an </a:t>
            </a:r>
            <a:r>
              <a:rPr lang="en-US" b="1" dirty="0"/>
              <a:t>interface</a:t>
            </a:r>
            <a:r>
              <a:rPr lang="en-US" dirty="0"/>
              <a:t> described in a machine-</a:t>
            </a:r>
            <a:r>
              <a:rPr lang="en-US" dirty="0" err="1"/>
              <a:t>processable</a:t>
            </a:r>
            <a:r>
              <a:rPr lang="en-US" dirty="0"/>
              <a:t> </a:t>
            </a:r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Web Service Description Language (XML format)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systems </a:t>
            </a:r>
            <a:r>
              <a:rPr lang="en-US" b="1" dirty="0"/>
              <a:t>interact</a:t>
            </a:r>
            <a:r>
              <a:rPr lang="en-US" dirty="0"/>
              <a:t> with the Web service in a manner prescribed by its description using </a:t>
            </a:r>
            <a:r>
              <a:rPr lang="en-US" dirty="0" smtClean="0"/>
              <a:t>SOAP (Simple Object Access Protocol) </a:t>
            </a:r>
            <a:r>
              <a:rPr lang="en-US" dirty="0"/>
              <a:t>messages, typically conveyed using HTTP with an XML serialization in conjunction with other Web-related </a:t>
            </a:r>
            <a:r>
              <a:rPr lang="en-US" dirty="0" smtClean="0"/>
              <a:t>standards</a:t>
            </a:r>
          </a:p>
          <a:p>
            <a:pPr marL="57150" indent="0">
              <a:buNone/>
            </a:pPr>
            <a:endParaRPr lang="en-US" sz="2200" dirty="0" smtClean="0"/>
          </a:p>
          <a:p>
            <a:pPr marL="57150" indent="0">
              <a:buNone/>
            </a:pPr>
            <a:r>
              <a:rPr lang="en-US" sz="2200" dirty="0" smtClean="0"/>
              <a:t>Note: https</a:t>
            </a:r>
            <a:r>
              <a:rPr lang="en-US" sz="2200" dirty="0"/>
              <a:t>://docs.google.com/presentation/d/1xmDMmiFtSQG7Bu65g63r3HuEuyKw-wXDfzbrPDiZKd8/edit#slide=id.i0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32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3400" y="1752600"/>
            <a:ext cx="8305800" cy="500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r>
              <a:rPr lang="en-US" sz="2400" b="1" dirty="0"/>
              <a:t>Advantages</a:t>
            </a:r>
            <a:endParaRPr lang="en-US" sz="2400" b="1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multiple </a:t>
            </a:r>
            <a:r>
              <a:rPr lang="en-US" sz="2400" dirty="0"/>
              <a:t>data formats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simplicity - known operations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lighter on bandwidth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REST application security rules can be set up using HTTP standards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Disadvantages</a:t>
            </a:r>
            <a:endParaRPr lang="en-US" sz="2400" b="1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common standard format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GET requests are limited in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altLang="en-US" sz="32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685800" y="381000"/>
            <a:ext cx="7771680" cy="1143480"/>
          </a:xfrm>
          <a:prstGeom prst="rect">
            <a:avLst/>
          </a:prstGeom>
        </p:spPr>
        <p:txBody>
          <a:bodyPr vert="horz" lIns="81639" tIns="67597" rIns="81639" bIns="4245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Pros and cons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15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SOAP and REST web services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Cloud </a:t>
            </a:r>
            <a:r>
              <a:rPr lang="en-US" dirty="0" smtClean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web services?</a:t>
            </a:r>
            <a:endParaRPr lang="en-US" altLang="en-US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800600"/>
          </a:xfrm>
        </p:spPr>
        <p:txBody>
          <a:bodyPr>
            <a:noAutofit/>
          </a:bodyPr>
          <a:lstStyle/>
          <a:p>
            <a:pPr fontAlgn="base"/>
            <a:r>
              <a:rPr lang="en-US" b="1" dirty="0" smtClean="0"/>
              <a:t>Expose</a:t>
            </a:r>
            <a:r>
              <a:rPr lang="en-US" dirty="0" smtClean="0"/>
              <a:t> </a:t>
            </a:r>
            <a:r>
              <a:rPr lang="en-US" dirty="0"/>
              <a:t>your application data and services</a:t>
            </a:r>
          </a:p>
          <a:p>
            <a:pPr fontAlgn="base"/>
            <a:r>
              <a:rPr lang="en-US" b="1" dirty="0" smtClean="0"/>
              <a:t>Bring</a:t>
            </a:r>
            <a:r>
              <a:rPr lang="en-US" dirty="0" smtClean="0"/>
              <a:t> </a:t>
            </a:r>
            <a:r>
              <a:rPr lang="en-US" b="1" dirty="0"/>
              <a:t>together</a:t>
            </a:r>
            <a:r>
              <a:rPr lang="en-US" dirty="0"/>
              <a:t> disparate data sources</a:t>
            </a:r>
          </a:p>
          <a:p>
            <a:pPr fontAlgn="base"/>
            <a:r>
              <a:rPr lang="en-US" b="1" dirty="0" smtClean="0"/>
              <a:t>Standardized</a:t>
            </a:r>
            <a:r>
              <a:rPr lang="en-US" dirty="0" smtClean="0"/>
              <a:t> </a:t>
            </a:r>
            <a:r>
              <a:rPr lang="en-US" dirty="0"/>
              <a:t>protocols</a:t>
            </a:r>
          </a:p>
          <a:p>
            <a:pPr fontAlgn="base"/>
            <a:r>
              <a:rPr lang="en-US" b="1" dirty="0" smtClean="0"/>
              <a:t>Low</a:t>
            </a:r>
            <a:r>
              <a:rPr lang="en-US" dirty="0" smtClean="0"/>
              <a:t> </a:t>
            </a:r>
            <a:r>
              <a:rPr lang="en-US" b="1" dirty="0"/>
              <a:t>cost</a:t>
            </a:r>
            <a:r>
              <a:rPr lang="en-US" dirty="0"/>
              <a:t> of communication</a:t>
            </a:r>
          </a:p>
          <a:p>
            <a:pPr fontAlgn="base"/>
            <a:r>
              <a:rPr lang="en-US" b="1" dirty="0" smtClean="0"/>
              <a:t>Loose</a:t>
            </a:r>
            <a:r>
              <a:rPr lang="en-US" dirty="0" smtClean="0"/>
              <a:t>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8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Big web services</a:t>
            </a:r>
            <a:endParaRPr lang="en-GB" alt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981649"/>
            <a:ext cx="7771680" cy="4115952"/>
          </a:xfrm>
        </p:spPr>
        <p:txBody>
          <a:bodyPr lIns="81639" tIns="60739" rIns="81639" bIns="42452">
            <a:normAutofit lnSpcReduction="10000"/>
          </a:bodyPr>
          <a:lstStyle/>
          <a:p>
            <a:r>
              <a:rPr lang="en-US" dirty="0" smtClean="0"/>
              <a:t>Use XML </a:t>
            </a:r>
            <a:r>
              <a:rPr lang="en-US" dirty="0"/>
              <a:t>messages that follow the SOAP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There </a:t>
            </a:r>
            <a:r>
              <a:rPr lang="en-US" dirty="0"/>
              <a:t>is often a machine-readable description of the operations offered by the service written in the Web Services Description Language (WSDL). </a:t>
            </a:r>
            <a:endParaRPr lang="en-US" dirty="0" smtClean="0"/>
          </a:p>
          <a:p>
            <a:pPr lvl="1"/>
            <a:r>
              <a:rPr lang="en-US" dirty="0" smtClean="0"/>
              <a:t>WSDL </a:t>
            </a:r>
            <a:r>
              <a:rPr lang="en-US" dirty="0"/>
              <a:t>is not a requirement, but can be used to generate clients using various languages including Java and .NET.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4498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2286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SOAP</a:t>
            </a:r>
            <a:endParaRPr lang="en-GB" altLang="en-US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573601"/>
          </a:xfrm>
        </p:spPr>
        <p:txBody>
          <a:bodyPr lIns="81639" tIns="58454" rIns="81639" bIns="42452">
            <a:normAutofit fontScale="92500" lnSpcReduction="20000"/>
          </a:bodyPr>
          <a:lstStyle/>
          <a:p>
            <a:pPr fontAlgn="base"/>
            <a:r>
              <a:rPr lang="en-US" dirty="0" smtClean="0"/>
              <a:t>Simple </a:t>
            </a:r>
            <a:r>
              <a:rPr lang="en-US" dirty="0"/>
              <a:t>Object Access Protocol</a:t>
            </a:r>
          </a:p>
          <a:p>
            <a:pPr fontAlgn="base"/>
            <a:r>
              <a:rPr lang="en-US" dirty="0" smtClean="0"/>
              <a:t>Remote </a:t>
            </a:r>
            <a:r>
              <a:rPr lang="en-US" dirty="0"/>
              <a:t>procedure calls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XML based protocol consists of three parts</a:t>
            </a:r>
          </a:p>
          <a:p>
            <a:pPr lvl="1" fontAlgn="base"/>
            <a:r>
              <a:rPr lang="en-US" dirty="0" smtClean="0"/>
              <a:t>An </a:t>
            </a:r>
            <a:r>
              <a:rPr lang="en-US" b="1" dirty="0"/>
              <a:t>envelope</a:t>
            </a:r>
            <a:r>
              <a:rPr lang="en-US" dirty="0"/>
              <a:t>, which </a:t>
            </a:r>
            <a:r>
              <a:rPr lang="en-US" dirty="0" smtClean="0"/>
              <a:t>defines</a:t>
            </a:r>
          </a:p>
          <a:p>
            <a:pPr marL="457200" lvl="1" indent="0" fontAlgn="base">
              <a:buNone/>
            </a:pPr>
            <a:r>
              <a:rPr lang="en-US" dirty="0" smtClean="0"/>
              <a:t>what </a:t>
            </a:r>
            <a:r>
              <a:rPr lang="en-US" dirty="0"/>
              <a:t>is in the message and </a:t>
            </a: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how </a:t>
            </a:r>
            <a:r>
              <a:rPr lang="en-US" dirty="0"/>
              <a:t>to process it</a:t>
            </a:r>
          </a:p>
          <a:p>
            <a:pPr lvl="1" fontAlgn="base"/>
            <a:r>
              <a:rPr lang="en-US" dirty="0" smtClean="0"/>
              <a:t>A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encoding</a:t>
            </a:r>
            <a:r>
              <a:rPr lang="en-US" dirty="0"/>
              <a:t> </a:t>
            </a:r>
            <a:r>
              <a:rPr lang="en-US" b="1" dirty="0"/>
              <a:t>rules</a:t>
            </a:r>
            <a:r>
              <a:rPr lang="en-US" dirty="0"/>
              <a:t> for </a:t>
            </a: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expressing </a:t>
            </a:r>
            <a:r>
              <a:rPr lang="en-US" dirty="0"/>
              <a:t>instances of </a:t>
            </a: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application-defined </a:t>
            </a:r>
            <a:r>
              <a:rPr lang="en-US" dirty="0"/>
              <a:t>datatypes</a:t>
            </a:r>
          </a:p>
          <a:p>
            <a:pPr lvl="1" fontAlgn="base"/>
            <a:r>
              <a:rPr lang="en-US" dirty="0" smtClean="0"/>
              <a:t>A </a:t>
            </a:r>
            <a:r>
              <a:rPr lang="en-US" b="1" dirty="0"/>
              <a:t>convention</a:t>
            </a:r>
            <a:r>
              <a:rPr lang="en-US" dirty="0"/>
              <a:t> for </a:t>
            </a:r>
            <a:r>
              <a:rPr lang="en-US" dirty="0" smtClean="0"/>
              <a:t>representing</a:t>
            </a:r>
          </a:p>
          <a:p>
            <a:pPr marL="457200" lvl="1" indent="0" fontAlgn="base">
              <a:buNone/>
            </a:pPr>
            <a:r>
              <a:rPr lang="en-US" dirty="0" smtClean="0"/>
              <a:t>procedure </a:t>
            </a:r>
            <a:r>
              <a:rPr lang="en-US" dirty="0"/>
              <a:t>calls and </a:t>
            </a:r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1026" name="Picture 2" descr="https://lh4.googleusercontent.com/DuMDzDM_jSacBtWZ8yZ7-ohRPLfSe50eNPDP7tis-Y4RL7HfxyDqP7tSyrUlJGOsabRcWIuZfMtvoNEPMQus7nXwhfsBLUQCxt1Rr3XI12ARQFE2hDe8hTnvi_KZ1BdNhsGJi4u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3175157" cy="33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24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304800"/>
            <a:ext cx="7771680" cy="1444471"/>
          </a:xfrm>
        </p:spPr>
        <p:txBody>
          <a:bodyPr lIns="81639" tIns="67597" rIns="81639" bIns="42452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 smtClean="0"/>
              <a:t>SOAP example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8" y="2209800"/>
            <a:ext cx="744488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857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Advantages</a:t>
            </a:r>
            <a:endParaRPr lang="en-US" sz="2400" b="1" dirty="0"/>
          </a:p>
          <a:p>
            <a:pPr lvl="1" fontAlgn="base"/>
            <a:r>
              <a:rPr lang="en-US" sz="2000" dirty="0" smtClean="0"/>
              <a:t>strict </a:t>
            </a:r>
            <a:r>
              <a:rPr lang="en-US" sz="2000" dirty="0"/>
              <a:t>type checking</a:t>
            </a:r>
          </a:p>
          <a:p>
            <a:pPr lvl="1" fontAlgn="base"/>
            <a:r>
              <a:rPr lang="en-US" sz="2000" dirty="0"/>
              <a:t>formal contract can be enforced</a:t>
            </a:r>
          </a:p>
          <a:p>
            <a:pPr lvl="1" fontAlgn="base"/>
            <a:r>
              <a:rPr lang="en-US" sz="2000" dirty="0"/>
              <a:t>development tool support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Disadvantages</a:t>
            </a:r>
            <a:endParaRPr lang="en-US" sz="2400" b="1" dirty="0"/>
          </a:p>
          <a:p>
            <a:pPr lvl="1" fontAlgn="base"/>
            <a:endParaRPr lang="en-US" sz="2000" dirty="0" smtClean="0"/>
          </a:p>
          <a:p>
            <a:pPr lvl="1" fontAlgn="base"/>
            <a:r>
              <a:rPr lang="en-US" sz="2000" dirty="0" smtClean="0"/>
              <a:t>rigid </a:t>
            </a:r>
            <a:r>
              <a:rPr lang="en-US" sz="2000" dirty="0"/>
              <a:t>schema</a:t>
            </a:r>
          </a:p>
          <a:p>
            <a:pPr lvl="1" fontAlgn="base"/>
            <a:r>
              <a:rPr lang="en-US" sz="2000" dirty="0"/>
              <a:t>complexity</a:t>
            </a:r>
          </a:p>
          <a:p>
            <a:pPr lvl="1" fontAlgn="base"/>
            <a:r>
              <a:rPr lang="en-US" sz="2000" dirty="0"/>
              <a:t>higher bandwidth due to envelope requirements</a:t>
            </a:r>
          </a:p>
          <a:p>
            <a:pPr lvl="1" fontAlgn="base"/>
            <a:r>
              <a:rPr lang="en-US" sz="2000" dirty="0"/>
              <a:t>custom protocol, black box messages</a:t>
            </a:r>
          </a:p>
        </p:txBody>
      </p:sp>
    </p:spTree>
    <p:extLst>
      <p:ext uri="{BB962C8B-B14F-4D97-AF65-F5344CB8AC3E}">
        <p14:creationId xmlns:p14="http://schemas.microsoft.com/office/powerpoint/2010/main" val="349625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</a:t>
            </a:r>
            <a:endParaRPr lang="en-US" alt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  <a:p>
            <a:r>
              <a:rPr lang="en-US" dirty="0" smtClean="0"/>
              <a:t>Representational </a:t>
            </a:r>
            <a:r>
              <a:rPr lang="en-US" dirty="0"/>
              <a:t>State </a:t>
            </a:r>
            <a:r>
              <a:rPr lang="en-US" dirty="0" smtClean="0"/>
              <a:t>Transfer is </a:t>
            </a:r>
            <a:r>
              <a:rPr lang="en-US" dirty="0"/>
              <a:t>a </a:t>
            </a:r>
            <a:r>
              <a:rPr lang="en-US" b="1" dirty="0"/>
              <a:t>software architectural style </a:t>
            </a:r>
            <a:r>
              <a:rPr lang="en-US" dirty="0"/>
              <a:t>for distributed hypermedia systems, such as the World Wide Web</a:t>
            </a:r>
          </a:p>
          <a:p>
            <a:r>
              <a:rPr lang="en-US" dirty="0" smtClean="0"/>
              <a:t>Introduced by </a:t>
            </a:r>
            <a:r>
              <a:rPr lang="en-US" b="1" dirty="0" smtClean="0"/>
              <a:t>Roy Fielding </a:t>
            </a:r>
            <a:r>
              <a:rPr lang="en-US" dirty="0" smtClean="0"/>
              <a:t>in his PhD </a:t>
            </a:r>
            <a:r>
              <a:rPr lang="en-US" dirty="0"/>
              <a:t>dissertation </a:t>
            </a:r>
            <a:endParaRPr lang="en-US" dirty="0" smtClean="0"/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California, </a:t>
            </a:r>
            <a:r>
              <a:rPr lang="en-US" dirty="0" smtClean="0"/>
              <a:t>Irvine</a:t>
            </a:r>
          </a:p>
          <a:p>
            <a:pPr lvl="1"/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/>
              <a:t>Note: source </a:t>
            </a:r>
            <a:r>
              <a:rPr lang="en-US" altLang="en-US" sz="2000" dirty="0" err="1" smtClean="0"/>
              <a:t>wikipedia</a:t>
            </a:r>
            <a:r>
              <a:rPr lang="en-US" altLang="en-US" sz="2000" dirty="0" smtClean="0"/>
              <a:t> REST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662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Stateless Client/Server Protocol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 smtClean="0"/>
              <a:t>Each </a:t>
            </a:r>
            <a:r>
              <a:rPr lang="en-US" sz="1600" dirty="0"/>
              <a:t>message contains all the information needed by a receiver to understand and/or process </a:t>
            </a:r>
            <a:r>
              <a:rPr lang="en-US" sz="1600" dirty="0" smtClean="0"/>
              <a:t>it</a:t>
            </a:r>
          </a:p>
          <a:p>
            <a:pPr lvl="1"/>
            <a:r>
              <a:rPr lang="en-US" sz="1600" dirty="0" smtClean="0"/>
              <a:t>Keep </a:t>
            </a:r>
            <a:r>
              <a:rPr lang="en-US" sz="1600" dirty="0"/>
              <a:t>things </a:t>
            </a:r>
            <a:r>
              <a:rPr lang="en-US" sz="1600" dirty="0" smtClean="0"/>
              <a:t>simple </a:t>
            </a:r>
            <a:r>
              <a:rPr lang="en-US" sz="1600" dirty="0"/>
              <a:t>and avoid needless </a:t>
            </a:r>
            <a:r>
              <a:rPr lang="en-US" sz="1600" dirty="0" smtClean="0"/>
              <a:t>complexity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b="1" dirty="0"/>
              <a:t>set of uniquely addressable </a:t>
            </a:r>
            <a:r>
              <a:rPr lang="en-US" sz="2000" b="1" u="sng" dirty="0"/>
              <a:t>resources</a:t>
            </a:r>
            <a:r>
              <a:rPr lang="en-US" sz="2000" dirty="0"/>
              <a:t> enabled by a universal syntax for resource </a:t>
            </a:r>
            <a:r>
              <a:rPr lang="en-US" sz="2000" dirty="0" smtClean="0"/>
              <a:t>identification</a:t>
            </a:r>
          </a:p>
          <a:p>
            <a:pPr lvl="1"/>
            <a:r>
              <a:rPr lang="en-US" sz="1600" dirty="0" smtClean="0"/>
              <a:t>Everything </a:t>
            </a:r>
            <a:r>
              <a:rPr lang="en-US" sz="1600" dirty="0"/>
              <a:t>is a </a:t>
            </a:r>
            <a:r>
              <a:rPr lang="en-US" sz="1600" dirty="0" smtClean="0"/>
              <a:t>Resource </a:t>
            </a:r>
            <a:r>
              <a:rPr lang="en-US" sz="1600" dirty="0"/>
              <a:t>in a RESTful system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set of well-defined operations </a:t>
            </a:r>
            <a:r>
              <a:rPr lang="en-US" sz="2000" dirty="0"/>
              <a:t>that can be applied to all </a:t>
            </a:r>
            <a:r>
              <a:rPr lang="en-US" sz="2000" dirty="0" smtClean="0"/>
              <a:t>resources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 </a:t>
            </a:r>
            <a:r>
              <a:rPr lang="en-US" sz="1600" dirty="0"/>
              <a:t>the context of HTTP, the primary methods are POST, GET, PUT, and </a:t>
            </a:r>
            <a:r>
              <a:rPr lang="en-US" sz="1600" dirty="0" smtClean="0"/>
              <a:t>DELETE </a:t>
            </a:r>
          </a:p>
          <a:p>
            <a:pPr lvl="1"/>
            <a:r>
              <a:rPr lang="en-US" sz="1600" dirty="0" smtClean="0"/>
              <a:t>Similar </a:t>
            </a:r>
            <a:r>
              <a:rPr lang="en-US" sz="1600" dirty="0"/>
              <a:t>(but not exactly) to the database world's notion of CRUD (Create, Read, Update, Delete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2000" dirty="0"/>
              <a:t>The </a:t>
            </a:r>
            <a:r>
              <a:rPr lang="en-US" sz="2000" b="1" dirty="0"/>
              <a:t>use of hypermedia </a:t>
            </a:r>
            <a:r>
              <a:rPr lang="en-US" sz="2000" dirty="0"/>
              <a:t>both for application information and state </a:t>
            </a:r>
            <a:r>
              <a:rPr lang="en-US" sz="2000" dirty="0" smtClean="0"/>
              <a:t>transitions</a:t>
            </a:r>
          </a:p>
          <a:p>
            <a:pPr lvl="1"/>
            <a:r>
              <a:rPr lang="en-US" sz="1600" dirty="0" smtClean="0"/>
              <a:t>Resources </a:t>
            </a:r>
            <a:r>
              <a:rPr lang="en-US" sz="1600" dirty="0"/>
              <a:t>are typically stored in a structured data format that supports hypermedia links, such as HTML or XML</a:t>
            </a:r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 While </a:t>
            </a:r>
            <a:r>
              <a:rPr lang="en-US" sz="2000" dirty="0"/>
              <a:t>the Web is ONE embodiment of these principles, it is not the ONLY </a:t>
            </a:r>
            <a:r>
              <a:rPr lang="en-US" sz="2000" dirty="0" smtClean="0"/>
              <a:t>one</a:t>
            </a: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can create RESTful systems using other protocols, methods, resources, etc. but those new entities must conform with these design principles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998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953</Words>
  <Application>Microsoft Office PowerPoint</Application>
  <PresentationFormat>On-screen Show (4:3)</PresentationFormat>
  <Paragraphs>195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Custom Design</vt:lpstr>
      <vt:lpstr>1_Custom Design</vt:lpstr>
      <vt:lpstr>Web Technologies</vt:lpstr>
      <vt:lpstr>Web services</vt:lpstr>
      <vt:lpstr>Why web services?</vt:lpstr>
      <vt:lpstr>Big web services</vt:lpstr>
      <vt:lpstr>SOAP</vt:lpstr>
      <vt:lpstr>SOAP example</vt:lpstr>
      <vt:lpstr>Pros and cons</vt:lpstr>
      <vt:lpstr>REST</vt:lpstr>
      <vt:lpstr>Design principles</vt:lpstr>
      <vt:lpstr>More on REST</vt:lpstr>
      <vt:lpstr>And again REST</vt:lpstr>
      <vt:lpstr>REST and URLs</vt:lpstr>
      <vt:lpstr>Changing state</vt:lpstr>
      <vt:lpstr>REST operations</vt:lpstr>
      <vt:lpstr>Searches in REST</vt:lpstr>
      <vt:lpstr>Error codes</vt:lpstr>
      <vt:lpstr>Error responses</vt:lpstr>
      <vt:lpstr>Transferring REST data</vt:lpstr>
      <vt:lpstr>REST example</vt:lpstr>
      <vt:lpstr>PowerPoint Presentation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170</cp:revision>
  <dcterms:created xsi:type="dcterms:W3CDTF">2015-10-06T15:36:35Z</dcterms:created>
  <dcterms:modified xsi:type="dcterms:W3CDTF">2015-12-13T14:59:10Z</dcterms:modified>
</cp:coreProperties>
</file>