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56" r:id="rId4"/>
    <p:sldId id="315" r:id="rId5"/>
    <p:sldId id="316" r:id="rId6"/>
    <p:sldId id="320" r:id="rId7"/>
    <p:sldId id="321" r:id="rId8"/>
    <p:sldId id="291" r:id="rId9"/>
    <p:sldId id="304" r:id="rId10"/>
    <p:sldId id="317" r:id="rId11"/>
    <p:sldId id="318" r:id="rId12"/>
    <p:sldId id="311" r:id="rId13"/>
    <p:sldId id="314" r:id="rId14"/>
    <p:sldId id="312" r:id="rId15"/>
    <p:sldId id="32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75" autoAdjust="0"/>
  </p:normalViewPr>
  <p:slideViewPr>
    <p:cSldViewPr>
      <p:cViewPr>
        <p:scale>
          <a:sx n="80" d="100"/>
          <a:sy n="80" d="100"/>
        </p:scale>
        <p:origin x="-14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940"/>
    </p:cViewPr>
  </p:sorter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4CA4-0243-4D27-BC76-6CE1B9BB2F8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FE1-102E-42E4-9442-440C482F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0BF2-4432-4560-BDEB-33739DBC1FC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7221-6B34-4544-8533-AFB96FF8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FFBA2C6-FD9F-462D-8C20-9F56ED20C747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0EF89503-CB02-4399-8104-B1F31418A11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9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7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2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2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6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8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9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0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0EAA-3B7C-4F59-A0DB-898250263EF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1D03-07C7-4A9C-895F-F9A44C11470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11</a:t>
            </a:r>
            <a:endParaRPr lang="en-US" dirty="0" smtClean="0"/>
          </a:p>
          <a:p>
            <a:r>
              <a:rPr lang="en-US" dirty="0" smtClean="0"/>
              <a:t>Implementing RESTful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API </a:t>
            </a:r>
            <a:r>
              <a:rPr lang="en-US" dirty="0" smtClean="0"/>
              <a:t>abstract </a:t>
            </a:r>
            <a:r>
              <a:rPr lang="ro-RO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 class </a:t>
            </a:r>
            <a:r>
              <a:rPr lang="en-US" sz="800" dirty="0"/>
              <a:t>API </a:t>
            </a:r>
            <a:r>
              <a:rPr lang="en-US" sz="800" dirty="0" smtClean="0"/>
              <a:t>{</a:t>
            </a:r>
            <a:endParaRPr lang="ro-RO" sz="800" dirty="0" smtClean="0"/>
          </a:p>
          <a:p>
            <a:pPr marL="0" indent="0">
              <a:buNone/>
            </a:pPr>
            <a:r>
              <a:rPr lang="ro-RO" sz="800" dirty="0" smtClean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protected </a:t>
            </a:r>
            <a:r>
              <a:rPr lang="en-US" sz="800" dirty="0"/>
              <a:t>$method </a:t>
            </a:r>
            <a:r>
              <a:rPr lang="en-US" sz="800" dirty="0" smtClean="0"/>
              <a:t>=</a:t>
            </a:r>
            <a:r>
              <a:rPr lang="ro-RO" sz="800" dirty="0" smtClean="0"/>
              <a:t> </a:t>
            </a:r>
            <a:r>
              <a:rPr lang="en-US" sz="800" dirty="0" smtClean="0"/>
              <a:t>'';</a:t>
            </a:r>
            <a:r>
              <a:rPr lang="ro-RO" sz="800" dirty="0" smtClean="0"/>
              <a:t> </a:t>
            </a:r>
            <a:r>
              <a:rPr lang="ro-RO" sz="800" dirty="0" smtClean="0">
                <a:solidFill>
                  <a:srgbClr val="00B050"/>
                </a:solidFill>
              </a:rPr>
              <a:t>//PUT, GET, POST, DELETE</a:t>
            </a:r>
          </a:p>
          <a:p>
            <a:pPr marL="0" indent="0">
              <a:buNone/>
            </a:pPr>
            <a:r>
              <a:rPr lang="ro-RO" sz="800" dirty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protected </a:t>
            </a:r>
            <a:r>
              <a:rPr lang="en-US" sz="800" dirty="0"/>
              <a:t>$endpoint = ''; </a:t>
            </a:r>
            <a:r>
              <a:rPr lang="ro-RO" sz="800" dirty="0" smtClean="0">
                <a:solidFill>
                  <a:srgbClr val="00B050"/>
                </a:solidFill>
              </a:rPr>
              <a:t>//e.g.</a:t>
            </a:r>
            <a:r>
              <a:rPr lang="en-US" sz="800" dirty="0" smtClean="0">
                <a:solidFill>
                  <a:srgbClr val="00B050"/>
                </a:solidFill>
              </a:rPr>
              <a:t>:</a:t>
            </a:r>
            <a:r>
              <a:rPr lang="ro-RO" sz="800" dirty="0" smtClean="0">
                <a:solidFill>
                  <a:srgbClr val="00B050"/>
                </a:solidFill>
              </a:rPr>
              <a:t> /</a:t>
            </a:r>
            <a:r>
              <a:rPr lang="ro-RO" sz="800" b="1" dirty="0" smtClean="0">
                <a:solidFill>
                  <a:srgbClr val="00B050"/>
                </a:solidFill>
              </a:rPr>
              <a:t>files</a:t>
            </a:r>
          </a:p>
          <a:p>
            <a:pPr marL="0" indent="0">
              <a:buNone/>
            </a:pPr>
            <a:r>
              <a:rPr lang="ro-RO" sz="800" dirty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protected </a:t>
            </a:r>
            <a:r>
              <a:rPr lang="en-US" sz="800" dirty="0"/>
              <a:t>$verb = </a:t>
            </a:r>
            <a:r>
              <a:rPr lang="en-US" sz="800" dirty="0" smtClean="0"/>
              <a:t>''; </a:t>
            </a:r>
            <a:r>
              <a:rPr lang="en-US" sz="800" dirty="0" smtClean="0">
                <a:solidFill>
                  <a:srgbClr val="00B050"/>
                </a:solidFill>
              </a:rPr>
              <a:t>//e.g.: /files/</a:t>
            </a:r>
            <a:r>
              <a:rPr lang="en-US" sz="800" b="1" dirty="0" smtClean="0">
                <a:solidFill>
                  <a:srgbClr val="00B050"/>
                </a:solidFill>
              </a:rPr>
              <a:t>process</a:t>
            </a:r>
            <a:endParaRPr lang="ro-RO" sz="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o-RO" sz="800" dirty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sz="800" dirty="0" smtClean="0"/>
              <a:t> </a:t>
            </a:r>
            <a:r>
              <a:rPr lang="en-US" sz="800" dirty="0"/>
              <a:t>$</a:t>
            </a:r>
            <a:r>
              <a:rPr lang="en-US" sz="800" dirty="0" err="1"/>
              <a:t>args</a:t>
            </a:r>
            <a:r>
              <a:rPr lang="en-US" sz="800" dirty="0"/>
              <a:t> = Array(); </a:t>
            </a:r>
            <a:r>
              <a:rPr lang="en-US" sz="800" dirty="0" smtClean="0"/>
              <a:t> </a:t>
            </a:r>
            <a:r>
              <a:rPr lang="en-US" sz="800" dirty="0" smtClean="0">
                <a:solidFill>
                  <a:srgbClr val="00B050"/>
                </a:solidFill>
              </a:rPr>
              <a:t>//e.g.: /files/process/</a:t>
            </a:r>
            <a:r>
              <a:rPr lang="en-US" sz="800" b="1" dirty="0" smtClean="0">
                <a:solidFill>
                  <a:srgbClr val="00B050"/>
                </a:solidFill>
              </a:rPr>
              <a:t>23</a:t>
            </a:r>
            <a:r>
              <a:rPr lang="en-US" sz="800" dirty="0" smtClean="0"/>
              <a:t>	</a:t>
            </a:r>
            <a:endParaRPr lang="ro-RO" sz="800" dirty="0" smtClean="0"/>
          </a:p>
          <a:p>
            <a:pPr marL="0" indent="0">
              <a:buNone/>
            </a:pPr>
            <a:r>
              <a:rPr lang="ro-RO" sz="800" dirty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sz="800" dirty="0" smtClean="0"/>
              <a:t> </a:t>
            </a:r>
            <a:r>
              <a:rPr lang="en-US" sz="800" dirty="0"/>
              <a:t>$file = Null; </a:t>
            </a:r>
            <a:r>
              <a:rPr lang="en-US" sz="800" dirty="0" smtClean="0">
                <a:solidFill>
                  <a:srgbClr val="00B050"/>
                </a:solidFill>
              </a:rPr>
              <a:t>// input of the PUT request. Can be JSON text</a:t>
            </a:r>
            <a:endParaRPr lang="ro-RO" sz="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o-RO" sz="800" dirty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__construct</a:t>
            </a:r>
            <a:r>
              <a:rPr lang="en-US" sz="800" dirty="0"/>
              <a:t>($request) {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header</a:t>
            </a:r>
            <a:r>
              <a:rPr lang="en-US" sz="800" dirty="0"/>
              <a:t>("Access-Control-Allow-</a:t>
            </a:r>
            <a:r>
              <a:rPr lang="en-US" sz="800" dirty="0" err="1"/>
              <a:t>Orgin</a:t>
            </a:r>
            <a:r>
              <a:rPr lang="en-US" sz="800" dirty="0"/>
              <a:t>: *");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header</a:t>
            </a:r>
            <a:r>
              <a:rPr lang="en-US" sz="800" dirty="0"/>
              <a:t>("Access-Control-Allow-Methods: *");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header</a:t>
            </a:r>
            <a:r>
              <a:rPr lang="en-US" sz="800" dirty="0"/>
              <a:t>("Content-Type: application/</a:t>
            </a:r>
            <a:r>
              <a:rPr lang="en-US" sz="800" dirty="0" err="1"/>
              <a:t>json</a:t>
            </a:r>
            <a:r>
              <a:rPr lang="en-US" sz="800" dirty="0"/>
              <a:t>");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 smtClean="0">
                <a:solidFill>
                  <a:srgbClr val="00B050"/>
                </a:solidFill>
              </a:rPr>
              <a:t>		//extract method, endpoint, verb, </a:t>
            </a:r>
            <a:r>
              <a:rPr lang="en-US" sz="800" dirty="0" err="1" smtClean="0">
                <a:solidFill>
                  <a:srgbClr val="00B050"/>
                </a:solidFill>
              </a:rPr>
              <a:t>args</a:t>
            </a:r>
            <a:endParaRPr lang="en-US" sz="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$</a:t>
            </a:r>
            <a:r>
              <a:rPr lang="en-US" sz="800" b="1" dirty="0"/>
              <a:t>this-&gt;</a:t>
            </a:r>
            <a:r>
              <a:rPr lang="en-US" sz="800" b="1" dirty="0" err="1"/>
              <a:t>args</a:t>
            </a:r>
            <a:r>
              <a:rPr lang="en-US" sz="800" b="1" dirty="0"/>
              <a:t> </a:t>
            </a:r>
            <a:r>
              <a:rPr lang="en-US" sz="800" dirty="0"/>
              <a:t>= explode('/', </a:t>
            </a:r>
            <a:r>
              <a:rPr lang="en-US" sz="800" dirty="0" err="1"/>
              <a:t>rtrim</a:t>
            </a:r>
            <a:r>
              <a:rPr lang="en-US" sz="800" dirty="0"/>
              <a:t>($request, '/'));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$</a:t>
            </a:r>
            <a:r>
              <a:rPr lang="en-US" sz="800" b="1" dirty="0"/>
              <a:t>this-&gt;endpoint </a:t>
            </a:r>
            <a:r>
              <a:rPr lang="en-US" sz="800" dirty="0"/>
              <a:t>= </a:t>
            </a:r>
            <a:r>
              <a:rPr lang="en-US" sz="800" dirty="0" err="1"/>
              <a:t>array_shift</a:t>
            </a:r>
            <a:r>
              <a:rPr lang="en-US" sz="800" dirty="0"/>
              <a:t>($this-&gt;</a:t>
            </a:r>
            <a:r>
              <a:rPr lang="en-US" sz="800" dirty="0" err="1"/>
              <a:t>args</a:t>
            </a:r>
            <a:r>
              <a:rPr lang="en-US" sz="800" dirty="0"/>
              <a:t>);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800" dirty="0" smtClean="0"/>
              <a:t> </a:t>
            </a:r>
            <a:r>
              <a:rPr lang="en-US" sz="800" dirty="0"/>
              <a:t>(</a:t>
            </a:r>
            <a:r>
              <a:rPr lang="en-US" sz="800" dirty="0" err="1"/>
              <a:t>array_key_exists</a:t>
            </a:r>
            <a:r>
              <a:rPr lang="en-US" sz="800" dirty="0"/>
              <a:t>(0, $this-&gt;</a:t>
            </a:r>
            <a:r>
              <a:rPr lang="en-US" sz="800" dirty="0" err="1"/>
              <a:t>args</a:t>
            </a:r>
            <a:r>
              <a:rPr lang="en-US" sz="800" dirty="0"/>
              <a:t>) &amp;&amp; !</a:t>
            </a:r>
            <a:r>
              <a:rPr lang="en-US" sz="800" dirty="0" err="1"/>
              <a:t>is_numeric</a:t>
            </a:r>
            <a:r>
              <a:rPr lang="en-US" sz="800" dirty="0"/>
              <a:t>($this-&gt;</a:t>
            </a:r>
            <a:r>
              <a:rPr lang="en-US" sz="800" dirty="0" err="1"/>
              <a:t>args</a:t>
            </a:r>
            <a:r>
              <a:rPr lang="en-US" sz="800" dirty="0"/>
              <a:t>[0])) {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</a:t>
            </a:r>
            <a:r>
              <a:rPr lang="en-US" sz="800" b="1" dirty="0" smtClean="0"/>
              <a:t>$</a:t>
            </a:r>
            <a:r>
              <a:rPr lang="en-US" sz="800" b="1" dirty="0"/>
              <a:t>this-&gt;verb </a:t>
            </a:r>
            <a:r>
              <a:rPr lang="en-US" sz="800" dirty="0"/>
              <a:t>= </a:t>
            </a:r>
            <a:r>
              <a:rPr lang="en-US" sz="800" dirty="0" err="1"/>
              <a:t>array_shift</a:t>
            </a:r>
            <a:r>
              <a:rPr lang="en-US" sz="800" dirty="0"/>
              <a:t>($this-&gt;</a:t>
            </a:r>
            <a:r>
              <a:rPr lang="en-US" sz="800" dirty="0" err="1"/>
              <a:t>args</a:t>
            </a:r>
            <a:r>
              <a:rPr lang="en-US" sz="800" dirty="0"/>
              <a:t>); </a:t>
            </a:r>
          </a:p>
          <a:p>
            <a:pPr marL="0" indent="0">
              <a:buNone/>
            </a:pPr>
            <a:r>
              <a:rPr lang="en-US" sz="800" dirty="0" smtClean="0"/>
              <a:t>		} 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</a:t>
            </a:r>
            <a:r>
              <a:rPr lang="en-US" sz="800" b="1" dirty="0" smtClean="0"/>
              <a:t>$</a:t>
            </a:r>
            <a:r>
              <a:rPr lang="en-US" sz="800" b="1" dirty="0"/>
              <a:t>this-&gt;method </a:t>
            </a:r>
            <a:r>
              <a:rPr lang="en-US" sz="800" dirty="0"/>
              <a:t>= $_SERVER['REQUEST_METHOD'];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>
                <a:solidFill>
                  <a:srgbClr val="00B050"/>
                </a:solidFill>
              </a:rPr>
              <a:t>	</a:t>
            </a:r>
            <a:r>
              <a:rPr lang="en-US" sz="800" dirty="0" smtClean="0">
                <a:solidFill>
                  <a:srgbClr val="00B050"/>
                </a:solidFill>
              </a:rPr>
              <a:t>	// search for PUT and DELETE in </a:t>
            </a:r>
            <a:r>
              <a:rPr lang="en-US" sz="800" dirty="0">
                <a:solidFill>
                  <a:srgbClr val="00B050"/>
                </a:solidFill>
              </a:rPr>
              <a:t>HTTP_X_HTTP_METHOD</a:t>
            </a:r>
            <a:endParaRPr lang="en-US" sz="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800" dirty="0"/>
              <a:t>($this-&gt;method == 'POST' &amp;&amp; </a:t>
            </a:r>
            <a:r>
              <a:rPr lang="en-US" sz="800" dirty="0" err="1"/>
              <a:t>array_key_exists</a:t>
            </a:r>
            <a:r>
              <a:rPr lang="en-US" sz="800" dirty="0"/>
              <a:t>('HTTP_X_HTTP_METHOD', $_SERVER)) {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</a:t>
            </a:r>
            <a:r>
              <a:rPr lang="en-US" sz="800" dirty="0" smtClean="0">
                <a:solidFill>
                  <a:schemeClr val="accent1"/>
                </a:solidFill>
              </a:rPr>
              <a:t>if</a:t>
            </a:r>
            <a:r>
              <a:rPr lang="en-US" sz="800" dirty="0" smtClean="0"/>
              <a:t> </a:t>
            </a:r>
            <a:r>
              <a:rPr lang="en-US" sz="800" dirty="0"/>
              <a:t>($_SERVER['HTTP_X_HTTP_METHOD'] == 'DELETE') {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	</a:t>
            </a:r>
            <a:r>
              <a:rPr lang="en-US" sz="800" b="1" dirty="0" smtClean="0"/>
              <a:t>$</a:t>
            </a:r>
            <a:r>
              <a:rPr lang="en-US" sz="800" b="1" dirty="0"/>
              <a:t>this-&gt;method </a:t>
            </a:r>
            <a:r>
              <a:rPr lang="en-US" sz="800" dirty="0"/>
              <a:t>= 'DELETE';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			} </a:t>
            </a:r>
            <a:r>
              <a:rPr lang="en-US" sz="800" dirty="0" smtClean="0">
                <a:solidFill>
                  <a:schemeClr val="accent1"/>
                </a:solidFill>
              </a:rPr>
              <a:t>else </a:t>
            </a:r>
            <a:r>
              <a:rPr lang="en-US" sz="800" dirty="0">
                <a:solidFill>
                  <a:schemeClr val="accent1"/>
                </a:solidFill>
              </a:rPr>
              <a:t>if</a:t>
            </a:r>
            <a:r>
              <a:rPr lang="en-US" sz="800" dirty="0"/>
              <a:t> ($_SERVER['HTTP_X_HTTP_METHOD'] == 'PUT') {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	</a:t>
            </a:r>
            <a:r>
              <a:rPr lang="en-US" sz="800" b="1" dirty="0" smtClean="0"/>
              <a:t>$</a:t>
            </a:r>
            <a:r>
              <a:rPr lang="en-US" sz="800" b="1" dirty="0"/>
              <a:t>this-&gt;method </a:t>
            </a:r>
            <a:r>
              <a:rPr lang="en-US" sz="800" dirty="0"/>
              <a:t>= 'PUT';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			} </a:t>
            </a:r>
            <a:r>
              <a:rPr lang="en-US" sz="800" dirty="0">
                <a:solidFill>
                  <a:schemeClr val="accent1"/>
                </a:solidFill>
              </a:rPr>
              <a:t>else</a:t>
            </a:r>
            <a:r>
              <a:rPr lang="en-US" sz="800" dirty="0"/>
              <a:t> {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				</a:t>
            </a:r>
            <a:r>
              <a:rPr lang="en-US" sz="800" dirty="0" smtClean="0">
                <a:solidFill>
                  <a:schemeClr val="accent1"/>
                </a:solidFill>
              </a:rPr>
              <a:t>throw </a:t>
            </a:r>
            <a:r>
              <a:rPr lang="en-US" sz="800" dirty="0">
                <a:solidFill>
                  <a:schemeClr val="accent1"/>
                </a:solidFill>
              </a:rPr>
              <a:t>new </a:t>
            </a:r>
            <a:r>
              <a:rPr lang="en-US" sz="800" dirty="0"/>
              <a:t>Exception("Unexpected Header");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}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} 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sz="800" dirty="0" smtClean="0"/>
              <a:t> ($</a:t>
            </a:r>
            <a:r>
              <a:rPr lang="en-US" sz="800" dirty="0"/>
              <a:t>this-&gt;method) </a:t>
            </a:r>
            <a:r>
              <a:rPr lang="en-US" sz="800" dirty="0" smtClean="0"/>
              <a:t>{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800" dirty="0" smtClean="0"/>
              <a:t> </a:t>
            </a:r>
            <a:r>
              <a:rPr lang="en-US" sz="800" dirty="0"/>
              <a:t>'DELETE':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800" dirty="0" smtClean="0"/>
              <a:t> </a:t>
            </a:r>
            <a:r>
              <a:rPr lang="en-US" sz="800" dirty="0"/>
              <a:t>'POST': </a:t>
            </a:r>
            <a:r>
              <a:rPr lang="en-US" sz="800" dirty="0" smtClean="0"/>
              <a:t> </a:t>
            </a:r>
            <a:r>
              <a:rPr lang="en-US" sz="800" b="1" dirty="0" smtClean="0"/>
              <a:t>$this-</a:t>
            </a:r>
            <a:r>
              <a:rPr lang="en-US" sz="800" b="1" dirty="0"/>
              <a:t>&gt;request </a:t>
            </a:r>
            <a:r>
              <a:rPr lang="en-US" sz="800" dirty="0"/>
              <a:t>= $this-&gt;_</a:t>
            </a:r>
            <a:r>
              <a:rPr lang="en-US" sz="800" dirty="0" err="1"/>
              <a:t>cleanInputs</a:t>
            </a:r>
            <a:r>
              <a:rPr lang="en-US" sz="800" dirty="0"/>
              <a:t>($_POST);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break</a:t>
            </a:r>
            <a:r>
              <a:rPr lang="en-US" sz="800" dirty="0"/>
              <a:t>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800" dirty="0" smtClean="0"/>
              <a:t> </a:t>
            </a:r>
            <a:r>
              <a:rPr lang="en-US" sz="800" dirty="0"/>
              <a:t>'GET': </a:t>
            </a:r>
            <a:r>
              <a:rPr lang="en-US" sz="800" dirty="0" smtClean="0"/>
              <a:t>   </a:t>
            </a:r>
            <a:r>
              <a:rPr lang="en-US" sz="800" b="1" dirty="0" smtClean="0"/>
              <a:t>$</a:t>
            </a:r>
            <a:r>
              <a:rPr lang="en-US" sz="800" b="1" dirty="0"/>
              <a:t>this-&gt;request </a:t>
            </a:r>
            <a:r>
              <a:rPr lang="en-US" sz="800" dirty="0"/>
              <a:t>= $this-&gt;_</a:t>
            </a:r>
            <a:r>
              <a:rPr lang="en-US" sz="800" dirty="0" err="1"/>
              <a:t>cleanInputs</a:t>
            </a:r>
            <a:r>
              <a:rPr lang="en-US" sz="800" dirty="0"/>
              <a:t>($_GET);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break</a:t>
            </a:r>
            <a:r>
              <a:rPr lang="en-US" sz="800" dirty="0"/>
              <a:t>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800" dirty="0" smtClean="0"/>
              <a:t> </a:t>
            </a:r>
            <a:r>
              <a:rPr lang="en-US" sz="800" dirty="0"/>
              <a:t>'PUT</a:t>
            </a:r>
            <a:r>
              <a:rPr lang="en-US" sz="800" b="1" dirty="0"/>
              <a:t>': </a:t>
            </a:r>
            <a:r>
              <a:rPr lang="en-US" sz="800" b="1" dirty="0" smtClean="0"/>
              <a:t>   $</a:t>
            </a:r>
            <a:r>
              <a:rPr lang="en-US" sz="800" b="1" dirty="0"/>
              <a:t>this-&gt;request </a:t>
            </a:r>
            <a:r>
              <a:rPr lang="en-US" sz="800" dirty="0"/>
              <a:t>= $this-&gt;_</a:t>
            </a:r>
            <a:r>
              <a:rPr lang="en-US" sz="800" dirty="0" err="1"/>
              <a:t>cleanInputs</a:t>
            </a:r>
            <a:r>
              <a:rPr lang="en-US" sz="800" dirty="0"/>
              <a:t>($_GET);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                       </a:t>
            </a:r>
            <a:r>
              <a:rPr lang="en-US" sz="800" b="1" dirty="0" smtClean="0"/>
              <a:t>$</a:t>
            </a:r>
            <a:r>
              <a:rPr lang="en-US" sz="800" b="1" dirty="0"/>
              <a:t>this-&gt;file </a:t>
            </a:r>
            <a:r>
              <a:rPr lang="en-US" sz="800" dirty="0"/>
              <a:t>= </a:t>
            </a:r>
            <a:r>
              <a:rPr lang="en-US" sz="800" b="1" dirty="0" err="1"/>
              <a:t>file_get_contents</a:t>
            </a:r>
            <a:r>
              <a:rPr lang="en-US" sz="800" dirty="0"/>
              <a:t>("</a:t>
            </a:r>
            <a:r>
              <a:rPr lang="en-US" sz="800" dirty="0" err="1"/>
              <a:t>php</a:t>
            </a:r>
            <a:r>
              <a:rPr lang="en-US" sz="800" dirty="0"/>
              <a:t>://input");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break</a:t>
            </a:r>
            <a:r>
              <a:rPr lang="en-US" sz="800" dirty="0"/>
              <a:t>; </a:t>
            </a:r>
            <a:r>
              <a:rPr lang="en-US" sz="800" dirty="0" smtClean="0"/>
              <a:t> </a:t>
            </a:r>
            <a:r>
              <a:rPr lang="en-US" sz="800" dirty="0" smtClean="0">
                <a:solidFill>
                  <a:srgbClr val="00B050"/>
                </a:solidFill>
              </a:rPr>
              <a:t>// read raw post data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	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800" dirty="0"/>
              <a:t>: </a:t>
            </a:r>
            <a:r>
              <a:rPr lang="en-US" sz="800" dirty="0" smtClean="0"/>
              <a:t>        $</a:t>
            </a:r>
            <a:r>
              <a:rPr lang="en-US" sz="800" dirty="0"/>
              <a:t>this-&gt;_response('Invalid Method', 405);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break</a:t>
            </a:r>
            <a:r>
              <a:rPr lang="en-US" sz="800" dirty="0"/>
              <a:t>;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	} 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}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800" dirty="0" smtClean="0"/>
              <a:t>[…] </a:t>
            </a:r>
            <a:r>
              <a:rPr lang="en-US" sz="800" dirty="0" smtClean="0">
                <a:solidFill>
                  <a:srgbClr val="00B050"/>
                </a:solidFill>
              </a:rPr>
              <a:t>// see next slide</a:t>
            </a:r>
          </a:p>
          <a:p>
            <a:pPr marL="0" indent="0">
              <a:buNone/>
            </a:pPr>
            <a:r>
              <a:rPr lang="en-US" sz="800" dirty="0" smtClean="0"/>
              <a:t> </a:t>
            </a:r>
            <a:r>
              <a:rPr lang="en-US" sz="800" dirty="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46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_</a:t>
            </a:r>
            <a:r>
              <a:rPr lang="en-US" b="1" dirty="0" smtClean="0"/>
              <a:t>response</a:t>
            </a:r>
          </a:p>
          <a:p>
            <a:pPr lvl="2"/>
            <a:r>
              <a:rPr lang="en-US" dirty="0" smtClean="0"/>
              <a:t>Sets the response header and body</a:t>
            </a:r>
          </a:p>
          <a:p>
            <a:pPr lvl="1"/>
            <a:r>
              <a:rPr lang="en-US" dirty="0" smtClean="0"/>
              <a:t>_</a:t>
            </a:r>
            <a:r>
              <a:rPr lang="en-US" b="1" dirty="0" err="1" smtClean="0"/>
              <a:t>cleanInputs</a:t>
            </a:r>
            <a:endParaRPr lang="en-US" b="1" dirty="0" smtClean="0"/>
          </a:p>
          <a:p>
            <a:pPr lvl="2"/>
            <a:r>
              <a:rPr lang="en-US" dirty="0" smtClean="0"/>
              <a:t>Stores the request variables in a key-value list</a:t>
            </a:r>
          </a:p>
          <a:p>
            <a:pPr lvl="1"/>
            <a:r>
              <a:rPr lang="en-US" b="1" dirty="0" smtClean="0"/>
              <a:t>_</a:t>
            </a:r>
            <a:r>
              <a:rPr lang="en-US" b="1" dirty="0" err="1" smtClean="0"/>
              <a:t>requestStatus</a:t>
            </a:r>
            <a:endParaRPr lang="en-US" b="1" dirty="0" smtClean="0"/>
          </a:p>
          <a:p>
            <a:pPr lvl="2"/>
            <a:r>
              <a:rPr lang="en-US" dirty="0" smtClean="0"/>
              <a:t>Returns a message associated with a particular code</a:t>
            </a:r>
          </a:p>
          <a:p>
            <a:pPr lvl="2"/>
            <a:r>
              <a:rPr lang="en-US" dirty="0" smtClean="0"/>
              <a:t>Used by _response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Public method</a:t>
            </a:r>
          </a:p>
          <a:p>
            <a:pPr lvl="1"/>
            <a:r>
              <a:rPr lang="en-US" b="1" dirty="0" err="1" smtClean="0"/>
              <a:t>processApi</a:t>
            </a:r>
            <a:endParaRPr lang="en-US" b="1" dirty="0" smtClean="0"/>
          </a:p>
          <a:p>
            <a:pPr lvl="2"/>
            <a:r>
              <a:rPr lang="en-US" dirty="0" smtClean="0"/>
              <a:t>Determine if the concrete class implements the endpoint method called by the client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function</a:t>
            </a:r>
            <a:r>
              <a:rPr lang="en-US" dirty="0" smtClean="0"/>
              <a:t> </a:t>
            </a:r>
            <a:r>
              <a:rPr lang="en-US" dirty="0" err="1"/>
              <a:t>processAPI</a:t>
            </a:r>
            <a:r>
              <a:rPr lang="en-US" dirty="0"/>
              <a:t>() {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method_exists</a:t>
            </a:r>
            <a:r>
              <a:rPr lang="en-US" dirty="0"/>
              <a:t>($this, $this-&gt;endpoint)) {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// call the endpoint method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$this-&gt;_response($this-&gt;{$this-&gt;endpoint}($this-&gt;</a:t>
            </a:r>
            <a:r>
              <a:rPr lang="en-US" dirty="0" err="1"/>
              <a:t>args</a:t>
            </a:r>
            <a:r>
              <a:rPr lang="en-US" dirty="0"/>
              <a:t>));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$this-&gt;_response("No Endpoint: $this-&gt;endpoint", 404</a:t>
            </a:r>
            <a:r>
              <a:rPr lang="en-US" dirty="0" smtClean="0"/>
              <a:t>);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concrete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sz="2000" dirty="0" smtClean="0"/>
              <a:t>CORS opens up a huge security </a:t>
            </a:r>
            <a:r>
              <a:rPr lang="en-US" sz="2000" dirty="0" smtClean="0"/>
              <a:t>vulnerability</a:t>
            </a:r>
          </a:p>
          <a:p>
            <a:pPr lvl="1"/>
            <a:r>
              <a:rPr lang="en-US" sz="1600" dirty="0" smtClean="0"/>
              <a:t>Must ensure that only certain clients with a unique key can access the API</a:t>
            </a:r>
            <a:endParaRPr lang="en-US" sz="1600" dirty="0"/>
          </a:p>
          <a:p>
            <a:pPr marL="57150" indent="0">
              <a:buNone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57150" indent="0"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require_once</a:t>
            </a:r>
            <a:r>
              <a:rPr lang="en-US" sz="2000" dirty="0" smtClean="0"/>
              <a:t> </a:t>
            </a:r>
            <a:r>
              <a:rPr lang="en-US" sz="2000" dirty="0"/>
              <a:t>'</a:t>
            </a:r>
            <a:r>
              <a:rPr lang="en-US" sz="2000" dirty="0" err="1"/>
              <a:t>API.class.php</a:t>
            </a:r>
            <a:r>
              <a:rPr lang="en-US" sz="2000" dirty="0"/>
              <a:t>';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/>
              <a:t>MyAPI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extends</a:t>
            </a:r>
            <a:r>
              <a:rPr lang="en-US" sz="2000" dirty="0"/>
              <a:t> API {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protected</a:t>
            </a:r>
            <a:r>
              <a:rPr lang="en-US" sz="2000" dirty="0" smtClean="0"/>
              <a:t> $token;</a:t>
            </a:r>
          </a:p>
          <a:p>
            <a:pPr marL="5715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public </a:t>
            </a: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/>
              <a:t>__construct($request, $origin) { </a:t>
            </a:r>
            <a:r>
              <a:rPr lang="en-US" sz="2000" dirty="0" smtClean="0"/>
              <a:t>	</a:t>
            </a:r>
            <a:endParaRPr lang="en-US" sz="2000" dirty="0"/>
          </a:p>
          <a:p>
            <a:pPr marL="5715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parent</a:t>
            </a:r>
            <a:r>
              <a:rPr lang="en-US" sz="2000" dirty="0"/>
              <a:t>::__construct($request</a:t>
            </a:r>
            <a:r>
              <a:rPr lang="en-US" sz="2000" dirty="0" smtClean="0"/>
              <a:t>);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$User = new User() 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(!</a:t>
            </a:r>
            <a:r>
              <a:rPr lang="en-US" sz="2000" dirty="0" err="1"/>
              <a:t>array_key_exists</a:t>
            </a:r>
            <a:r>
              <a:rPr lang="en-US" sz="2000" dirty="0"/>
              <a:t>('</a:t>
            </a:r>
            <a:r>
              <a:rPr lang="en-US" sz="2000" dirty="0" err="1"/>
              <a:t>apiKey</a:t>
            </a:r>
            <a:r>
              <a:rPr lang="en-US" sz="2000" dirty="0"/>
              <a:t>', $this-&gt;request)) {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throw </a:t>
            </a:r>
            <a:r>
              <a:rPr lang="en-US" sz="2000" dirty="0">
                <a:solidFill>
                  <a:schemeClr val="accent1"/>
                </a:solidFill>
              </a:rPr>
              <a:t>new </a:t>
            </a:r>
            <a:r>
              <a:rPr lang="en-US" sz="2000" dirty="0"/>
              <a:t>Exception('No API Key provided');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 </a:t>
            </a:r>
            <a:r>
              <a:rPr lang="en-US" sz="2000" dirty="0">
                <a:solidFill>
                  <a:schemeClr val="accent1"/>
                </a:solidFill>
              </a:rPr>
              <a:t>else if </a:t>
            </a:r>
            <a:r>
              <a:rPr lang="en-US" sz="2000" dirty="0"/>
              <a:t>(!$</a:t>
            </a:r>
            <a:r>
              <a:rPr lang="en-US" sz="2000" dirty="0" err="1"/>
              <a:t>APIKey</a:t>
            </a:r>
            <a:r>
              <a:rPr lang="en-US" sz="2000" dirty="0"/>
              <a:t>-&gt;</a:t>
            </a:r>
            <a:r>
              <a:rPr lang="en-US" sz="2000" dirty="0" err="1"/>
              <a:t>verifyKey</a:t>
            </a:r>
            <a:r>
              <a:rPr lang="en-US" sz="2000" dirty="0"/>
              <a:t>($this-&gt;request['</a:t>
            </a:r>
            <a:r>
              <a:rPr lang="en-US" sz="2000" dirty="0" err="1"/>
              <a:t>apiKey</a:t>
            </a:r>
            <a:r>
              <a:rPr lang="en-US" sz="2000" dirty="0"/>
              <a:t>'], $origin)) {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throw </a:t>
            </a:r>
            <a:r>
              <a:rPr lang="en-US" sz="2000" dirty="0">
                <a:solidFill>
                  <a:schemeClr val="accent1"/>
                </a:solidFill>
              </a:rPr>
              <a:t>new </a:t>
            </a:r>
            <a:r>
              <a:rPr lang="en-US" sz="2000" dirty="0"/>
              <a:t>Exception('Invalid API Key');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 </a:t>
            </a:r>
            <a:r>
              <a:rPr lang="en-US" sz="2000" dirty="0">
                <a:solidFill>
                  <a:schemeClr val="accent1"/>
                </a:solidFill>
              </a:rPr>
              <a:t>else if </a:t>
            </a:r>
            <a:r>
              <a:rPr lang="en-US" sz="2000" dirty="0" smtClean="0"/>
              <a:t>(!</a:t>
            </a:r>
            <a:r>
              <a:rPr lang="en-US" sz="2000" dirty="0" err="1" smtClean="0"/>
              <a:t>array_key_exists</a:t>
            </a:r>
            <a:r>
              <a:rPr lang="en-US" sz="2000" dirty="0"/>
              <a:t>('token', $this-&gt;request</a:t>
            </a:r>
            <a:r>
              <a:rPr lang="en-US" sz="2000" dirty="0" smtClean="0"/>
              <a:t>)) </a:t>
            </a:r>
            <a:r>
              <a:rPr lang="en-US" sz="2000" dirty="0"/>
              <a:t>{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throw </a:t>
            </a:r>
            <a:r>
              <a:rPr lang="en-US" sz="2000" dirty="0">
                <a:solidFill>
                  <a:schemeClr val="accent1"/>
                </a:solidFill>
              </a:rPr>
              <a:t>new </a:t>
            </a:r>
            <a:r>
              <a:rPr lang="en-US" sz="2000" dirty="0"/>
              <a:t>Exception</a:t>
            </a:r>
            <a:r>
              <a:rPr lang="en-US" sz="2000" dirty="0" smtClean="0"/>
              <a:t>(</a:t>
            </a:r>
            <a:r>
              <a:rPr lang="en-US" sz="2000" dirty="0"/>
              <a:t>'</a:t>
            </a:r>
            <a:r>
              <a:rPr lang="en-US" sz="2000" dirty="0" smtClean="0"/>
              <a:t>No User Token provided</a:t>
            </a:r>
            <a:r>
              <a:rPr lang="en-US" sz="2000" dirty="0"/>
              <a:t>'</a:t>
            </a:r>
            <a:r>
              <a:rPr lang="en-US" sz="2000" dirty="0" smtClean="0"/>
              <a:t>); 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$this-&gt;token = </a:t>
            </a:r>
            <a:r>
              <a:rPr lang="en-US" sz="2000" dirty="0"/>
              <a:t>$this-&gt;request['token</a:t>
            </a:r>
            <a:r>
              <a:rPr lang="en-US" sz="2000" dirty="0" smtClean="0"/>
              <a:t>']);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 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// Example </a:t>
            </a:r>
            <a:r>
              <a:rPr lang="en-US" sz="2000" dirty="0">
                <a:solidFill>
                  <a:srgbClr val="00B050"/>
                </a:solidFill>
              </a:rPr>
              <a:t>of an </a:t>
            </a:r>
            <a:r>
              <a:rPr lang="en-US" sz="2000" dirty="0" smtClean="0">
                <a:solidFill>
                  <a:srgbClr val="00B050"/>
                </a:solidFill>
              </a:rPr>
              <a:t>Endpoint. Called by </a:t>
            </a:r>
            <a:r>
              <a:rPr lang="en-US" sz="2000" dirty="0" err="1" smtClean="0">
                <a:solidFill>
                  <a:srgbClr val="00B050"/>
                </a:solidFill>
              </a:rPr>
              <a:t>processAPI</a:t>
            </a:r>
            <a:r>
              <a:rPr lang="en-US" sz="2000" dirty="0" smtClean="0">
                <a:solidFill>
                  <a:srgbClr val="00B050"/>
                </a:solidFill>
              </a:rPr>
              <a:t> (see previous slide)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protected </a:t>
            </a: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 err="1" smtClean="0"/>
              <a:t>returnToken</a:t>
            </a:r>
            <a:r>
              <a:rPr lang="en-US" sz="2000" dirty="0" smtClean="0"/>
              <a:t>() </a:t>
            </a:r>
            <a:r>
              <a:rPr lang="en-US" sz="2000" dirty="0"/>
              <a:t>{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($this-&gt;method == 'GET') {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/>
              <a:t>"Your </a:t>
            </a:r>
            <a:r>
              <a:rPr lang="en-US" sz="2000" dirty="0" smtClean="0"/>
              <a:t>token is </a:t>
            </a:r>
            <a:r>
              <a:rPr lang="en-US" sz="2000" dirty="0"/>
              <a:t>" . $this-</a:t>
            </a:r>
            <a:r>
              <a:rPr lang="en-US" sz="2000" dirty="0" smtClean="0"/>
              <a:t>&gt;token; 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 </a:t>
            </a:r>
            <a:r>
              <a:rPr lang="en-US" sz="2000" dirty="0">
                <a:solidFill>
                  <a:schemeClr val="accent1"/>
                </a:solidFill>
              </a:rPr>
              <a:t>else</a:t>
            </a:r>
            <a:r>
              <a:rPr lang="en-US" sz="2000" dirty="0"/>
              <a:t> {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/>
              <a:t>"Only accepts GET requests</a:t>
            </a:r>
            <a:r>
              <a:rPr lang="en-US" sz="2000" dirty="0" smtClean="0"/>
              <a:t>";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}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5715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Requests from the same server don't have a HTTP_ORIGIN header 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(!</a:t>
            </a:r>
            <a:r>
              <a:rPr lang="en-US" sz="1800" dirty="0" err="1"/>
              <a:t>array_key_exists</a:t>
            </a:r>
            <a:r>
              <a:rPr lang="en-US" sz="1800" dirty="0"/>
              <a:t>('HTTP_ORIGIN', $_SERVER))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$_</a:t>
            </a:r>
            <a:r>
              <a:rPr lang="en-US" sz="1800" dirty="0"/>
              <a:t>SERVER['HTTP_ORIGIN'] = $_SERVER['SERVER_NAME'];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try</a:t>
            </a:r>
            <a:r>
              <a:rPr lang="en-US" sz="1800" dirty="0" smtClean="0"/>
              <a:t> </a:t>
            </a:r>
            <a:r>
              <a:rPr lang="en-US" sz="1800" dirty="0"/>
              <a:t>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API = </a:t>
            </a:r>
            <a:r>
              <a:rPr lang="en-US" sz="1800" dirty="0">
                <a:solidFill>
                  <a:schemeClr val="accent1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 err="1" smtClean="0"/>
              <a:t>MyAPI</a:t>
            </a:r>
            <a:r>
              <a:rPr lang="en-US" sz="1800" dirty="0" smtClean="0"/>
              <a:t>($_REQUEST['request'], $_</a:t>
            </a:r>
            <a:r>
              <a:rPr lang="en-US" sz="1800" dirty="0"/>
              <a:t>SERVER['HTTP_ORIGIN']);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echo</a:t>
            </a:r>
            <a:r>
              <a:rPr lang="en-US" sz="1800" dirty="0" smtClean="0"/>
              <a:t> </a:t>
            </a:r>
            <a:r>
              <a:rPr lang="en-US" sz="1800" dirty="0"/>
              <a:t>$API-&gt;</a:t>
            </a:r>
            <a:r>
              <a:rPr lang="en-US" sz="1800" dirty="0" err="1"/>
              <a:t>processAPI</a:t>
            </a:r>
            <a:r>
              <a:rPr lang="en-US" sz="1800" dirty="0"/>
              <a:t>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 </a:t>
            </a:r>
            <a:r>
              <a:rPr lang="en-US" sz="1800" dirty="0">
                <a:solidFill>
                  <a:schemeClr val="accent1"/>
                </a:solidFill>
              </a:rPr>
              <a:t>catch</a:t>
            </a:r>
            <a:r>
              <a:rPr lang="en-US" sz="1800" dirty="0"/>
              <a:t> (Exception $e)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echo</a:t>
            </a:r>
            <a:r>
              <a:rPr lang="en-US" sz="1800" dirty="0" smtClean="0"/>
              <a:t> </a:t>
            </a:r>
            <a:r>
              <a:rPr lang="en-US" sz="1800" dirty="0" err="1"/>
              <a:t>json_encode</a:t>
            </a:r>
            <a:r>
              <a:rPr lang="en-US" sz="1800" dirty="0"/>
              <a:t>(Array('error' =&gt; $e-&gt;</a:t>
            </a:r>
            <a:r>
              <a:rPr lang="en-US" sz="1800" dirty="0" err="1"/>
              <a:t>getMessage</a:t>
            </a:r>
            <a:r>
              <a:rPr lang="en-US" sz="1800" dirty="0"/>
              <a:t>()));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200" dirty="0"/>
              <a:t>Note</a:t>
            </a:r>
            <a:r>
              <a:rPr lang="en-US" sz="1200" i="1" dirty="0"/>
              <a:t>: </a:t>
            </a:r>
            <a:r>
              <a:rPr lang="en-US" sz="1200" dirty="0"/>
              <a:t>http://coreymaynard.com/blog/creating-a-restful-api-with-php/</a:t>
            </a:r>
          </a:p>
        </p:txBody>
      </p:sp>
    </p:spTree>
    <p:extLst>
      <p:ext uri="{BB962C8B-B14F-4D97-AF65-F5344CB8AC3E}">
        <p14:creationId xmlns:p14="http://schemas.microsoft.com/office/powerpoint/2010/main" val="4358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</a:t>
            </a:r>
            <a:endParaRPr lang="en-US" dirty="0" smtClean="0"/>
          </a:p>
          <a:p>
            <a:r>
              <a:rPr lang="en-US" dirty="0" smtClean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 smtClean="0"/>
              <a:t>REST Services</a:t>
            </a:r>
            <a:endParaRPr lang="en-US" alt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876800"/>
          </a:xfrm>
        </p:spPr>
        <p:txBody>
          <a:bodyPr>
            <a:normAutofit fontScale="92500"/>
          </a:bodyPr>
          <a:lstStyle/>
          <a:p>
            <a:r>
              <a:rPr lang="ro-RO" altLang="en-US" b="1" dirty="0" smtClean="0"/>
              <a:t>RE</a:t>
            </a:r>
            <a:r>
              <a:rPr lang="ro-RO" altLang="en-US" dirty="0" smtClean="0"/>
              <a:t>presentational </a:t>
            </a:r>
            <a:r>
              <a:rPr lang="ro-RO" altLang="en-US" b="1" dirty="0" smtClean="0"/>
              <a:t>S</a:t>
            </a:r>
            <a:r>
              <a:rPr lang="ro-RO" altLang="en-US" dirty="0" smtClean="0"/>
              <a:t>tate </a:t>
            </a:r>
            <a:r>
              <a:rPr lang="ro-RO" altLang="en-US" b="1" dirty="0" smtClean="0"/>
              <a:t>T</a:t>
            </a:r>
            <a:r>
              <a:rPr lang="ro-RO" altLang="en-US" dirty="0" smtClean="0"/>
              <a:t>ransfer</a:t>
            </a:r>
          </a:p>
          <a:p>
            <a:r>
              <a:rPr lang="ro-RO" altLang="en-US" b="1" dirty="0" smtClean="0"/>
              <a:t>Stateless</a:t>
            </a:r>
          </a:p>
          <a:p>
            <a:r>
              <a:rPr lang="ro-RO" altLang="en-US" b="1" dirty="0" smtClean="0"/>
              <a:t>Stardard</a:t>
            </a:r>
            <a:r>
              <a:rPr lang="ro-RO" altLang="en-US" dirty="0" smtClean="0"/>
              <a:t> </a:t>
            </a:r>
            <a:r>
              <a:rPr lang="ro-RO" altLang="en-US" b="1" dirty="0" smtClean="0"/>
              <a:t>design</a:t>
            </a:r>
            <a:r>
              <a:rPr lang="ro-RO" altLang="en-US" dirty="0" smtClean="0"/>
              <a:t> </a:t>
            </a:r>
            <a:r>
              <a:rPr lang="ro-RO" altLang="en-US" b="1" dirty="0" smtClean="0"/>
              <a:t>architecture</a:t>
            </a:r>
            <a:r>
              <a:rPr lang="ro-RO" altLang="en-US" dirty="0" smtClean="0"/>
              <a:t> for web APIs</a:t>
            </a:r>
          </a:p>
          <a:p>
            <a:pPr lvl="1"/>
            <a:r>
              <a:rPr lang="ro-RO" altLang="en-US" dirty="0" smtClean="0"/>
              <a:t>Allows to publicly expose methods over the Internet to be accessed and manipulated outside the program itself</a:t>
            </a:r>
          </a:p>
          <a:p>
            <a:pPr lvl="2"/>
            <a:r>
              <a:rPr lang="ro-RO" altLang="en-US" dirty="0" smtClean="0"/>
              <a:t>Web services</a:t>
            </a:r>
          </a:p>
          <a:p>
            <a:pPr lvl="1"/>
            <a:r>
              <a:rPr lang="ro-RO" altLang="en-US" dirty="0" smtClean="0"/>
              <a:t>Get data from an application without having to visit the application itself (e.g., go to a particular website)</a:t>
            </a:r>
          </a:p>
          <a:p>
            <a:pPr lvl="1"/>
            <a:r>
              <a:rPr lang="ro-RO" altLang="en-US" dirty="0" smtClean="0"/>
              <a:t>Achieved through RESTful URIs</a:t>
            </a:r>
          </a:p>
          <a:p>
            <a:pPr lvl="2"/>
            <a:r>
              <a:rPr lang="ro-RO" altLang="en-US" dirty="0" smtClean="0"/>
              <a:t>Example: </a:t>
            </a:r>
            <a:r>
              <a:rPr lang="en-US" altLang="en-US" i="1" dirty="0"/>
              <a:t>GET /</a:t>
            </a:r>
            <a:r>
              <a:rPr lang="en-US" altLang="en-US" i="1" dirty="0" err="1"/>
              <a:t>mycollection</a:t>
            </a:r>
            <a:r>
              <a:rPr lang="en-US" altLang="en-US" i="1" dirty="0"/>
              <a:t>/{id}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9973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 smtClean="0"/>
              <a:t>Building a RESTful service</a:t>
            </a:r>
            <a:endParaRPr lang="en-US" altLang="en-US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800600"/>
          </a:xfrm>
        </p:spPr>
        <p:txBody>
          <a:bodyPr>
            <a:noAutofit/>
          </a:bodyPr>
          <a:lstStyle/>
          <a:p>
            <a:pPr fontAlgn="base"/>
            <a:r>
              <a:rPr lang="ro-RO" sz="2800" dirty="0" smtClean="0"/>
              <a:t>Use</a:t>
            </a:r>
            <a:r>
              <a:rPr lang="ro-RO" sz="2800" b="1" dirty="0" smtClean="0"/>
              <a:t> a single URL for the requests</a:t>
            </a:r>
          </a:p>
          <a:p>
            <a:pPr lvl="1" fontAlgn="base"/>
            <a:r>
              <a:rPr lang="ro-RO" sz="2400" dirty="0" smtClean="0"/>
              <a:t>Avoids having multiple URLs</a:t>
            </a:r>
            <a:r>
              <a:rPr lang="ro-RO" sz="2400" dirty="0"/>
              <a:t> </a:t>
            </a:r>
            <a:endParaRPr lang="ro-RO" sz="2400" dirty="0" smtClean="0"/>
          </a:p>
          <a:p>
            <a:pPr lvl="2" fontAlgn="base"/>
            <a:r>
              <a:rPr lang="ro-RO" sz="2000" dirty="0" smtClean="0"/>
              <a:t>increases maintability</a:t>
            </a:r>
          </a:p>
          <a:p>
            <a:pPr lvl="1" fontAlgn="base"/>
            <a:r>
              <a:rPr lang="ro-RO" sz="2400" dirty="0" smtClean="0"/>
              <a:t>Achived through </a:t>
            </a:r>
            <a:r>
              <a:rPr lang="ro-RO" sz="2400" i="1" dirty="0" smtClean="0"/>
              <a:t>.htaccess </a:t>
            </a:r>
            <a:r>
              <a:rPr lang="ro-RO" sz="2400" dirty="0" smtClean="0"/>
              <a:t>rewrite rules</a:t>
            </a:r>
          </a:p>
          <a:p>
            <a:pPr fontAlgn="base"/>
            <a:r>
              <a:rPr lang="ro-RO" sz="2800" b="1" dirty="0" smtClean="0"/>
              <a:t>Handle cross domain requests </a:t>
            </a:r>
            <a:r>
              <a:rPr lang="ro-RO" sz="2800" dirty="0" smtClean="0"/>
              <a:t>to the unique URL</a:t>
            </a:r>
          </a:p>
          <a:p>
            <a:pPr lvl="1" fontAlgn="base"/>
            <a:r>
              <a:rPr lang="ro-RO" sz="2400" dirty="0" smtClean="0"/>
              <a:t>Receive HTTP requests</a:t>
            </a:r>
          </a:p>
          <a:p>
            <a:pPr lvl="1" fontAlgn="base"/>
            <a:r>
              <a:rPr lang="ro-RO" sz="2400" dirty="0" smtClean="0"/>
              <a:t>Extract endpoint from URI</a:t>
            </a:r>
          </a:p>
          <a:p>
            <a:pPr lvl="1" fontAlgn="base"/>
            <a:r>
              <a:rPr lang="ro-RO" sz="2400" dirty="0" smtClean="0"/>
              <a:t>Detect HTTP method (GET, POST, PUT, DELETE)</a:t>
            </a:r>
          </a:p>
          <a:p>
            <a:pPr lvl="1" fontAlgn="base"/>
            <a:r>
              <a:rPr lang="ro-RO" sz="2400" dirty="0" smtClean="0"/>
              <a:t>Assemble additional data provided in the header or URI</a:t>
            </a:r>
          </a:p>
          <a:p>
            <a:pPr lvl="1" fontAlgn="base"/>
            <a:r>
              <a:rPr lang="ro-RO" sz="2400" dirty="0" smtClean="0"/>
              <a:t>Pass information to proper method for processing</a:t>
            </a:r>
          </a:p>
          <a:p>
            <a:pPr lvl="1" fontAlgn="base"/>
            <a:r>
              <a:rPr lang="ro-RO" sz="2400" dirty="0" smtClean="0"/>
              <a:t>Send back HTTP response</a:t>
            </a:r>
          </a:p>
          <a:p>
            <a:pPr lvl="1" fontAlgn="base"/>
            <a:endParaRPr lang="ro-RO" sz="2400" dirty="0" smtClean="0"/>
          </a:p>
          <a:p>
            <a:pPr lvl="1" fontAlgn="base"/>
            <a:endParaRPr lang="ro-RO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85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Cross Origin Resource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400" dirty="0" smtClean="0"/>
              <a:t>CORS W3C specification</a:t>
            </a:r>
            <a:endParaRPr lang="ro-RO" sz="2000" dirty="0" smtClean="0"/>
          </a:p>
          <a:p>
            <a:r>
              <a:rPr lang="ro-RO" sz="2400" dirty="0" smtClean="0"/>
              <a:t>Enables cross domain communication</a:t>
            </a:r>
          </a:p>
          <a:p>
            <a:pPr lvl="1"/>
            <a:r>
              <a:rPr lang="ro-RO" sz="1800" dirty="0" smtClean="0"/>
              <a:t>Javascript for instance explicitly prohibits this </a:t>
            </a:r>
          </a:p>
          <a:p>
            <a:pPr lvl="2"/>
            <a:r>
              <a:rPr lang="ro-RO" sz="1400" dirty="0" smtClean="0"/>
              <a:t>See AJAX</a:t>
            </a:r>
          </a:p>
          <a:p>
            <a:r>
              <a:rPr lang="ro-RO" sz="2400" dirty="0" smtClean="0"/>
              <a:t>Client and server side</a:t>
            </a:r>
          </a:p>
          <a:p>
            <a:pPr lvl="1"/>
            <a:r>
              <a:rPr lang="ro-RO" sz="2000" dirty="0" smtClean="0"/>
              <a:t>Requires coordination between the two</a:t>
            </a:r>
          </a:p>
          <a:p>
            <a:r>
              <a:rPr lang="ro-RO" sz="2400" dirty="0" smtClean="0"/>
              <a:t>Built on top of </a:t>
            </a:r>
            <a:r>
              <a:rPr lang="ro-RO" sz="2400" i="1" dirty="0" smtClean="0"/>
              <a:t>XMLHttpRequest</a:t>
            </a:r>
          </a:p>
          <a:p>
            <a:r>
              <a:rPr lang="ro-RO" sz="2400" dirty="0" smtClean="0"/>
              <a:t>Server adds some headers allowing client to access its data</a:t>
            </a:r>
          </a:p>
          <a:p>
            <a:endParaRPr lang="ro-RO" sz="2400" dirty="0" smtClean="0"/>
          </a:p>
          <a:p>
            <a:pPr marL="0" indent="0">
              <a:buNone/>
            </a:pPr>
            <a:r>
              <a:rPr lang="ro-RO" sz="2400" b="1" dirty="0" smtClean="0"/>
              <a:t>NOTE</a:t>
            </a:r>
          </a:p>
          <a:p>
            <a:pPr lvl="1"/>
            <a:r>
              <a:rPr lang="ro-RO" sz="2000" dirty="0" smtClean="0"/>
              <a:t>Not a substitute for sound security practices!</a:t>
            </a:r>
          </a:p>
          <a:p>
            <a:pPr lvl="1"/>
            <a:r>
              <a:rPr lang="ro-RO" sz="2000" dirty="0" smtClean="0"/>
              <a:t>It only allows cross domain access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2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CORS 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pPr marL="0" indent="0">
              <a:buNone/>
            </a:pPr>
            <a:r>
              <a:rPr lang="ro-RO" sz="1600" dirty="0" smtClean="0"/>
              <a:t>Image source: </a:t>
            </a:r>
            <a:r>
              <a:rPr lang="ro-RO" sz="1600" i="1" dirty="0"/>
              <a:t>http://caniuse.com/#search=cors</a:t>
            </a:r>
            <a:endParaRPr lang="en-US" sz="16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39562"/>
            <a:ext cx="8921750" cy="28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 smtClean="0"/>
              <a:t>CORS on the client side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6713"/>
            <a:ext cx="4110038" cy="272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4313"/>
            <a:ext cx="4305300" cy="34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247381"/>
            <a:ext cx="23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1. Create CORS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247381"/>
            <a:ext cx="26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2. Send the CORS request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79" y="5402157"/>
            <a:ext cx="78572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en-US" dirty="0"/>
              <a:t>valid CORS request </a:t>
            </a:r>
            <a:r>
              <a:rPr lang="ro-RO" u="sng" dirty="0" smtClean="0"/>
              <a:t>always</a:t>
            </a:r>
            <a:r>
              <a:rPr lang="en-US" dirty="0" smtClean="0"/>
              <a:t> </a:t>
            </a:r>
            <a:r>
              <a:rPr lang="en-US" dirty="0"/>
              <a:t>contains an </a:t>
            </a:r>
            <a:r>
              <a:rPr lang="ro-RO" i="1" dirty="0" smtClean="0"/>
              <a:t>Origin</a:t>
            </a:r>
            <a:r>
              <a:rPr lang="ro-RO" dirty="0" smtClean="0"/>
              <a:t> </a:t>
            </a:r>
            <a:r>
              <a:rPr lang="en-US" dirty="0" smtClean="0"/>
              <a:t>header</a:t>
            </a:r>
            <a:endParaRPr lang="ro-RO" dirty="0" smtClean="0"/>
          </a:p>
          <a:p>
            <a:pPr lvl="1"/>
            <a:r>
              <a:rPr lang="en-US" sz="1400" dirty="0" smtClean="0"/>
              <a:t>POST /</a:t>
            </a:r>
            <a:r>
              <a:rPr lang="ro-RO" sz="1400" dirty="0" smtClean="0"/>
              <a:t>receiver</a:t>
            </a:r>
            <a:r>
              <a:rPr lang="en-US" sz="1400" dirty="0" smtClean="0"/>
              <a:t> </a:t>
            </a:r>
            <a:r>
              <a:rPr lang="en-US" sz="1400" dirty="0"/>
              <a:t>HTTP/1.1 </a:t>
            </a:r>
            <a:endParaRPr lang="ro-RO" sz="1400" dirty="0" smtClean="0"/>
          </a:p>
          <a:p>
            <a:pPr lvl="1"/>
            <a:r>
              <a:rPr lang="en-US" sz="1400" dirty="0" smtClean="0"/>
              <a:t>Origin</a:t>
            </a:r>
            <a:r>
              <a:rPr lang="en-US" sz="1400" dirty="0"/>
              <a:t>: http</a:t>
            </a:r>
            <a:r>
              <a:rPr lang="en-US" sz="1400" dirty="0" smtClean="0"/>
              <a:t>://</a:t>
            </a:r>
            <a:r>
              <a:rPr lang="ro-RO" sz="1400" dirty="0" smtClean="0"/>
              <a:t>www.issuer.com</a:t>
            </a:r>
          </a:p>
          <a:p>
            <a:r>
              <a:rPr lang="ro-RO" dirty="0" smtClean="0"/>
              <a:t>The</a:t>
            </a:r>
            <a:r>
              <a:rPr lang="en-US" dirty="0" smtClean="0"/>
              <a:t> </a:t>
            </a:r>
            <a:r>
              <a:rPr lang="ro-RO" dirty="0" smtClean="0"/>
              <a:t>header is </a:t>
            </a:r>
            <a:r>
              <a:rPr lang="en-US" dirty="0" smtClean="0"/>
              <a:t>added </a:t>
            </a:r>
            <a:r>
              <a:rPr lang="en-US" dirty="0"/>
              <a:t>by the browser, and </a:t>
            </a:r>
            <a:r>
              <a:rPr lang="en-US" dirty="0" smtClean="0"/>
              <a:t>cannot </a:t>
            </a:r>
            <a:r>
              <a:rPr lang="en-US" dirty="0"/>
              <a:t>be controlled by the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CORS on the server side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ro-RO" altLang="en-US" sz="2000" dirty="0" smtClean="0"/>
              <a:t>Requires to set up some response headers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/>
              <a:t>Access-Control-Allow-Or</a:t>
            </a:r>
            <a:r>
              <a:rPr lang="ro-RO" sz="1600" b="1" dirty="0" smtClean="0"/>
              <a:t>i</a:t>
            </a:r>
            <a:r>
              <a:rPr lang="en-US" sz="1600" b="1" dirty="0" smtClean="0"/>
              <a:t>gin</a:t>
            </a:r>
            <a:r>
              <a:rPr lang="ro-RO" sz="1600" dirty="0" smtClean="0"/>
              <a:t>: mandatory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/>
              <a:t>Access-Control-Allow-Methods</a:t>
            </a:r>
            <a:r>
              <a:rPr lang="ro-RO" sz="1600" dirty="0" smtClean="0"/>
              <a:t>: list of supported methods. Mandatory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/>
              <a:t>Access-Control-Allow-Credentials</a:t>
            </a:r>
            <a:r>
              <a:rPr lang="ro-RO" sz="1600" dirty="0" smtClean="0"/>
              <a:t>: for cookies. Works in conjunction with the withCredentials property on the XMLHttpRequest 2 object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/>
              <a:t>Access-Control-Expose-Headers</a:t>
            </a:r>
            <a:r>
              <a:rPr lang="ro-RO" sz="1600" dirty="0" smtClean="0"/>
              <a:t>: allows access to various response headers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/>
              <a:t>Access-Control-Request-Method</a:t>
            </a:r>
            <a:r>
              <a:rPr lang="ro-RO" sz="1600" dirty="0" smtClean="0"/>
              <a:t>: the request method. Always present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/>
              <a:t>Access-Control-Request-Headers</a:t>
            </a:r>
            <a:r>
              <a:rPr lang="ro-RO" sz="1600" dirty="0" smtClean="0"/>
              <a:t>: list of request headers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/>
              <a:t>Access-Control-Max-Age</a:t>
            </a:r>
            <a:r>
              <a:rPr lang="ro-RO" sz="1600" dirty="0" smtClean="0"/>
              <a:t>: allows preflight response to be cahced</a:t>
            </a:r>
            <a:endParaRPr lang="ro-RO" altLang="en-US" sz="1600" dirty="0" smtClean="0"/>
          </a:p>
          <a:p>
            <a:pPr lvl="1">
              <a:lnSpc>
                <a:spcPct val="80000"/>
              </a:lnSpc>
            </a:pPr>
            <a:endParaRPr lang="ro-RO" altLang="en-US" sz="1600" dirty="0"/>
          </a:p>
          <a:p>
            <a:pPr marL="57150" indent="0">
              <a:lnSpc>
                <a:spcPct val="80000"/>
              </a:lnSpc>
              <a:buNone/>
            </a:pPr>
            <a:r>
              <a:rPr lang="en-US" sz="1600" dirty="0"/>
              <a:t>header("</a:t>
            </a:r>
            <a:r>
              <a:rPr lang="en-US" sz="1600" dirty="0" smtClean="0"/>
              <a:t>Access-Control-Allow-Or</a:t>
            </a:r>
            <a:r>
              <a:rPr lang="ro-RO" sz="1600" dirty="0" smtClean="0"/>
              <a:t>i</a:t>
            </a:r>
            <a:r>
              <a:rPr lang="en-US" sz="1600" dirty="0" smtClean="0"/>
              <a:t>gin</a:t>
            </a:r>
            <a:r>
              <a:rPr lang="en-US" sz="1600" dirty="0"/>
              <a:t>: *"); </a:t>
            </a:r>
            <a:endParaRPr lang="ro-RO" sz="1600" dirty="0" smtClean="0"/>
          </a:p>
          <a:p>
            <a:pPr marL="57150" indent="0">
              <a:lnSpc>
                <a:spcPct val="80000"/>
              </a:lnSpc>
              <a:buNone/>
            </a:pPr>
            <a:r>
              <a:rPr lang="en-US" sz="1600" dirty="0" smtClean="0"/>
              <a:t>header</a:t>
            </a:r>
            <a:r>
              <a:rPr lang="en-US" sz="1600" dirty="0"/>
              <a:t>("Access-Control-Allow-Methods: *"); </a:t>
            </a:r>
            <a:endParaRPr lang="ro-RO" sz="1600" dirty="0" smtClean="0"/>
          </a:p>
          <a:p>
            <a:pPr marL="57150" indent="0">
              <a:lnSpc>
                <a:spcPct val="80000"/>
              </a:lnSpc>
              <a:buNone/>
            </a:pPr>
            <a:r>
              <a:rPr lang="en-US" sz="1600" dirty="0" smtClean="0"/>
              <a:t>header</a:t>
            </a:r>
            <a:r>
              <a:rPr lang="en-US" sz="1600" dirty="0"/>
              <a:t>("Content-Type: application/</a:t>
            </a:r>
            <a:r>
              <a:rPr lang="en-US" sz="1600" dirty="0" err="1"/>
              <a:t>json</a:t>
            </a:r>
            <a:r>
              <a:rPr lang="en-US" sz="1600" dirty="0" smtClean="0"/>
              <a:t>");</a:t>
            </a:r>
            <a:endParaRPr lang="ro-RO" sz="1600" dirty="0" smtClean="0"/>
          </a:p>
          <a:p>
            <a:pPr marL="57150" indent="0">
              <a:lnSpc>
                <a:spcPct val="80000"/>
              </a:lnSpc>
              <a:buNone/>
            </a:pPr>
            <a:endParaRPr lang="ro-RO" altLang="en-US" sz="1600" dirty="0"/>
          </a:p>
          <a:p>
            <a:pPr marL="57150" indent="0">
              <a:lnSpc>
                <a:spcPct val="80000"/>
              </a:lnSpc>
              <a:buNone/>
            </a:pPr>
            <a:r>
              <a:rPr lang="ro-RO" altLang="en-US" sz="1600" dirty="0" smtClean="0"/>
              <a:t>PUT and DELET require a </a:t>
            </a:r>
            <a:r>
              <a:rPr lang="ro-RO" altLang="en-US" sz="1600" b="1" dirty="0" smtClean="0"/>
              <a:t>preflight request</a:t>
            </a:r>
          </a:p>
          <a:p>
            <a:pPr lvl="1">
              <a:lnSpc>
                <a:spcPct val="80000"/>
              </a:lnSpc>
            </a:pPr>
            <a:r>
              <a:rPr lang="ro-RO" altLang="en-US" sz="1400" dirty="0" smtClean="0"/>
              <a:t>Extracommunication with the server</a:t>
            </a:r>
          </a:p>
          <a:p>
            <a:pPr lvl="1">
              <a:lnSpc>
                <a:spcPct val="80000"/>
              </a:lnSpc>
            </a:pPr>
            <a:r>
              <a:rPr lang="ro-RO" altLang="en-US" sz="1400" dirty="0" smtClean="0"/>
              <a:t>Asks permission to make the actual request</a:t>
            </a:r>
          </a:p>
          <a:p>
            <a:pPr lvl="1">
              <a:lnSpc>
                <a:spcPct val="80000"/>
              </a:lnSpc>
            </a:pPr>
            <a:r>
              <a:rPr lang="ro-RO" altLang="en-US" sz="1400" dirty="0" smtClean="0"/>
              <a:t>Can be cached to avoid making it for every request</a:t>
            </a:r>
          </a:p>
          <a:p>
            <a:pPr marL="57150" indent="0">
              <a:lnSpc>
                <a:spcPct val="80000"/>
              </a:lnSpc>
              <a:buNone/>
            </a:pPr>
            <a:endParaRPr lang="ro-RO" altLang="en-US" sz="1600" dirty="0" smtClean="0"/>
          </a:p>
          <a:p>
            <a:pPr marL="57150" indent="0">
              <a:lnSpc>
                <a:spcPct val="80000"/>
              </a:lnSpc>
              <a:buNone/>
            </a:pPr>
            <a:endParaRPr lang="ro-RO" altLang="en-US" sz="1600" dirty="0" smtClean="0"/>
          </a:p>
          <a:p>
            <a:pPr marL="57150" indent="0">
              <a:lnSpc>
                <a:spcPct val="80000"/>
              </a:lnSpc>
              <a:buNone/>
            </a:pPr>
            <a:endParaRPr lang="ro-RO" altLang="en-US" sz="1600" dirty="0"/>
          </a:p>
          <a:p>
            <a:pPr marL="57150" indent="0">
              <a:lnSpc>
                <a:spcPct val="80000"/>
              </a:lnSpc>
              <a:buNone/>
            </a:pPr>
            <a:r>
              <a:rPr lang="ro-RO" altLang="en-US" sz="1300" dirty="0" smtClean="0"/>
              <a:t>Source: </a:t>
            </a:r>
            <a:r>
              <a:rPr lang="ro-RO" altLang="en-US" sz="1300" i="1" dirty="0" smtClean="0"/>
              <a:t>http://www.html5rocks.com/en/tutorials/cors/</a:t>
            </a:r>
            <a:endParaRPr lang="en-US" altLang="en-US" sz="1300" i="1" dirty="0" smtClean="0"/>
          </a:p>
        </p:txBody>
      </p:sp>
      <p:pic>
        <p:nvPicPr>
          <p:cNvPr id="3074" name="Picture 2" descr="http://www.html5rocks.com/static/images/cors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67" y="3505200"/>
            <a:ext cx="443783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o-RO" altLang="en-US" dirty="0" smtClean="0"/>
              <a:t>The .htaccess file</a:t>
            </a:r>
            <a:endParaRPr lang="en-GB" alt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981649"/>
            <a:ext cx="7771680" cy="4115952"/>
          </a:xfrm>
        </p:spPr>
        <p:txBody>
          <a:bodyPr lIns="81639" tIns="60739" rIns="81639" bIns="42452">
            <a:normAutofit lnSpcReduction="10000"/>
          </a:bodyPr>
          <a:lstStyle/>
          <a:p>
            <a:pPr marL="0" indent="0">
              <a:buNone/>
            </a:pPr>
            <a:r>
              <a:rPr lang="en-US" sz="1600" i="1" dirty="0"/>
              <a:t>&lt;</a:t>
            </a:r>
            <a:r>
              <a:rPr lang="en-US" sz="1600" i="1" dirty="0" err="1">
                <a:solidFill>
                  <a:srgbClr val="FF0000"/>
                </a:solidFill>
              </a:rPr>
              <a:t>IfModule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/>
              <a:t>mod_rewrite.c</a:t>
            </a:r>
            <a:r>
              <a:rPr lang="en-US" sz="1600" i="1" dirty="0"/>
              <a:t>&gt; </a:t>
            </a:r>
            <a:endParaRPr lang="ro-RO" sz="1600" i="1" dirty="0" smtClean="0"/>
          </a:p>
          <a:p>
            <a:pPr marL="400050" lvl="1" indent="0">
              <a:buNone/>
            </a:pPr>
            <a:r>
              <a:rPr lang="en-US" sz="1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RewriteEngine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/>
              <a:t>On </a:t>
            </a:r>
            <a:endParaRPr lang="ro-RO" sz="1600" i="1" dirty="0" smtClean="0"/>
          </a:p>
          <a:p>
            <a:pPr marL="400050" lvl="1" indent="0">
              <a:buNone/>
            </a:pPr>
            <a:r>
              <a:rPr lang="en-US" sz="1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RewriteCond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/>
              <a:t>%{REQUEST_FILENAME} !-f </a:t>
            </a:r>
            <a:endParaRPr lang="ro-RO" sz="1600" i="1" dirty="0" smtClean="0"/>
          </a:p>
          <a:p>
            <a:pPr marL="400050" lvl="1" indent="0">
              <a:buNone/>
            </a:pPr>
            <a:r>
              <a:rPr lang="en-US" sz="1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RewriteCond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/>
              <a:t>%{REQUEST_FILENAME} !-d </a:t>
            </a:r>
            <a:endParaRPr lang="ro-RO" sz="1600" i="1" dirty="0" smtClean="0"/>
          </a:p>
          <a:p>
            <a:pPr marL="400050" lvl="1" indent="0">
              <a:buNone/>
            </a:pPr>
            <a:r>
              <a:rPr lang="en-US" sz="1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RewriteRule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/>
              <a:t>api</a:t>
            </a:r>
            <a:r>
              <a:rPr lang="en-US" sz="1600" i="1" dirty="0"/>
              <a:t>/v1/(.*)$ </a:t>
            </a:r>
            <a:r>
              <a:rPr lang="en-US" sz="1600" i="1" dirty="0" err="1"/>
              <a:t>api</a:t>
            </a:r>
            <a:r>
              <a:rPr lang="en-US" sz="1600" i="1" dirty="0"/>
              <a:t>/v1/</a:t>
            </a:r>
            <a:r>
              <a:rPr lang="en-US" sz="1600" i="1" dirty="0" err="1"/>
              <a:t>api.php?request</a:t>
            </a:r>
            <a:r>
              <a:rPr lang="en-US" sz="1600" i="1" dirty="0"/>
              <a:t>=$1 [QSA,NC,L] </a:t>
            </a:r>
            <a:endParaRPr lang="ro-RO" sz="1600" i="1" dirty="0" smtClean="0"/>
          </a:p>
          <a:p>
            <a:pPr marL="0" indent="0">
              <a:buNone/>
            </a:pPr>
            <a:r>
              <a:rPr lang="en-US" sz="1600" i="1" dirty="0" smtClean="0"/>
              <a:t>&lt;/</a:t>
            </a:r>
            <a:r>
              <a:rPr lang="en-US" sz="1600" i="1" dirty="0" err="1">
                <a:solidFill>
                  <a:srgbClr val="FF0000"/>
                </a:solidFill>
              </a:rPr>
              <a:t>IfModule</a:t>
            </a:r>
            <a:r>
              <a:rPr lang="en-US" sz="1600" i="1" dirty="0" smtClean="0"/>
              <a:t>&gt;</a:t>
            </a:r>
            <a:endParaRPr lang="ro-RO" sz="1600" i="1" dirty="0" smtClean="0"/>
          </a:p>
          <a:p>
            <a:pPr marL="0" indent="0">
              <a:buNone/>
            </a:pPr>
            <a:endParaRPr lang="ro-RO" sz="1600" i="1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ro-RO" sz="1600" i="1" dirty="0" smtClean="0"/>
              <a:t>Check the existence of mod_rewrite</a:t>
            </a:r>
          </a:p>
          <a:p>
            <a:pPr>
              <a:buFont typeface="+mj-lt"/>
              <a:buAutoNum type="arabicPeriod"/>
            </a:pPr>
            <a:r>
              <a:rPr lang="ro-RO" sz="1600" i="1" dirty="0" smtClean="0"/>
              <a:t>Activate rewrite engine</a:t>
            </a:r>
          </a:p>
          <a:p>
            <a:pPr>
              <a:buFont typeface="+mj-lt"/>
              <a:buAutoNum type="arabicPeriod"/>
            </a:pPr>
            <a:r>
              <a:rPr lang="ro-RO" sz="1600" i="1" dirty="0" smtClean="0">
                <a:effectLst/>
              </a:rPr>
              <a:t>For any request that does not point to an existing file or directory</a:t>
            </a:r>
            <a:r>
              <a:rPr lang="ro-RO" sz="1600" i="1" dirty="0"/>
              <a:t> </a:t>
            </a:r>
            <a:r>
              <a:rPr lang="ro-RO" sz="1600" i="1" dirty="0" smtClean="0"/>
              <a:t>forward it to </a:t>
            </a:r>
            <a:r>
              <a:rPr lang="en-US" sz="1600" i="1" dirty="0" err="1" smtClean="0"/>
              <a:t>api.php</a:t>
            </a:r>
            <a:r>
              <a:rPr lang="ro-RO" sz="1600" i="1" dirty="0"/>
              <a:t> </a:t>
            </a:r>
            <a:r>
              <a:rPr lang="ro-RO" sz="1600" i="1" dirty="0" smtClean="0"/>
              <a:t>by using the paramter request</a:t>
            </a:r>
          </a:p>
          <a:p>
            <a:pPr marL="0" indent="0">
              <a:buNone/>
            </a:pPr>
            <a:endParaRPr lang="ro-RO" sz="1600" i="1" dirty="0">
              <a:effectLst/>
            </a:endParaRPr>
          </a:p>
          <a:p>
            <a:pPr marL="0" indent="0">
              <a:buNone/>
            </a:pPr>
            <a:r>
              <a:rPr lang="ro-RO" sz="1600" i="1" dirty="0" smtClean="0"/>
              <a:t>QSA: named capture is appended at the end of the URI</a:t>
            </a:r>
          </a:p>
          <a:p>
            <a:pPr marL="0" indent="0">
              <a:buNone/>
            </a:pPr>
            <a:r>
              <a:rPr lang="ro-RO" sz="1600" i="1" dirty="0" smtClean="0">
                <a:effectLst/>
              </a:rPr>
              <a:t>NC: URIs are not case sensitive</a:t>
            </a:r>
          </a:p>
          <a:p>
            <a:pPr marL="0" indent="0">
              <a:buNone/>
            </a:pPr>
            <a:r>
              <a:rPr lang="ro-RO" sz="1600" i="1" dirty="0" smtClean="0"/>
              <a:t>L: stop after processing this rule</a:t>
            </a:r>
            <a:endParaRPr lang="ro-RO" sz="16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4498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2286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o-RO" altLang="en-US" dirty="0" smtClean="0"/>
              <a:t>API class</a:t>
            </a:r>
            <a:endParaRPr lang="en-GB" altLang="en-US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573601"/>
          </a:xfrm>
        </p:spPr>
        <p:txBody>
          <a:bodyPr lIns="81639" tIns="58454" rIns="81639" bIns="42452">
            <a:normAutofit/>
          </a:bodyPr>
          <a:lstStyle/>
          <a:p>
            <a:pPr fontAlgn="base"/>
            <a:r>
              <a:rPr lang="ro-RO" dirty="0" smtClean="0"/>
              <a:t>PHP implementation</a:t>
            </a:r>
          </a:p>
          <a:p>
            <a:pPr fontAlgn="base"/>
            <a:r>
              <a:rPr lang="ro-RO" dirty="0" smtClean="0"/>
              <a:t>JSON communication format</a:t>
            </a:r>
            <a:endParaRPr lang="ro-RO" dirty="0"/>
          </a:p>
          <a:p>
            <a:pPr fontAlgn="base"/>
            <a:r>
              <a:rPr lang="ro-RO" dirty="0" smtClean="0"/>
              <a:t>Abstract class defining the basic wrapper for the various endpoints the API will be using</a:t>
            </a:r>
          </a:p>
          <a:p>
            <a:pPr fontAlgn="base"/>
            <a:r>
              <a:rPr lang="ro-RO" dirty="0" smtClean="0"/>
              <a:t>Concrete class implementing endpoint functionality</a:t>
            </a:r>
          </a:p>
          <a:p>
            <a:pPr fontAlgn="base"/>
            <a:r>
              <a:rPr lang="ro-RO" dirty="0" smtClean="0"/>
              <a:t>Enable secure &amp; cross domain access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2824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635</Words>
  <Application>Microsoft Office PowerPoint</Application>
  <PresentationFormat>On-screen Show (4:3)</PresentationFormat>
  <Paragraphs>208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Custom Design</vt:lpstr>
      <vt:lpstr>1_Custom Design</vt:lpstr>
      <vt:lpstr>Web Technologies</vt:lpstr>
      <vt:lpstr>REST Services</vt:lpstr>
      <vt:lpstr>Building a RESTful service</vt:lpstr>
      <vt:lpstr>Cross Origin Resource Sharing</vt:lpstr>
      <vt:lpstr>CORS browser support</vt:lpstr>
      <vt:lpstr>CORS on the client side</vt:lpstr>
      <vt:lpstr>CORS on the server side</vt:lpstr>
      <vt:lpstr>The .htaccess file</vt:lpstr>
      <vt:lpstr>API class</vt:lpstr>
      <vt:lpstr>API abstract class</vt:lpstr>
      <vt:lpstr>API abstract class</vt:lpstr>
      <vt:lpstr>API concrete class</vt:lpstr>
      <vt:lpstr>Using the API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190</cp:revision>
  <dcterms:created xsi:type="dcterms:W3CDTF">2015-10-06T15:36:35Z</dcterms:created>
  <dcterms:modified xsi:type="dcterms:W3CDTF">2016-01-03T18:52:03Z</dcterms:modified>
</cp:coreProperties>
</file>