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56" r:id="rId4"/>
    <p:sldId id="315" r:id="rId5"/>
    <p:sldId id="316" r:id="rId6"/>
    <p:sldId id="317" r:id="rId7"/>
    <p:sldId id="319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3" autoAdjust="0"/>
    <p:restoredTop sz="86375" autoAdjust="0"/>
  </p:normalViewPr>
  <p:slideViewPr>
    <p:cSldViewPr>
      <p:cViewPr>
        <p:scale>
          <a:sx n="80" d="100"/>
          <a:sy n="80" d="100"/>
        </p:scale>
        <p:origin x="-146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0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4CA4-0243-4D27-BC76-6CE1B9BB2F8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FE1-102E-42E4-9442-440C482F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0BF2-4432-4560-BDEB-33739DBC1FCA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37221-6B34-4544-8533-AFB96FF8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2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7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6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2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2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6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84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9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0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3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0EAA-3B7C-4F59-A0DB-898250263EF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1D03-07C7-4A9C-895F-F9A44C114707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12</a:t>
            </a:r>
            <a:endParaRPr lang="en-US" dirty="0" smtClean="0"/>
          </a:p>
          <a:p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HTML5</a:t>
            </a:r>
          </a:p>
          <a:p>
            <a:r>
              <a:rPr lang="en-US" sz="2000" b="1" dirty="0" smtClean="0"/>
              <a:t>Full duplex TCP connection </a:t>
            </a:r>
            <a:r>
              <a:rPr lang="en-US" sz="2000" dirty="0" smtClean="0"/>
              <a:t>independent on the HTTP request/response</a:t>
            </a:r>
          </a:p>
          <a:p>
            <a:pPr lvl="1"/>
            <a:r>
              <a:rPr lang="en-US" sz="1800" dirty="0" smtClean="0"/>
              <a:t>Server can send data to clients without any HTTP requests</a:t>
            </a:r>
          </a:p>
          <a:p>
            <a:r>
              <a:rPr lang="en-US" sz="2000" b="1" dirty="0" smtClean="0"/>
              <a:t>Publish and subscribe </a:t>
            </a:r>
            <a:r>
              <a:rPr lang="en-US" sz="2000" dirty="0" smtClean="0"/>
              <a:t>to sockets for any change in data</a:t>
            </a:r>
          </a:p>
          <a:p>
            <a:r>
              <a:rPr lang="en-US" sz="2000" dirty="0" smtClean="0"/>
              <a:t>Lightweight</a:t>
            </a:r>
          </a:p>
          <a:p>
            <a:pPr lvl="1"/>
            <a:r>
              <a:rPr lang="en-US" sz="1600" dirty="0" smtClean="0"/>
              <a:t>No HTTP request headers</a:t>
            </a:r>
          </a:p>
          <a:p>
            <a:pPr lvl="1"/>
            <a:r>
              <a:rPr lang="en-US" sz="1600" dirty="0" smtClean="0"/>
              <a:t>Much more </a:t>
            </a:r>
            <a:r>
              <a:rPr lang="en-US" sz="1600" dirty="0" err="1" smtClean="0"/>
              <a:t>websocket</a:t>
            </a:r>
            <a:r>
              <a:rPr lang="en-US" sz="1600" dirty="0" smtClean="0"/>
              <a:t> connections than HTTP connections</a:t>
            </a:r>
            <a:endParaRPr lang="en-US" sz="1600" dirty="0"/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pic>
        <p:nvPicPr>
          <p:cNvPr id="6146" name="Picture 2" descr="HTML5 WebSocke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8600"/>
            <a:ext cx="4929486" cy="277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8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performance</a:t>
            </a:r>
            <a:endParaRPr lang="en-US" dirty="0"/>
          </a:p>
        </p:txBody>
      </p:sp>
      <p:pic>
        <p:nvPicPr>
          <p:cNvPr id="7170" name="Picture 2" descr="Node.js vs PHP Performance Requests Per Sec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320762" cy="39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8638" y="5666601"/>
            <a:ext cx="7844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://www.hostingadvice.com/blog/comparing-node-js-vs-php-performance/</a:t>
            </a:r>
          </a:p>
        </p:txBody>
      </p:sp>
    </p:spTree>
    <p:extLst>
      <p:ext uri="{BB962C8B-B14F-4D97-AF65-F5344CB8AC3E}">
        <p14:creationId xmlns:p14="http://schemas.microsoft.com/office/powerpoint/2010/main" val="4986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Node.js binary: https</a:t>
            </a:r>
            <a:r>
              <a:rPr lang="en-US" sz="2800" dirty="0"/>
              <a:t>://nodejs.org/en/download</a:t>
            </a:r>
            <a:r>
              <a:rPr lang="en-US" sz="2800" dirty="0" smtClean="0"/>
              <a:t>/</a:t>
            </a:r>
          </a:p>
          <a:p>
            <a:r>
              <a:rPr lang="en-US" sz="2800" dirty="0" smtClean="0"/>
              <a:t>Run code </a:t>
            </a:r>
            <a:r>
              <a:rPr lang="en-US" sz="2800" dirty="0"/>
              <a:t>by typing: </a:t>
            </a:r>
            <a:r>
              <a:rPr lang="en-US" sz="2800" i="1" dirty="0"/>
              <a:t>node </a:t>
            </a:r>
            <a:r>
              <a:rPr lang="en-US" sz="2800" i="1" dirty="0" smtClean="0"/>
              <a:t>hello-console.js</a:t>
            </a:r>
          </a:p>
          <a:p>
            <a:r>
              <a:rPr lang="en-US" sz="2800" dirty="0"/>
              <a:t>Source: http://howtonode.org/hello-node</a:t>
            </a:r>
            <a:endParaRPr lang="en-US" sz="2800" dirty="0" smtClean="0"/>
          </a:p>
          <a:p>
            <a:r>
              <a:rPr lang="en-US" sz="2800" dirty="0" smtClean="0"/>
              <a:t>Filenames end with .</a:t>
            </a:r>
            <a:r>
              <a:rPr lang="en-US" sz="2800" dirty="0" err="1" smtClean="0"/>
              <a:t>js</a:t>
            </a:r>
            <a:endParaRPr lang="en-US" sz="2800" dirty="0" smtClean="0"/>
          </a:p>
          <a:p>
            <a:pPr lvl="1"/>
            <a:r>
              <a:rPr lang="en-US" sz="2400" dirty="0" smtClean="0"/>
              <a:t>Just like regular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files</a:t>
            </a:r>
          </a:p>
          <a:p>
            <a:r>
              <a:rPr lang="en-US" dirty="0" smtClean="0"/>
              <a:t>Example: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// Call the console.log </a:t>
            </a:r>
            <a:r>
              <a:rPr lang="en-US" sz="2400" dirty="0" smtClean="0">
                <a:solidFill>
                  <a:srgbClr val="00B050"/>
                </a:solidFill>
              </a:rPr>
              <a:t>function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console.log("Hello World");</a:t>
            </a:r>
          </a:p>
        </p:txBody>
      </p:sp>
    </p:spTree>
    <p:extLst>
      <p:ext uri="{BB962C8B-B14F-4D97-AF65-F5344CB8AC3E}">
        <p14:creationId xmlns:p14="http://schemas.microsoft.com/office/powerpoint/2010/main" val="27580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// Load the http module to create an http </a:t>
            </a:r>
            <a:r>
              <a:rPr lang="en-US" sz="1600" dirty="0" smtClean="0">
                <a:solidFill>
                  <a:srgbClr val="00B050"/>
                </a:solidFill>
              </a:rPr>
              <a:t>server</a:t>
            </a:r>
            <a:r>
              <a:rPr lang="en-US" sz="1600" dirty="0">
                <a:solidFill>
                  <a:srgbClr val="00B050"/>
                </a:solidFill>
              </a:rPr>
              <a:t/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http = require('http');</a:t>
            </a:r>
            <a:br>
              <a:rPr lang="en-US" sz="1600" dirty="0"/>
            </a:br>
            <a:r>
              <a:rPr lang="en-US" sz="1600" dirty="0">
                <a:solidFill>
                  <a:srgbClr val="00B050"/>
                </a:solidFill>
              </a:rPr>
              <a:t/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// Configure our HTTP server to respond with Hello World to all </a:t>
            </a:r>
            <a:r>
              <a:rPr lang="en-US" sz="1600" dirty="0" smtClean="0">
                <a:solidFill>
                  <a:srgbClr val="00B050"/>
                </a:solidFill>
              </a:rPr>
              <a:t>requests</a:t>
            </a:r>
            <a:r>
              <a:rPr lang="en-US" sz="1600" dirty="0">
                <a:solidFill>
                  <a:srgbClr val="00B050"/>
                </a:solidFill>
              </a:rPr>
              <a:t/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server = </a:t>
            </a:r>
            <a:r>
              <a:rPr lang="en-US" sz="1600" dirty="0" err="1"/>
              <a:t>http.createServer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0070C0"/>
                </a:solidFill>
              </a:rPr>
              <a:t>function</a:t>
            </a:r>
            <a:r>
              <a:rPr lang="en-US" sz="1600" dirty="0" smtClean="0"/>
              <a:t> </a:t>
            </a:r>
            <a:r>
              <a:rPr lang="en-US" sz="1600" dirty="0"/>
              <a:t>(request, response) {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response.writeHead</a:t>
            </a:r>
            <a:r>
              <a:rPr lang="en-US" sz="1600" dirty="0"/>
              <a:t>(200, {"Content-Type": "text/plain"});</a:t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 err="1"/>
              <a:t>response.end</a:t>
            </a:r>
            <a:r>
              <a:rPr lang="en-US" sz="1600" dirty="0"/>
              <a:t>("Hello World\n");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B050"/>
                </a:solidFill>
              </a:rPr>
              <a:t>// Listen on port 8000, IP defaults to 127.0.0.1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server.listen</a:t>
            </a:r>
            <a:r>
              <a:rPr lang="en-US" sz="1600" dirty="0"/>
              <a:t>(8000);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B050"/>
                </a:solidFill>
              </a:rPr>
              <a:t>// Put a friendly message on the terminal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console.log("</a:t>
            </a:r>
            <a:r>
              <a:rPr lang="en-US" sz="1600" dirty="0" smtClean="0"/>
              <a:t>Server </a:t>
            </a:r>
            <a:r>
              <a:rPr lang="en-US" sz="1600" dirty="0"/>
              <a:t>running at http://127.0.0.1:8000</a:t>
            </a:r>
            <a:r>
              <a:rPr lang="en-US" sz="1600" dirty="0" smtClean="0"/>
              <a:t>/");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286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257800"/>
          </a:xfrm>
        </p:spPr>
        <p:txBody>
          <a:bodyPr>
            <a:noAutofit/>
          </a:bodyPr>
          <a:lstStyle/>
          <a:p>
            <a:r>
              <a:rPr lang="en-US" sz="1800" dirty="0"/>
              <a:t>You may need a </a:t>
            </a:r>
            <a:r>
              <a:rPr lang="en-US" sz="1800" i="1" dirty="0"/>
              <a:t>dispatcher</a:t>
            </a:r>
            <a:r>
              <a:rPr lang="en-US" sz="1800" dirty="0"/>
              <a:t> to handle different URLs: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dispatcher = require('</a:t>
            </a:r>
            <a:r>
              <a:rPr lang="en-US" sz="1600" dirty="0" err="1"/>
              <a:t>httpdispatcher</a:t>
            </a:r>
            <a:r>
              <a:rPr lang="en-US" sz="1600" dirty="0" smtClean="0"/>
              <a:t>');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var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server = </a:t>
            </a:r>
            <a:r>
              <a:rPr lang="en-US" sz="1600" dirty="0" err="1"/>
              <a:t>http.createServer</a:t>
            </a:r>
            <a:r>
              <a:rPr lang="en-US" sz="1600" dirty="0"/>
              <a:t>( </a:t>
            </a:r>
            <a:r>
              <a:rPr lang="en-US" sz="1600" dirty="0">
                <a:solidFill>
                  <a:srgbClr val="0070C0"/>
                </a:solidFill>
              </a:rPr>
              <a:t>function</a:t>
            </a:r>
            <a:r>
              <a:rPr lang="en-US" sz="1600" dirty="0"/>
              <a:t> (request, response) {</a:t>
            </a:r>
            <a:br>
              <a:rPr lang="en-US" sz="1600" dirty="0"/>
            </a:br>
            <a:r>
              <a:rPr lang="en-US" sz="1600" dirty="0" smtClean="0"/>
              <a:t>	</a:t>
            </a:r>
            <a:r>
              <a:rPr lang="en-US" sz="1600" dirty="0" err="1" smtClean="0"/>
              <a:t>dispatcher.dispatch</a:t>
            </a:r>
            <a:r>
              <a:rPr lang="en-US" sz="1600" dirty="0" smtClean="0"/>
              <a:t>(request</a:t>
            </a:r>
            <a:r>
              <a:rPr lang="en-US" sz="1600" dirty="0"/>
              <a:t>, response);</a:t>
            </a:r>
          </a:p>
          <a:p>
            <a:pPr marL="0" indent="0">
              <a:buNone/>
            </a:pPr>
            <a:r>
              <a:rPr lang="en-US" sz="1600" dirty="0" smtClean="0"/>
              <a:t>});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dirty="0" err="1" smtClean="0"/>
              <a:t>dispatcher.setStatic</a:t>
            </a:r>
            <a:r>
              <a:rPr lang="en-US" sz="1600" dirty="0"/>
              <a:t>('resources');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//</a:t>
            </a:r>
            <a:r>
              <a:rPr lang="en-US" sz="1600" dirty="0">
                <a:solidFill>
                  <a:srgbClr val="00B050"/>
                </a:solidFill>
              </a:rPr>
              <a:t>A sample GET request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dispatcher.onGet</a:t>
            </a:r>
            <a:r>
              <a:rPr lang="en-US" sz="1600" dirty="0"/>
              <a:t>("/page1", function(</a:t>
            </a:r>
            <a:r>
              <a:rPr lang="en-US" sz="1600" dirty="0" err="1"/>
              <a:t>req</a:t>
            </a:r>
            <a:r>
              <a:rPr lang="en-US" sz="1600" dirty="0"/>
              <a:t>, res)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res.writeHead</a:t>
            </a:r>
            <a:r>
              <a:rPr lang="en-US" sz="1600" dirty="0" smtClean="0"/>
              <a:t>(200</a:t>
            </a:r>
            <a:r>
              <a:rPr lang="en-US" sz="1600" dirty="0"/>
              <a:t>, {'Content-Type': 'text/plain'});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res.end</a:t>
            </a:r>
            <a:r>
              <a:rPr lang="en-US" sz="1600" dirty="0"/>
              <a:t>('Page One');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});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//</a:t>
            </a:r>
            <a:r>
              <a:rPr lang="en-US" sz="1600" dirty="0">
                <a:solidFill>
                  <a:srgbClr val="00B050"/>
                </a:solidFill>
              </a:rPr>
              <a:t>A sample POST request 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dispatcher.onPost</a:t>
            </a:r>
            <a:r>
              <a:rPr lang="en-US" sz="1600" dirty="0"/>
              <a:t>("/post1", function(</a:t>
            </a:r>
            <a:r>
              <a:rPr lang="en-US" sz="1600" dirty="0" err="1"/>
              <a:t>req</a:t>
            </a:r>
            <a:r>
              <a:rPr lang="en-US" sz="1600" dirty="0"/>
              <a:t>, res)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res.writeHead</a:t>
            </a:r>
            <a:r>
              <a:rPr lang="en-US" sz="1600" dirty="0" smtClean="0"/>
              <a:t>(200</a:t>
            </a:r>
            <a:r>
              <a:rPr lang="en-US" sz="1600" dirty="0"/>
              <a:t>, {'Content-Type': 'text/plain'});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res.end</a:t>
            </a:r>
            <a:r>
              <a:rPr lang="en-US" sz="1600" dirty="0"/>
              <a:t>('Got Post Data');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80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(not) use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 for CPU intensive applications</a:t>
            </a:r>
          </a:p>
          <a:p>
            <a:pPr lvl="1"/>
            <a:r>
              <a:rPr lang="en-US" dirty="0" smtClean="0"/>
              <a:t>Web application with relational DB</a:t>
            </a:r>
          </a:p>
          <a:p>
            <a:pPr lvl="1"/>
            <a:r>
              <a:rPr lang="en-US" dirty="0" smtClean="0"/>
              <a:t>No heavy server-side computation/processing</a:t>
            </a:r>
          </a:p>
          <a:p>
            <a:pPr lvl="2"/>
            <a:r>
              <a:rPr lang="en-US" dirty="0" err="1" smtClean="0"/>
              <a:t>Fibbonacci</a:t>
            </a:r>
            <a:r>
              <a:rPr lang="en-US" dirty="0" smtClean="0"/>
              <a:t> computation</a:t>
            </a:r>
          </a:p>
          <a:p>
            <a:r>
              <a:rPr lang="en-US" dirty="0" smtClean="0"/>
              <a:t>Good for fast scalable networked applications</a:t>
            </a:r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API on top of an Object DB (e.g., MongoDB)</a:t>
            </a:r>
          </a:p>
          <a:p>
            <a:pPr lvl="1"/>
            <a:r>
              <a:rPr lang="en-US" dirty="0" smtClean="0"/>
              <a:t>Queued inputs (e.g., message queues such as </a:t>
            </a:r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ZeroMQ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streaming</a:t>
            </a:r>
          </a:p>
          <a:p>
            <a:pPr lvl="1"/>
            <a:r>
              <a:rPr lang="en-US" dirty="0" smtClean="0"/>
              <a:t>Proxy servers</a:t>
            </a:r>
          </a:p>
          <a:p>
            <a:pPr lvl="1"/>
            <a:r>
              <a:rPr lang="en-US" dirty="0" smtClean="0"/>
              <a:t>Real-time traffic/system monitoring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</a:t>
            </a:r>
            <a:r>
              <a:rPr lang="en-US" dirty="0" smtClean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23786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Javascript</a:t>
            </a:r>
            <a:r>
              <a:rPr lang="en-US" altLang="en-US" dirty="0" smtClean="0"/>
              <a:t> beyond browsers</a:t>
            </a:r>
            <a:endParaRPr lang="en-US" altLang="en-US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n-US" altLang="en-US" b="1" dirty="0" err="1" smtClean="0"/>
              <a:t>Javascript</a:t>
            </a:r>
            <a:r>
              <a:rPr lang="en-US" altLang="en-US" dirty="0" smtClean="0"/>
              <a:t> was first used in browsers for client side programming</a:t>
            </a:r>
          </a:p>
          <a:p>
            <a:r>
              <a:rPr lang="en-US" altLang="en-US" dirty="0" smtClean="0"/>
              <a:t>However,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is a </a:t>
            </a:r>
            <a:r>
              <a:rPr lang="en-US" altLang="en-US" b="1" dirty="0" smtClean="0"/>
              <a:t>complete language </a:t>
            </a:r>
            <a:r>
              <a:rPr lang="en-US" altLang="en-US" dirty="0" smtClean="0"/>
              <a:t>which can be used in man </a:t>
            </a:r>
            <a:r>
              <a:rPr lang="en-US" altLang="en-US" b="1" dirty="0" smtClean="0"/>
              <a:t>contexts</a:t>
            </a:r>
            <a:r>
              <a:rPr lang="en-US" altLang="en-US" dirty="0" smtClean="0"/>
              <a:t> to achieve the same things as in other languages</a:t>
            </a:r>
          </a:p>
          <a:p>
            <a:r>
              <a:rPr lang="en-US" altLang="en-US" b="1" dirty="0" smtClean="0"/>
              <a:t>Node.js</a:t>
            </a:r>
            <a:r>
              <a:rPr lang="en-US" altLang="en-US" dirty="0" smtClean="0"/>
              <a:t> is just another context allowing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to run in the backend outside a browser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73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Node.js</a:t>
            </a:r>
            <a:endParaRPr lang="en-US" altLang="en-US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Relies on Google’s </a:t>
            </a:r>
            <a:r>
              <a:rPr lang="en-US" altLang="en-US" b="1" dirty="0" smtClean="0"/>
              <a:t>V8 VM </a:t>
            </a:r>
          </a:p>
          <a:p>
            <a:pPr lvl="1"/>
            <a:r>
              <a:rPr lang="en-US" altLang="en-US" dirty="0" smtClean="0"/>
              <a:t>Same </a:t>
            </a:r>
            <a:r>
              <a:rPr lang="en-US" altLang="en-US" dirty="0" err="1"/>
              <a:t>J</a:t>
            </a:r>
            <a:r>
              <a:rPr lang="en-US" altLang="en-US" dirty="0" err="1" smtClean="0"/>
              <a:t>avascript</a:t>
            </a:r>
            <a:r>
              <a:rPr lang="en-US" altLang="en-US" dirty="0" smtClean="0"/>
              <a:t> runtime environment as the one used by Google Chrome</a:t>
            </a:r>
          </a:p>
          <a:p>
            <a:pPr lvl="1"/>
            <a:r>
              <a:rPr lang="en-US" altLang="en-US" dirty="0" smtClean="0"/>
              <a:t>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version released on Sep 2, 2008</a:t>
            </a:r>
          </a:p>
          <a:p>
            <a:r>
              <a:rPr lang="en-US" altLang="en-US" dirty="0" smtClean="0"/>
              <a:t>Comes with lots of </a:t>
            </a:r>
            <a:r>
              <a:rPr lang="en-US" altLang="en-US" b="1" dirty="0" smtClean="0"/>
              <a:t>modules</a:t>
            </a:r>
            <a:r>
              <a:rPr lang="en-US" altLang="en-US" dirty="0" smtClean="0"/>
              <a:t> which help developers to avoid writing code from scratch</a:t>
            </a:r>
          </a:p>
          <a:p>
            <a:r>
              <a:rPr lang="en-US" altLang="en-US" dirty="0" smtClean="0"/>
              <a:t>Node.js</a:t>
            </a:r>
          </a:p>
          <a:p>
            <a:pPr lvl="1"/>
            <a:r>
              <a:rPr lang="en-US" altLang="en-US" b="1" dirty="0" smtClean="0"/>
              <a:t>Runtime + library</a:t>
            </a:r>
          </a:p>
          <a:p>
            <a:r>
              <a:rPr lang="en-US" altLang="en-US" i="1" dirty="0" smtClean="0"/>
              <a:t>Create real-time websites with push capability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4656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popularity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5607002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62400"/>
            <a:ext cx="558289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9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Traditional web servers handle multiple requests: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Fork processes</a:t>
            </a:r>
          </a:p>
          <a:p>
            <a:pPr lvl="1"/>
            <a:r>
              <a:rPr lang="en-US" dirty="0" smtClean="0"/>
              <a:t>Threads</a:t>
            </a:r>
          </a:p>
          <a:p>
            <a:r>
              <a:rPr lang="en-US" dirty="0" smtClean="0"/>
              <a:t>These block thread execution</a:t>
            </a:r>
          </a:p>
          <a:p>
            <a:pPr lvl="1"/>
            <a:r>
              <a:rPr lang="en-US" dirty="0" smtClean="0"/>
              <a:t>Example: eventually the server runs out of available PHP processes</a:t>
            </a:r>
          </a:p>
          <a:p>
            <a:r>
              <a:rPr lang="en-US" dirty="0" smtClean="0"/>
              <a:t>Memory is used more and more</a:t>
            </a:r>
          </a:p>
          <a:p>
            <a:pPr lvl="1"/>
            <a:r>
              <a:rPr lang="en-US" dirty="0" smtClean="0"/>
              <a:t>2Mb per request on an 8GB RAM machine </a:t>
            </a:r>
            <a:r>
              <a:rPr lang="en-US" dirty="0" smtClean="0">
                <a:sym typeface="Wingdings" panose="05000000000000000000" pitchFamily="2" charset="2"/>
              </a:rPr>
              <a:t> 4,000 concurrent requests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Node.js it can be as big as 1M concurrent connections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request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process</a:t>
            </a:r>
          </a:p>
          <a:p>
            <a:r>
              <a:rPr lang="en-US" dirty="0" smtClean="0"/>
              <a:t>Event driven loop</a:t>
            </a:r>
          </a:p>
          <a:p>
            <a:pPr lvl="1"/>
            <a:r>
              <a:rPr lang="en-US" sz="2000" dirty="0" smtClean="0"/>
              <a:t>Each request gets to the loop ring with a callback method</a:t>
            </a:r>
          </a:p>
          <a:p>
            <a:pPr lvl="1"/>
            <a:r>
              <a:rPr lang="en-US" sz="2000" dirty="0"/>
              <a:t>Non blocking &amp; scalable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2050" name="Picture 2" descr="http://i.stack.imgur.com/YCTg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3054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Traditionally, in client-server architectures, clients send requests to servers which reply back</a:t>
            </a:r>
          </a:p>
          <a:p>
            <a:pPr lvl="1"/>
            <a:r>
              <a:rPr lang="en-US" dirty="0" smtClean="0"/>
              <a:t>Client polls server</a:t>
            </a:r>
          </a:p>
          <a:p>
            <a:pPr lvl="1"/>
            <a:r>
              <a:rPr lang="en-US" dirty="0" smtClean="0"/>
              <a:t>If server is busy response time can be long</a:t>
            </a:r>
          </a:p>
          <a:p>
            <a:pPr lvl="1"/>
            <a:r>
              <a:rPr lang="en-US" dirty="0" smtClean="0"/>
              <a:t>Lot of network traffic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Long polling</a:t>
            </a:r>
          </a:p>
          <a:p>
            <a:pPr lvl="1"/>
            <a:r>
              <a:rPr lang="en-US" dirty="0" smtClean="0"/>
              <a:t>Server side push</a:t>
            </a:r>
          </a:p>
          <a:p>
            <a:pPr lvl="1"/>
            <a:r>
              <a:rPr lang="en-US" dirty="0" err="1" smtClean="0"/>
              <a:t>Websockets</a:t>
            </a:r>
            <a:endParaRPr lang="en-US" dirty="0" smtClean="0"/>
          </a:p>
        </p:txBody>
      </p:sp>
      <p:pic>
        <p:nvPicPr>
          <p:cNvPr id="4" name="Picture 4" descr="Ajax Poll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3800"/>
            <a:ext cx="4417760" cy="24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polling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071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sends request 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response is unavailable on server side server does not reply with an empty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it keeps connection open and replies as soon as response becomes </a:t>
            </a:r>
            <a:r>
              <a:rPr lang="en-US" dirty="0" smtClean="0"/>
              <a:t>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Emulates </a:t>
            </a:r>
            <a:r>
              <a:rPr lang="en-US" dirty="0"/>
              <a:t>server </a:t>
            </a:r>
            <a:r>
              <a:rPr lang="en-US" dirty="0" smtClean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immediately sends back another request</a:t>
            </a:r>
            <a:endParaRPr lang="en-US" dirty="0"/>
          </a:p>
          <a:p>
            <a:endParaRPr lang="en-US" dirty="0"/>
          </a:p>
        </p:txBody>
      </p:sp>
      <p:pic>
        <p:nvPicPr>
          <p:cNvPr id="3078" name="Picture 6" descr="Ajax Long-Poll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45825"/>
            <a:ext cx="5384918" cy="303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SSE</a:t>
            </a:r>
          </a:p>
          <a:p>
            <a:r>
              <a:rPr lang="en-US" sz="2000" dirty="0" smtClean="0"/>
              <a:t>Similar to long polling but client does not send back a request after receiving the update from the server</a:t>
            </a:r>
          </a:p>
          <a:p>
            <a:pPr lvl="1"/>
            <a:r>
              <a:rPr lang="en-US" sz="1800" dirty="0" smtClean="0"/>
              <a:t>Instead it keeps on receiving updates for the same request</a:t>
            </a:r>
            <a:endParaRPr lang="en-US" sz="1800" dirty="0"/>
          </a:p>
        </p:txBody>
      </p:sp>
      <p:pic>
        <p:nvPicPr>
          <p:cNvPr id="5122" name="Picture 2" descr="HTML5 S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926214" cy="277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505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Custom Design</vt:lpstr>
      <vt:lpstr>1_Custom Design</vt:lpstr>
      <vt:lpstr>Web Technologies</vt:lpstr>
      <vt:lpstr>Javascript beyond browsers</vt:lpstr>
      <vt:lpstr>Node.js</vt:lpstr>
      <vt:lpstr>Node.js popularity</vt:lpstr>
      <vt:lpstr>Request handling</vt:lpstr>
      <vt:lpstr>Node.js request handling</vt:lpstr>
      <vt:lpstr>Communicating with the server</vt:lpstr>
      <vt:lpstr>Long polling</vt:lpstr>
      <vt:lpstr>Server sent events</vt:lpstr>
      <vt:lpstr>Websockets</vt:lpstr>
      <vt:lpstr>Node.js performance</vt:lpstr>
      <vt:lpstr>Hello world</vt:lpstr>
      <vt:lpstr>Simple web server</vt:lpstr>
      <vt:lpstr>Dispatcher</vt:lpstr>
      <vt:lpstr>When to (not) use Node.js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209</cp:revision>
  <dcterms:created xsi:type="dcterms:W3CDTF">2015-10-06T15:36:35Z</dcterms:created>
  <dcterms:modified xsi:type="dcterms:W3CDTF">2016-01-19T19:18:12Z</dcterms:modified>
</cp:coreProperties>
</file>