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2"/>
  </p:notesMasterIdLst>
  <p:handoutMasterIdLst>
    <p:handoutMasterId r:id="rId23"/>
  </p:handoutMasterIdLst>
  <p:sldIdLst>
    <p:sldId id="256"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93" autoAdjust="0"/>
    <p:restoredTop sz="86375" autoAdjust="0"/>
  </p:normalViewPr>
  <p:slideViewPr>
    <p:cSldViewPr>
      <p:cViewPr>
        <p:scale>
          <a:sx n="80" d="100"/>
          <a:sy n="80" d="100"/>
        </p:scale>
        <p:origin x="-1460" y="-48"/>
      </p:cViewPr>
      <p:guideLst>
        <p:guide orient="horz" pos="2160"/>
        <p:guide pos="2880"/>
      </p:guideLst>
    </p:cSldViewPr>
  </p:slideViewPr>
  <p:outlineViewPr>
    <p:cViewPr>
      <p:scale>
        <a:sx n="33" d="100"/>
        <a:sy n="33" d="100"/>
      </p:scale>
      <p:origin x="0" y="5132"/>
    </p:cViewPr>
  </p:outlineViewPr>
  <p:notesTextViewPr>
    <p:cViewPr>
      <p:scale>
        <a:sx n="1" d="1"/>
        <a:sy n="1" d="1"/>
      </p:scale>
      <p:origin x="0" y="0"/>
    </p:cViewPr>
  </p:notesTextViewPr>
  <p:sorterViewPr>
    <p:cViewPr>
      <p:scale>
        <a:sx n="120" d="100"/>
        <a:sy n="120" d="100"/>
      </p:scale>
      <p:origin x="0" y="0"/>
    </p:cViewPr>
  </p:sorterViewPr>
  <p:notesViewPr>
    <p:cSldViewPr>
      <p:cViewPr varScale="1">
        <p:scale>
          <a:sx n="52" d="100"/>
          <a:sy n="52" d="100"/>
        </p:scale>
        <p:origin x="-2700"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04CA4-0243-4D27-BC76-6CE1B9BB2F81}" type="datetimeFigureOut">
              <a:rPr lang="en-US" smtClean="0"/>
              <a:t>1/12/2016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1A2FE1-102E-42E4-9442-440C482FC659}" type="slidenum">
              <a:rPr lang="en-US" smtClean="0"/>
              <a:t>‹#›</a:t>
            </a:fld>
            <a:endParaRPr lang="en-US"/>
          </a:p>
        </p:txBody>
      </p:sp>
    </p:spTree>
    <p:extLst>
      <p:ext uri="{BB962C8B-B14F-4D97-AF65-F5344CB8AC3E}">
        <p14:creationId xmlns:p14="http://schemas.microsoft.com/office/powerpoint/2010/main" val="273005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AF0BF2-4432-4560-BDEB-33739DBC1FCA}" type="datetimeFigureOut">
              <a:rPr lang="en-US" smtClean="0"/>
              <a:t>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37221-6B34-4544-8533-AFB96FF8797C}" type="slidenum">
              <a:rPr lang="en-US" smtClean="0"/>
              <a:t>‹#›</a:t>
            </a:fld>
            <a:endParaRPr lang="en-US"/>
          </a:p>
        </p:txBody>
      </p:sp>
    </p:spTree>
    <p:extLst>
      <p:ext uri="{BB962C8B-B14F-4D97-AF65-F5344CB8AC3E}">
        <p14:creationId xmlns:p14="http://schemas.microsoft.com/office/powerpoint/2010/main" val="3785491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8368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6440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9257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147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1478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85163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6828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6828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348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037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037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069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0694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127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6440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6440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644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8C7EB2-E6E8-40A0-B9A6-1A0204DED0AF}"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CF44D-7449-4AC2-A516-BA92919C45A6}" type="slidenum">
              <a:rPr lang="en-US" smtClean="0"/>
              <a:t>‹#›</a:t>
            </a:fld>
            <a:endParaRPr lang="en-US"/>
          </a:p>
        </p:txBody>
      </p:sp>
    </p:spTree>
    <p:extLst>
      <p:ext uri="{BB962C8B-B14F-4D97-AF65-F5344CB8AC3E}">
        <p14:creationId xmlns:p14="http://schemas.microsoft.com/office/powerpoint/2010/main" val="43820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C7EB2-E6E8-40A0-B9A6-1A0204DED0AF}"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CF44D-7449-4AC2-A516-BA92919C45A6}" type="slidenum">
              <a:rPr lang="en-US" smtClean="0"/>
              <a:t>‹#›</a:t>
            </a:fld>
            <a:endParaRPr lang="en-US"/>
          </a:p>
        </p:txBody>
      </p:sp>
    </p:spTree>
    <p:extLst>
      <p:ext uri="{BB962C8B-B14F-4D97-AF65-F5344CB8AC3E}">
        <p14:creationId xmlns:p14="http://schemas.microsoft.com/office/powerpoint/2010/main" val="55521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C7EB2-E6E8-40A0-B9A6-1A0204DED0AF}"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CF44D-7449-4AC2-A516-BA92919C45A6}" type="slidenum">
              <a:rPr lang="en-US" smtClean="0"/>
              <a:t>‹#›</a:t>
            </a:fld>
            <a:endParaRPr lang="en-US"/>
          </a:p>
        </p:txBody>
      </p:sp>
    </p:spTree>
    <p:extLst>
      <p:ext uri="{BB962C8B-B14F-4D97-AF65-F5344CB8AC3E}">
        <p14:creationId xmlns:p14="http://schemas.microsoft.com/office/powerpoint/2010/main" val="150571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850EAA-3B7C-4F59-A0DB-898250263EF3}"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66634-9CC5-4F1A-86E9-5E58181BD8E1}" type="slidenum">
              <a:rPr lang="en-US" smtClean="0"/>
              <a:t>‹#›</a:t>
            </a:fld>
            <a:endParaRPr lang="en-US"/>
          </a:p>
        </p:txBody>
      </p:sp>
    </p:spTree>
    <p:extLst>
      <p:ext uri="{BB962C8B-B14F-4D97-AF65-F5344CB8AC3E}">
        <p14:creationId xmlns:p14="http://schemas.microsoft.com/office/powerpoint/2010/main" val="2458000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850EAA-3B7C-4F59-A0DB-898250263EF3}"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66634-9CC5-4F1A-86E9-5E58181BD8E1}" type="slidenum">
              <a:rPr lang="en-US" smtClean="0"/>
              <a:t>‹#›</a:t>
            </a:fld>
            <a:endParaRPr lang="en-US"/>
          </a:p>
        </p:txBody>
      </p:sp>
    </p:spTree>
    <p:extLst>
      <p:ext uri="{BB962C8B-B14F-4D97-AF65-F5344CB8AC3E}">
        <p14:creationId xmlns:p14="http://schemas.microsoft.com/office/powerpoint/2010/main" val="2488825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850EAA-3B7C-4F59-A0DB-898250263EF3}"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66634-9CC5-4F1A-86E9-5E58181BD8E1}" type="slidenum">
              <a:rPr lang="en-US" smtClean="0"/>
              <a:t>‹#›</a:t>
            </a:fld>
            <a:endParaRPr lang="en-US"/>
          </a:p>
        </p:txBody>
      </p:sp>
    </p:spTree>
    <p:extLst>
      <p:ext uri="{BB962C8B-B14F-4D97-AF65-F5344CB8AC3E}">
        <p14:creationId xmlns:p14="http://schemas.microsoft.com/office/powerpoint/2010/main" val="4165610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850EAA-3B7C-4F59-A0DB-898250263EF3}"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66634-9CC5-4F1A-86E9-5E58181BD8E1}" type="slidenum">
              <a:rPr lang="en-US" smtClean="0"/>
              <a:t>‹#›</a:t>
            </a:fld>
            <a:endParaRPr lang="en-US"/>
          </a:p>
        </p:txBody>
      </p:sp>
    </p:spTree>
    <p:extLst>
      <p:ext uri="{BB962C8B-B14F-4D97-AF65-F5344CB8AC3E}">
        <p14:creationId xmlns:p14="http://schemas.microsoft.com/office/powerpoint/2010/main" val="121484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850EAA-3B7C-4F59-A0DB-898250263EF3}" type="datetimeFigureOut">
              <a:rPr lang="en-US" smtClean="0"/>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766634-9CC5-4F1A-86E9-5E58181BD8E1}" type="slidenum">
              <a:rPr lang="en-US" smtClean="0"/>
              <a:t>‹#›</a:t>
            </a:fld>
            <a:endParaRPr lang="en-US"/>
          </a:p>
        </p:txBody>
      </p:sp>
    </p:spTree>
    <p:extLst>
      <p:ext uri="{BB962C8B-B14F-4D97-AF65-F5344CB8AC3E}">
        <p14:creationId xmlns:p14="http://schemas.microsoft.com/office/powerpoint/2010/main" val="3128002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850EAA-3B7C-4F59-A0DB-898250263EF3}"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766634-9CC5-4F1A-86E9-5E58181BD8E1}" type="slidenum">
              <a:rPr lang="en-US" smtClean="0"/>
              <a:t>‹#›</a:t>
            </a:fld>
            <a:endParaRPr lang="en-US"/>
          </a:p>
        </p:txBody>
      </p:sp>
    </p:spTree>
    <p:extLst>
      <p:ext uri="{BB962C8B-B14F-4D97-AF65-F5344CB8AC3E}">
        <p14:creationId xmlns:p14="http://schemas.microsoft.com/office/powerpoint/2010/main" val="29641372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50EAA-3B7C-4F59-A0DB-898250263EF3}" type="datetimeFigureOut">
              <a:rPr lang="en-US" smtClean="0"/>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766634-9CC5-4F1A-86E9-5E58181BD8E1}" type="slidenum">
              <a:rPr lang="en-US" smtClean="0"/>
              <a:t>‹#›</a:t>
            </a:fld>
            <a:endParaRPr lang="en-US"/>
          </a:p>
        </p:txBody>
      </p:sp>
    </p:spTree>
    <p:extLst>
      <p:ext uri="{BB962C8B-B14F-4D97-AF65-F5344CB8AC3E}">
        <p14:creationId xmlns:p14="http://schemas.microsoft.com/office/powerpoint/2010/main" val="35435638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850EAA-3B7C-4F59-A0DB-898250263EF3}"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66634-9CC5-4F1A-86E9-5E58181BD8E1}" type="slidenum">
              <a:rPr lang="en-US" smtClean="0"/>
              <a:t>‹#›</a:t>
            </a:fld>
            <a:endParaRPr lang="en-US"/>
          </a:p>
        </p:txBody>
      </p:sp>
    </p:spTree>
    <p:extLst>
      <p:ext uri="{BB962C8B-B14F-4D97-AF65-F5344CB8AC3E}">
        <p14:creationId xmlns:p14="http://schemas.microsoft.com/office/powerpoint/2010/main" val="291217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C7EB2-E6E8-40A0-B9A6-1A0204DED0AF}"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CF44D-7449-4AC2-A516-BA92919C45A6}" type="slidenum">
              <a:rPr lang="en-US" smtClean="0"/>
              <a:t>‹#›</a:t>
            </a:fld>
            <a:endParaRPr lang="en-US"/>
          </a:p>
        </p:txBody>
      </p:sp>
    </p:spTree>
    <p:extLst>
      <p:ext uri="{BB962C8B-B14F-4D97-AF65-F5344CB8AC3E}">
        <p14:creationId xmlns:p14="http://schemas.microsoft.com/office/powerpoint/2010/main" val="1175484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850EAA-3B7C-4F59-A0DB-898250263EF3}"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66634-9CC5-4F1A-86E9-5E58181BD8E1}" type="slidenum">
              <a:rPr lang="en-US" smtClean="0"/>
              <a:t>‹#›</a:t>
            </a:fld>
            <a:endParaRPr lang="en-US"/>
          </a:p>
        </p:txBody>
      </p:sp>
    </p:spTree>
    <p:extLst>
      <p:ext uri="{BB962C8B-B14F-4D97-AF65-F5344CB8AC3E}">
        <p14:creationId xmlns:p14="http://schemas.microsoft.com/office/powerpoint/2010/main" val="297266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850EAA-3B7C-4F59-A0DB-898250263EF3}"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66634-9CC5-4F1A-86E9-5E58181BD8E1}" type="slidenum">
              <a:rPr lang="en-US" smtClean="0"/>
              <a:t>‹#›</a:t>
            </a:fld>
            <a:endParaRPr lang="en-US"/>
          </a:p>
        </p:txBody>
      </p:sp>
    </p:spTree>
    <p:extLst>
      <p:ext uri="{BB962C8B-B14F-4D97-AF65-F5344CB8AC3E}">
        <p14:creationId xmlns:p14="http://schemas.microsoft.com/office/powerpoint/2010/main" val="3798651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850EAA-3B7C-4F59-A0DB-898250263EF3}"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66634-9CC5-4F1A-86E9-5E58181BD8E1}" type="slidenum">
              <a:rPr lang="en-US" smtClean="0"/>
              <a:t>‹#›</a:t>
            </a:fld>
            <a:endParaRPr lang="en-US"/>
          </a:p>
        </p:txBody>
      </p:sp>
    </p:spTree>
    <p:extLst>
      <p:ext uri="{BB962C8B-B14F-4D97-AF65-F5344CB8AC3E}">
        <p14:creationId xmlns:p14="http://schemas.microsoft.com/office/powerpoint/2010/main" val="3005344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DA1D03-07C7-4A9C-895F-F9A44C114707}"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7A20E-69A9-4A49-9A49-4CDD0073BA82}" type="slidenum">
              <a:rPr lang="en-US" smtClean="0"/>
              <a:t>‹#›</a:t>
            </a:fld>
            <a:endParaRPr lang="en-US"/>
          </a:p>
        </p:txBody>
      </p:sp>
    </p:spTree>
    <p:extLst>
      <p:ext uri="{BB962C8B-B14F-4D97-AF65-F5344CB8AC3E}">
        <p14:creationId xmlns:p14="http://schemas.microsoft.com/office/powerpoint/2010/main" val="3781106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A1D03-07C7-4A9C-895F-F9A44C114707}"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7A20E-69A9-4A49-9A49-4CDD0073BA82}" type="slidenum">
              <a:rPr lang="en-US" smtClean="0"/>
              <a:t>‹#›</a:t>
            </a:fld>
            <a:endParaRPr lang="en-US"/>
          </a:p>
        </p:txBody>
      </p:sp>
    </p:spTree>
    <p:extLst>
      <p:ext uri="{BB962C8B-B14F-4D97-AF65-F5344CB8AC3E}">
        <p14:creationId xmlns:p14="http://schemas.microsoft.com/office/powerpoint/2010/main" val="15635829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DA1D03-07C7-4A9C-895F-F9A44C114707}"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7A20E-69A9-4A49-9A49-4CDD0073BA82}" type="slidenum">
              <a:rPr lang="en-US" smtClean="0"/>
              <a:t>‹#›</a:t>
            </a:fld>
            <a:endParaRPr lang="en-US"/>
          </a:p>
        </p:txBody>
      </p:sp>
    </p:spTree>
    <p:extLst>
      <p:ext uri="{BB962C8B-B14F-4D97-AF65-F5344CB8AC3E}">
        <p14:creationId xmlns:p14="http://schemas.microsoft.com/office/powerpoint/2010/main" val="40630026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DA1D03-07C7-4A9C-895F-F9A44C114707}"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7A20E-69A9-4A49-9A49-4CDD0073BA82}" type="slidenum">
              <a:rPr lang="en-US" smtClean="0"/>
              <a:t>‹#›</a:t>
            </a:fld>
            <a:endParaRPr lang="en-US"/>
          </a:p>
        </p:txBody>
      </p:sp>
    </p:spTree>
    <p:extLst>
      <p:ext uri="{BB962C8B-B14F-4D97-AF65-F5344CB8AC3E}">
        <p14:creationId xmlns:p14="http://schemas.microsoft.com/office/powerpoint/2010/main" val="13620262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DA1D03-07C7-4A9C-895F-F9A44C114707}" type="datetimeFigureOut">
              <a:rPr lang="en-US" smtClean="0"/>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7A20E-69A9-4A49-9A49-4CDD0073BA82}" type="slidenum">
              <a:rPr lang="en-US" smtClean="0"/>
              <a:t>‹#›</a:t>
            </a:fld>
            <a:endParaRPr lang="en-US"/>
          </a:p>
        </p:txBody>
      </p:sp>
    </p:spTree>
    <p:extLst>
      <p:ext uri="{BB962C8B-B14F-4D97-AF65-F5344CB8AC3E}">
        <p14:creationId xmlns:p14="http://schemas.microsoft.com/office/powerpoint/2010/main" val="639079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DA1D03-07C7-4A9C-895F-F9A44C114707}"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7A20E-69A9-4A49-9A49-4CDD0073BA82}" type="slidenum">
              <a:rPr lang="en-US" smtClean="0"/>
              <a:t>‹#›</a:t>
            </a:fld>
            <a:endParaRPr lang="en-US"/>
          </a:p>
        </p:txBody>
      </p:sp>
    </p:spTree>
    <p:extLst>
      <p:ext uri="{BB962C8B-B14F-4D97-AF65-F5344CB8AC3E}">
        <p14:creationId xmlns:p14="http://schemas.microsoft.com/office/powerpoint/2010/main" val="3181378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A1D03-07C7-4A9C-895F-F9A44C114707}" type="datetimeFigureOut">
              <a:rPr lang="en-US" smtClean="0"/>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7A20E-69A9-4A49-9A49-4CDD0073BA82}" type="slidenum">
              <a:rPr lang="en-US" smtClean="0"/>
              <a:t>‹#›</a:t>
            </a:fld>
            <a:endParaRPr lang="en-US"/>
          </a:p>
        </p:txBody>
      </p:sp>
    </p:spTree>
    <p:extLst>
      <p:ext uri="{BB962C8B-B14F-4D97-AF65-F5344CB8AC3E}">
        <p14:creationId xmlns:p14="http://schemas.microsoft.com/office/powerpoint/2010/main" val="129861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C7EB2-E6E8-40A0-B9A6-1A0204DED0AF}"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CF44D-7449-4AC2-A516-BA92919C45A6}" type="slidenum">
              <a:rPr lang="en-US" smtClean="0"/>
              <a:t>‹#›</a:t>
            </a:fld>
            <a:endParaRPr lang="en-US"/>
          </a:p>
        </p:txBody>
      </p:sp>
    </p:spTree>
    <p:extLst>
      <p:ext uri="{BB962C8B-B14F-4D97-AF65-F5344CB8AC3E}">
        <p14:creationId xmlns:p14="http://schemas.microsoft.com/office/powerpoint/2010/main" val="10140597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A1D03-07C7-4A9C-895F-F9A44C114707}"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7A20E-69A9-4A49-9A49-4CDD0073BA82}" type="slidenum">
              <a:rPr lang="en-US" smtClean="0"/>
              <a:t>‹#›</a:t>
            </a:fld>
            <a:endParaRPr lang="en-US"/>
          </a:p>
        </p:txBody>
      </p:sp>
    </p:spTree>
    <p:extLst>
      <p:ext uri="{BB962C8B-B14F-4D97-AF65-F5344CB8AC3E}">
        <p14:creationId xmlns:p14="http://schemas.microsoft.com/office/powerpoint/2010/main" val="32253084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A1D03-07C7-4A9C-895F-F9A44C114707}"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7A20E-69A9-4A49-9A49-4CDD0073BA82}" type="slidenum">
              <a:rPr lang="en-US" smtClean="0"/>
              <a:t>‹#›</a:t>
            </a:fld>
            <a:endParaRPr lang="en-US"/>
          </a:p>
        </p:txBody>
      </p:sp>
    </p:spTree>
    <p:extLst>
      <p:ext uri="{BB962C8B-B14F-4D97-AF65-F5344CB8AC3E}">
        <p14:creationId xmlns:p14="http://schemas.microsoft.com/office/powerpoint/2010/main" val="25409295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A1D03-07C7-4A9C-895F-F9A44C114707}"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7A20E-69A9-4A49-9A49-4CDD0073BA82}" type="slidenum">
              <a:rPr lang="en-US" smtClean="0"/>
              <a:t>‹#›</a:t>
            </a:fld>
            <a:endParaRPr lang="en-US"/>
          </a:p>
        </p:txBody>
      </p:sp>
    </p:spTree>
    <p:extLst>
      <p:ext uri="{BB962C8B-B14F-4D97-AF65-F5344CB8AC3E}">
        <p14:creationId xmlns:p14="http://schemas.microsoft.com/office/powerpoint/2010/main" val="41473006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A1D03-07C7-4A9C-895F-F9A44C114707}"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7A20E-69A9-4A49-9A49-4CDD0073BA82}" type="slidenum">
              <a:rPr lang="en-US" smtClean="0"/>
              <a:t>‹#›</a:t>
            </a:fld>
            <a:endParaRPr lang="en-US"/>
          </a:p>
        </p:txBody>
      </p:sp>
    </p:spTree>
    <p:extLst>
      <p:ext uri="{BB962C8B-B14F-4D97-AF65-F5344CB8AC3E}">
        <p14:creationId xmlns:p14="http://schemas.microsoft.com/office/powerpoint/2010/main" val="124553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8C7EB2-E6E8-40A0-B9A6-1A0204DED0AF}"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CF44D-7449-4AC2-A516-BA92919C45A6}" type="slidenum">
              <a:rPr lang="en-US" smtClean="0"/>
              <a:t>‹#›</a:t>
            </a:fld>
            <a:endParaRPr lang="en-US"/>
          </a:p>
        </p:txBody>
      </p:sp>
    </p:spTree>
    <p:extLst>
      <p:ext uri="{BB962C8B-B14F-4D97-AF65-F5344CB8AC3E}">
        <p14:creationId xmlns:p14="http://schemas.microsoft.com/office/powerpoint/2010/main" val="32380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8C7EB2-E6E8-40A0-B9A6-1A0204DED0AF}" type="datetimeFigureOut">
              <a:rPr lang="en-US" smtClean="0"/>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CF44D-7449-4AC2-A516-BA92919C45A6}" type="slidenum">
              <a:rPr lang="en-US" smtClean="0"/>
              <a:t>‹#›</a:t>
            </a:fld>
            <a:endParaRPr lang="en-US"/>
          </a:p>
        </p:txBody>
      </p:sp>
    </p:spTree>
    <p:extLst>
      <p:ext uri="{BB962C8B-B14F-4D97-AF65-F5344CB8AC3E}">
        <p14:creationId xmlns:p14="http://schemas.microsoft.com/office/powerpoint/2010/main" val="76224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8C7EB2-E6E8-40A0-B9A6-1A0204DED0AF}"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CF44D-7449-4AC2-A516-BA92919C45A6}" type="slidenum">
              <a:rPr lang="en-US" smtClean="0"/>
              <a:t>‹#›</a:t>
            </a:fld>
            <a:endParaRPr lang="en-US"/>
          </a:p>
        </p:txBody>
      </p:sp>
    </p:spTree>
    <p:extLst>
      <p:ext uri="{BB962C8B-B14F-4D97-AF65-F5344CB8AC3E}">
        <p14:creationId xmlns:p14="http://schemas.microsoft.com/office/powerpoint/2010/main" val="400683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C7EB2-E6E8-40A0-B9A6-1A0204DED0AF}" type="datetimeFigureOut">
              <a:rPr lang="en-US" smtClean="0"/>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CF44D-7449-4AC2-A516-BA92919C45A6}" type="slidenum">
              <a:rPr lang="en-US" smtClean="0"/>
              <a:t>‹#›</a:t>
            </a:fld>
            <a:endParaRPr lang="en-US"/>
          </a:p>
        </p:txBody>
      </p:sp>
    </p:spTree>
    <p:extLst>
      <p:ext uri="{BB962C8B-B14F-4D97-AF65-F5344CB8AC3E}">
        <p14:creationId xmlns:p14="http://schemas.microsoft.com/office/powerpoint/2010/main" val="3488907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C7EB2-E6E8-40A0-B9A6-1A0204DED0AF}"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CF44D-7449-4AC2-A516-BA92919C45A6}" type="slidenum">
              <a:rPr lang="en-US" smtClean="0"/>
              <a:t>‹#›</a:t>
            </a:fld>
            <a:endParaRPr lang="en-US"/>
          </a:p>
        </p:txBody>
      </p:sp>
    </p:spTree>
    <p:extLst>
      <p:ext uri="{BB962C8B-B14F-4D97-AF65-F5344CB8AC3E}">
        <p14:creationId xmlns:p14="http://schemas.microsoft.com/office/powerpoint/2010/main" val="159832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C7EB2-E6E8-40A0-B9A6-1A0204DED0AF}"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CF44D-7449-4AC2-A516-BA92919C45A6}" type="slidenum">
              <a:rPr lang="en-US" smtClean="0"/>
              <a:t>‹#›</a:t>
            </a:fld>
            <a:endParaRPr lang="en-US"/>
          </a:p>
        </p:txBody>
      </p:sp>
    </p:spTree>
    <p:extLst>
      <p:ext uri="{BB962C8B-B14F-4D97-AF65-F5344CB8AC3E}">
        <p14:creationId xmlns:p14="http://schemas.microsoft.com/office/powerpoint/2010/main" val="377453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C7EB2-E6E8-40A0-B9A6-1A0204DED0AF}" type="datetimeFigureOut">
              <a:rPr lang="en-US" smtClean="0"/>
              <a:t>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CF44D-7449-4AC2-A516-BA92919C45A6}" type="slidenum">
              <a:rPr lang="en-US" smtClean="0"/>
              <a:t>‹#›</a:t>
            </a:fld>
            <a:endParaRPr lang="en-US"/>
          </a:p>
        </p:txBody>
      </p:sp>
    </p:spTree>
    <p:extLst>
      <p:ext uri="{BB962C8B-B14F-4D97-AF65-F5344CB8AC3E}">
        <p14:creationId xmlns:p14="http://schemas.microsoft.com/office/powerpoint/2010/main" val="1295057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50EAA-3B7C-4F59-A0DB-898250263EF3}" type="datetimeFigureOut">
              <a:rPr lang="en-US" smtClean="0"/>
              <a:t>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66634-9CC5-4F1A-86E9-5E58181BD8E1}" type="slidenum">
              <a:rPr lang="en-US" smtClean="0"/>
              <a:t>‹#›</a:t>
            </a:fld>
            <a:endParaRPr lang="en-US"/>
          </a:p>
        </p:txBody>
      </p:sp>
    </p:spTree>
    <p:extLst>
      <p:ext uri="{BB962C8B-B14F-4D97-AF65-F5344CB8AC3E}">
        <p14:creationId xmlns:p14="http://schemas.microsoft.com/office/powerpoint/2010/main" val="3735466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A1D03-07C7-4A9C-895F-F9A44C114707}" type="datetimeFigureOut">
              <a:rPr lang="en-US" smtClean="0"/>
              <a:t>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7A20E-69A9-4A49-9A49-4CDD0073BA82}" type="slidenum">
              <a:rPr lang="en-US" smtClean="0"/>
              <a:t>‹#›</a:t>
            </a:fld>
            <a:endParaRPr lang="en-US"/>
          </a:p>
        </p:txBody>
      </p:sp>
    </p:spTree>
    <p:extLst>
      <p:ext uri="{BB962C8B-B14F-4D97-AF65-F5344CB8AC3E}">
        <p14:creationId xmlns:p14="http://schemas.microsoft.com/office/powerpoint/2010/main" val="2801667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Technologies</a:t>
            </a:r>
            <a:endParaRPr lang="en-US" dirty="0"/>
          </a:p>
        </p:txBody>
      </p:sp>
      <p:sp>
        <p:nvSpPr>
          <p:cNvPr id="3" name="Subtitle 2"/>
          <p:cNvSpPr>
            <a:spLocks noGrp="1"/>
          </p:cNvSpPr>
          <p:nvPr>
            <p:ph type="subTitle" idx="1"/>
          </p:nvPr>
        </p:nvSpPr>
        <p:spPr/>
        <p:txBody>
          <a:bodyPr/>
          <a:lstStyle/>
          <a:p>
            <a:r>
              <a:rPr lang="en-US" dirty="0" smtClean="0"/>
              <a:t>Lecture </a:t>
            </a:r>
            <a:r>
              <a:rPr lang="en-US" dirty="0" smtClean="0"/>
              <a:t>13</a:t>
            </a:r>
            <a:endParaRPr lang="en-US" dirty="0" smtClean="0"/>
          </a:p>
          <a:p>
            <a:r>
              <a:rPr lang="en-US" dirty="0" smtClean="0"/>
              <a:t>Introduction to cloud computing</a:t>
            </a:r>
            <a:endParaRPr lang="en-US" dirty="0"/>
          </a:p>
        </p:txBody>
      </p:sp>
    </p:spTree>
    <p:extLst>
      <p:ext uri="{BB962C8B-B14F-4D97-AF65-F5344CB8AC3E}">
        <p14:creationId xmlns:p14="http://schemas.microsoft.com/office/powerpoint/2010/main" val="2089182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 vs. productivity</a:t>
            </a:r>
            <a:endParaRPr lang="en-US" dirty="0"/>
          </a:p>
        </p:txBody>
      </p:sp>
      <p:sp>
        <p:nvSpPr>
          <p:cNvPr id="5" name="Content Placeholder 4"/>
          <p:cNvSpPr>
            <a:spLocks noGrp="1"/>
          </p:cNvSpPr>
          <p:nvPr>
            <p:ph idx="1"/>
          </p:nvPr>
        </p:nvSpPr>
        <p:spPr>
          <a:xfrm>
            <a:off x="619125" y="1447799"/>
            <a:ext cx="7905750" cy="4343401"/>
          </a:xfrm>
        </p:spPr>
        <p:txBody>
          <a:bodyPr/>
          <a:lstStyle/>
          <a:p>
            <a:pPr marL="285750" indent="-285750">
              <a:buFont typeface="Arial" panose="020B0604020202020204" pitchFamily="34" charset="0"/>
              <a:buChar char="•"/>
            </a:pPr>
            <a:r>
              <a:rPr lang="en-US" sz="2000" dirty="0"/>
              <a:t>Different service models (</a:t>
            </a:r>
            <a:r>
              <a:rPr lang="en-US" sz="2000" dirty="0" err="1"/>
              <a:t>IaaS</a:t>
            </a:r>
            <a:r>
              <a:rPr lang="en-US" sz="2000" dirty="0"/>
              <a:t>, </a:t>
            </a:r>
            <a:r>
              <a:rPr lang="en-US" sz="2000" dirty="0" err="1"/>
              <a:t>PaaS</a:t>
            </a:r>
            <a:r>
              <a:rPr lang="en-US" sz="2000" dirty="0"/>
              <a:t>) provide different levels of control and productivity in terms of management overhead and administration requirements</a:t>
            </a:r>
          </a:p>
          <a:p>
            <a:pPr marL="285750" indent="-285750" algn="just">
              <a:spcBef>
                <a:spcPts val="1200"/>
              </a:spcBef>
              <a:buFont typeface="Arial" panose="020B0604020202020204" pitchFamily="34" charset="0"/>
              <a:buChar char="•"/>
            </a:pPr>
            <a:r>
              <a:rPr lang="en-US" sz="2000" dirty="0" err="1"/>
              <a:t>IaaS</a:t>
            </a:r>
            <a:r>
              <a:rPr lang="en-US" sz="2000" dirty="0"/>
              <a:t> provide greater control since everything from the OS to platform to application is under developer’s </a:t>
            </a:r>
            <a:r>
              <a:rPr lang="en-US" sz="2000" dirty="0" smtClean="0"/>
              <a:t>control</a:t>
            </a:r>
          </a:p>
          <a:p>
            <a:pPr marL="285750" indent="-285750" algn="just">
              <a:spcBef>
                <a:spcPts val="1200"/>
              </a:spcBef>
              <a:buFont typeface="Arial" panose="020B0604020202020204" pitchFamily="34" charset="0"/>
              <a:buChar char="•"/>
            </a:pPr>
            <a:r>
              <a:rPr lang="en-US" sz="2000" dirty="0" err="1" smtClean="0"/>
              <a:t>PaaS</a:t>
            </a:r>
            <a:r>
              <a:rPr lang="en-US" sz="2000" dirty="0" smtClean="0"/>
              <a:t> </a:t>
            </a:r>
            <a:r>
              <a:rPr lang="en-US" sz="2000" dirty="0"/>
              <a:t>give higher productivity since the details of the underlying platform are completely hidden and transparent to the user </a:t>
            </a:r>
            <a:endParaRPr lang="en-US" sz="2000" dirty="0" smtClean="0"/>
          </a:p>
          <a:p>
            <a:pPr marL="0" indent="0">
              <a:buNone/>
            </a:pPr>
            <a:r>
              <a:rPr lang="en-US" sz="2000" dirty="0"/>
              <a:t>	</a:t>
            </a:r>
            <a:r>
              <a:rPr lang="en-US" sz="2000" dirty="0" smtClean="0"/>
              <a:t>(</a:t>
            </a:r>
            <a:r>
              <a:rPr lang="en-US" sz="2000" dirty="0"/>
              <a:t>e.g. handling </a:t>
            </a:r>
            <a:r>
              <a:rPr lang="en-US" sz="2000" dirty="0" smtClean="0"/>
              <a:t>scalability or VM lifecycle management)</a:t>
            </a:r>
            <a:endParaRPr lang="en-US" sz="2000" dirty="0"/>
          </a:p>
          <a:p>
            <a:pPr>
              <a:spcBef>
                <a:spcPts val="1200"/>
              </a:spcBef>
            </a:pPr>
            <a:r>
              <a:rPr lang="en-US" sz="2000" dirty="0"/>
              <a:t>Public vs. Private vs. Hybrid cloud deployments also imply different level of control over the infrastructure as well as data and </a:t>
            </a:r>
            <a:r>
              <a:rPr lang="en-US" sz="2000" dirty="0" smtClean="0"/>
              <a:t>computation</a:t>
            </a:r>
            <a:endParaRPr lang="en-US" sz="2000" dirty="0"/>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0271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 vs. productivity</a:t>
            </a:r>
            <a:endParaRPr lang="en-US" dirty="0"/>
          </a:p>
        </p:txBody>
      </p:sp>
      <p:pic>
        <p:nvPicPr>
          <p:cNvPr id="7" name="Shape 68"/>
          <p:cNvPicPr preferRelativeResize="0">
            <a:picLocks noGrp="1"/>
          </p:cNvPicPr>
          <p:nvPr>
            <p:ph idx="1"/>
          </p:nvPr>
        </p:nvPicPr>
        <p:blipFill>
          <a:blip r:embed="rId3"/>
          <a:stretch>
            <a:fillRect/>
          </a:stretch>
        </p:blipFill>
        <p:spPr>
          <a:xfrm>
            <a:off x="1447800" y="1600200"/>
            <a:ext cx="6258581" cy="4114800"/>
          </a:xfrm>
          <a:prstGeom prst="rect">
            <a:avLst/>
          </a:prstGeom>
        </p:spPr>
      </p:pic>
    </p:spTree>
    <p:extLst>
      <p:ext uri="{BB962C8B-B14F-4D97-AF65-F5344CB8AC3E}">
        <p14:creationId xmlns:p14="http://schemas.microsoft.com/office/powerpoint/2010/main" val="2075576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 dirty="0"/>
              <a:t>Cloud </a:t>
            </a:r>
            <a:r>
              <a:rPr lang="en" dirty="0"/>
              <a:t>c</a:t>
            </a:r>
            <a:r>
              <a:rPr lang="en" dirty="0" smtClean="0"/>
              <a:t>oncepts: virtualization</a:t>
            </a:r>
            <a:endParaRPr lang="en-US" dirty="0"/>
          </a:p>
        </p:txBody>
      </p:sp>
      <p:sp>
        <p:nvSpPr>
          <p:cNvPr id="2" name="Content Placeholder 1"/>
          <p:cNvSpPr>
            <a:spLocks noGrp="1"/>
          </p:cNvSpPr>
          <p:nvPr>
            <p:ph idx="1"/>
          </p:nvPr>
        </p:nvSpPr>
        <p:spPr>
          <a:xfrm>
            <a:off x="619125" y="1524001"/>
            <a:ext cx="7905750" cy="4191000"/>
          </a:xfrm>
        </p:spPr>
        <p:txBody>
          <a:bodyPr/>
          <a:lstStyle/>
          <a:p>
            <a:pPr>
              <a:lnSpc>
                <a:spcPct val="115000"/>
              </a:lnSpc>
              <a:spcBef>
                <a:spcPts val="0"/>
              </a:spcBef>
            </a:pPr>
            <a:r>
              <a:rPr lang="en" sz="2400" dirty="0" smtClean="0">
                <a:cs typeface="Times New Roman" panose="02020603050405020304" pitchFamily="18" charset="0"/>
              </a:rPr>
              <a:t>Cloud </a:t>
            </a:r>
            <a:r>
              <a:rPr lang="en" sz="2400" dirty="0">
                <a:cs typeface="Times New Roman" panose="02020603050405020304" pitchFamily="18" charset="0"/>
              </a:rPr>
              <a:t>computing main aspect: elastic on </a:t>
            </a:r>
            <a:r>
              <a:rPr lang="en" sz="2400" dirty="0" smtClean="0">
                <a:cs typeface="Times New Roman" panose="02020603050405020304" pitchFamily="18" charset="0"/>
              </a:rPr>
              <a:t>demand</a:t>
            </a:r>
            <a:endParaRPr lang="en" sz="2400" dirty="0">
              <a:cs typeface="Times New Roman" panose="02020603050405020304" pitchFamily="18" charset="0"/>
            </a:endParaRPr>
          </a:p>
          <a:p>
            <a:pPr lvl="1">
              <a:lnSpc>
                <a:spcPct val="115000"/>
              </a:lnSpc>
              <a:spcBef>
                <a:spcPts val="0"/>
              </a:spcBef>
            </a:pPr>
            <a:r>
              <a:rPr lang="en" sz="2000" dirty="0" smtClean="0">
                <a:cs typeface="Times New Roman" panose="02020603050405020304" pitchFamily="18" charset="0"/>
              </a:rPr>
              <a:t>pay </a:t>
            </a:r>
            <a:r>
              <a:rPr lang="en" sz="2000" dirty="0">
                <a:cs typeface="Times New Roman" panose="02020603050405020304" pitchFamily="18" charset="0"/>
              </a:rPr>
              <a:t>as you </a:t>
            </a:r>
            <a:r>
              <a:rPr lang="en" sz="2000" dirty="0" smtClean="0">
                <a:cs typeface="Times New Roman" panose="02020603050405020304" pitchFamily="18" charset="0"/>
              </a:rPr>
              <a:t>go</a:t>
            </a:r>
          </a:p>
          <a:p>
            <a:pPr lvl="1">
              <a:lnSpc>
                <a:spcPct val="115000"/>
              </a:lnSpc>
              <a:spcBef>
                <a:spcPts val="0"/>
              </a:spcBef>
            </a:pPr>
            <a:r>
              <a:rPr lang="en" sz="2000" dirty="0" smtClean="0">
                <a:cs typeface="Times New Roman" panose="02020603050405020304" pitchFamily="18" charset="0"/>
              </a:rPr>
              <a:t>use </a:t>
            </a:r>
            <a:r>
              <a:rPr lang="en" sz="2000" dirty="0">
                <a:cs typeface="Times New Roman" panose="02020603050405020304" pitchFamily="18" charset="0"/>
              </a:rPr>
              <a:t>as much as you </a:t>
            </a:r>
            <a:r>
              <a:rPr lang="en" sz="2000" dirty="0" smtClean="0">
                <a:cs typeface="Times New Roman" panose="02020603050405020304" pitchFamily="18" charset="0"/>
              </a:rPr>
              <a:t>want whenever you want</a:t>
            </a:r>
            <a:endParaRPr lang="en" sz="1800" dirty="0">
              <a:cs typeface="Times New Roman" panose="02020603050405020304" pitchFamily="18" charset="0"/>
            </a:endParaRPr>
          </a:p>
          <a:p>
            <a:pPr>
              <a:lnSpc>
                <a:spcPct val="115000"/>
              </a:lnSpc>
              <a:spcBef>
                <a:spcPts val="1200"/>
              </a:spcBef>
            </a:pPr>
            <a:r>
              <a:rPr lang="en" sz="2400" dirty="0">
                <a:cs typeface="Times New Roman" panose="02020603050405020304" pitchFamily="18" charset="0"/>
              </a:rPr>
              <a:t>These notions are practical only if we have </a:t>
            </a:r>
          </a:p>
          <a:p>
            <a:pPr lvl="1">
              <a:lnSpc>
                <a:spcPct val="115000"/>
              </a:lnSpc>
              <a:spcBef>
                <a:spcPts val="0"/>
              </a:spcBef>
            </a:pPr>
            <a:r>
              <a:rPr lang="en" sz="2000" dirty="0" smtClean="0">
                <a:cs typeface="Times New Roman" panose="02020603050405020304" pitchFamily="18" charset="0"/>
              </a:rPr>
              <a:t>lot </a:t>
            </a:r>
            <a:r>
              <a:rPr lang="en" sz="2000" dirty="0">
                <a:cs typeface="Times New Roman" panose="02020603050405020304" pitchFamily="18" charset="0"/>
              </a:rPr>
              <a:t>of flexibility</a:t>
            </a:r>
          </a:p>
          <a:p>
            <a:pPr lvl="1">
              <a:lnSpc>
                <a:spcPct val="115000"/>
              </a:lnSpc>
              <a:spcBef>
                <a:spcPts val="0"/>
              </a:spcBef>
            </a:pPr>
            <a:r>
              <a:rPr lang="en" sz="2000" dirty="0" smtClean="0">
                <a:cs typeface="Times New Roman" panose="02020603050405020304" pitchFamily="18" charset="0"/>
              </a:rPr>
              <a:t>efficiency </a:t>
            </a:r>
            <a:r>
              <a:rPr lang="en" sz="2000" dirty="0">
                <a:cs typeface="Times New Roman" panose="02020603050405020304" pitchFamily="18" charset="0"/>
              </a:rPr>
              <a:t>in the </a:t>
            </a:r>
            <a:r>
              <a:rPr lang="en" sz="2000" dirty="0" smtClean="0">
                <a:cs typeface="Times New Roman" panose="02020603050405020304" pitchFamily="18" charset="0"/>
              </a:rPr>
              <a:t>back-end</a:t>
            </a:r>
            <a:endParaRPr lang="en" sz="2000" dirty="0">
              <a:cs typeface="Times New Roman" panose="02020603050405020304" pitchFamily="18" charset="0"/>
            </a:endParaRPr>
          </a:p>
          <a:p>
            <a:pPr>
              <a:lnSpc>
                <a:spcPct val="115000"/>
              </a:lnSpc>
              <a:spcBef>
                <a:spcPts val="1200"/>
              </a:spcBef>
            </a:pPr>
            <a:r>
              <a:rPr lang="en" sz="2400" dirty="0">
                <a:cs typeface="Times New Roman" panose="02020603050405020304" pitchFamily="18" charset="0"/>
              </a:rPr>
              <a:t>These are readily available in Virtualized Environments and </a:t>
            </a:r>
            <a:r>
              <a:rPr lang="en" sz="2400" dirty="0" smtClean="0">
                <a:cs typeface="Times New Roman" panose="02020603050405020304" pitchFamily="18" charset="0"/>
              </a:rPr>
              <a:t>Machines</a:t>
            </a:r>
            <a:endParaRPr lang="en" sz="2400" dirty="0">
              <a:cs typeface="Times New Roman" panose="02020603050405020304" pitchFamily="18" charset="0"/>
            </a:endParaRPr>
          </a:p>
          <a:p>
            <a:endParaRPr lang="en-US" dirty="0"/>
          </a:p>
        </p:txBody>
      </p:sp>
    </p:spTree>
    <p:extLst>
      <p:ext uri="{BB962C8B-B14F-4D97-AF65-F5344CB8AC3E}">
        <p14:creationId xmlns:p14="http://schemas.microsoft.com/office/powerpoint/2010/main" val="2463459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 dirty="0" smtClean="0"/>
              <a:t>Virtualization</a:t>
            </a:r>
            <a:endParaRPr lang="en-US" dirty="0"/>
          </a:p>
        </p:txBody>
      </p:sp>
      <p:sp>
        <p:nvSpPr>
          <p:cNvPr id="2" name="Content Placeholder 1"/>
          <p:cNvSpPr>
            <a:spLocks noGrp="1"/>
          </p:cNvSpPr>
          <p:nvPr>
            <p:ph idx="1"/>
          </p:nvPr>
        </p:nvSpPr>
        <p:spPr>
          <a:xfrm>
            <a:off x="619125" y="1523999"/>
            <a:ext cx="7905750" cy="4572001"/>
          </a:xfrm>
        </p:spPr>
        <p:txBody>
          <a:bodyPr/>
          <a:lstStyle/>
          <a:p>
            <a:r>
              <a:rPr lang="en" sz="2400" dirty="0" smtClean="0">
                <a:cs typeface="Times New Roman" panose="02020603050405020304" pitchFamily="18" charset="0"/>
              </a:rPr>
              <a:t>The </a:t>
            </a:r>
            <a:r>
              <a:rPr lang="en" sz="2400" dirty="0">
                <a:cs typeface="Times New Roman" panose="02020603050405020304" pitchFamily="18" charset="0"/>
              </a:rPr>
              <a:t>creation of a virtual (rather than actual) version of something, such as an </a:t>
            </a:r>
            <a:r>
              <a:rPr lang="en" sz="2400" dirty="0" smtClean="0">
                <a:cs typeface="Times New Roman" panose="02020603050405020304" pitchFamily="18" charset="0"/>
              </a:rPr>
              <a:t>operating system</a:t>
            </a:r>
            <a:r>
              <a:rPr lang="en" sz="2400" dirty="0">
                <a:cs typeface="Times New Roman" panose="02020603050405020304" pitchFamily="18" charset="0"/>
              </a:rPr>
              <a:t>, a server, a storage device or network </a:t>
            </a:r>
            <a:r>
              <a:rPr lang="en" sz="2400" dirty="0" smtClean="0">
                <a:cs typeface="Times New Roman" panose="02020603050405020304" pitchFamily="18" charset="0"/>
              </a:rPr>
              <a:t>resources</a:t>
            </a:r>
            <a:endParaRPr lang="en" sz="2000" dirty="0">
              <a:cs typeface="Times New Roman" panose="02020603050405020304" pitchFamily="18" charset="0"/>
            </a:endParaRPr>
          </a:p>
          <a:p>
            <a:pPr>
              <a:spcBef>
                <a:spcPts val="1200"/>
              </a:spcBef>
            </a:pPr>
            <a:r>
              <a:rPr lang="en" sz="2400" dirty="0" smtClean="0"/>
              <a:t>Allows sharing of physical resources among multiple users (tenants)</a:t>
            </a:r>
          </a:p>
          <a:p>
            <a:pPr>
              <a:spcBef>
                <a:spcPts val="1200"/>
              </a:spcBef>
            </a:pPr>
            <a:r>
              <a:rPr lang="en" sz="2400" dirty="0" smtClean="0"/>
              <a:t>Allows deployment of hardware agnostic software</a:t>
            </a:r>
          </a:p>
          <a:p>
            <a:pPr>
              <a:spcBef>
                <a:spcPts val="1200"/>
              </a:spcBef>
            </a:pPr>
            <a:r>
              <a:rPr lang="en" sz="2400" dirty="0" smtClean="0"/>
              <a:t>Allows easy configuration of virtual machine images and quick deployment of large number of services</a:t>
            </a:r>
          </a:p>
          <a:p>
            <a:endParaRPr lang="en" sz="1800" dirty="0"/>
          </a:p>
          <a:p>
            <a:endParaRPr lang="en" sz="1800" dirty="0"/>
          </a:p>
          <a:p>
            <a:endParaRPr lang="en" sz="1800" dirty="0"/>
          </a:p>
          <a:p>
            <a:endParaRPr lang="en" sz="1800" dirty="0"/>
          </a:p>
          <a:p>
            <a:endParaRPr lang="en" sz="1800" dirty="0"/>
          </a:p>
          <a:p>
            <a:endParaRPr lang="en-US" sz="1800" dirty="0"/>
          </a:p>
        </p:txBody>
      </p:sp>
    </p:spTree>
    <p:extLst>
      <p:ext uri="{BB962C8B-B14F-4D97-AF65-F5344CB8AC3E}">
        <p14:creationId xmlns:p14="http://schemas.microsoft.com/office/powerpoint/2010/main" val="968532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 dirty="0" smtClean="0"/>
              <a:t>Virtualized vs. traditional computing</a:t>
            </a:r>
            <a:endParaRPr lang="en-US" dirty="0"/>
          </a:p>
        </p:txBody>
      </p:sp>
      <p:pic>
        <p:nvPicPr>
          <p:cNvPr id="4" name="Shape 75"/>
          <p:cNvPicPr preferRelativeResize="0"/>
          <p:nvPr/>
        </p:nvPicPr>
        <p:blipFill>
          <a:blip r:embed="rId3"/>
          <a:stretch>
            <a:fillRect/>
          </a:stretch>
        </p:blipFill>
        <p:spPr>
          <a:xfrm>
            <a:off x="5105400" y="1748330"/>
            <a:ext cx="2819400" cy="3225800"/>
          </a:xfrm>
          <a:prstGeom prst="rect">
            <a:avLst/>
          </a:prstGeom>
        </p:spPr>
      </p:pic>
      <p:pic>
        <p:nvPicPr>
          <p:cNvPr id="5" name="Shape 76"/>
          <p:cNvPicPr preferRelativeResize="0"/>
          <p:nvPr/>
        </p:nvPicPr>
        <p:blipFill>
          <a:blip r:embed="rId4"/>
          <a:stretch>
            <a:fillRect/>
          </a:stretch>
        </p:blipFill>
        <p:spPr>
          <a:xfrm>
            <a:off x="992875" y="2133600"/>
            <a:ext cx="2667000" cy="2638188"/>
          </a:xfrm>
          <a:prstGeom prst="rect">
            <a:avLst/>
          </a:prstGeom>
        </p:spPr>
      </p:pic>
      <p:sp>
        <p:nvSpPr>
          <p:cNvPr id="6" name="Shape 77"/>
          <p:cNvSpPr txBox="1"/>
          <p:nvPr/>
        </p:nvSpPr>
        <p:spPr>
          <a:xfrm>
            <a:off x="626660" y="4619389"/>
            <a:ext cx="3657600" cy="609600"/>
          </a:xfrm>
          <a:prstGeom prst="rect">
            <a:avLst/>
          </a:prstGeom>
        </p:spPr>
        <p:txBody>
          <a:bodyPr lIns="91425" tIns="91425" rIns="91425" bIns="91425" anchor="t" anchorCtr="0">
            <a:noAutofit/>
          </a:bodyPr>
          <a:lstStyle/>
          <a:p>
            <a:pPr algn="ctr">
              <a:buNone/>
            </a:pPr>
            <a:r>
              <a:rPr lang="en" sz="2400" dirty="0">
                <a:latin typeface="+mn-lt"/>
              </a:rPr>
              <a:t>Traditional computing stack</a:t>
            </a:r>
          </a:p>
        </p:txBody>
      </p:sp>
      <p:sp>
        <p:nvSpPr>
          <p:cNvPr id="7" name="Shape 78"/>
          <p:cNvSpPr txBox="1"/>
          <p:nvPr/>
        </p:nvSpPr>
        <p:spPr>
          <a:xfrm>
            <a:off x="4809784" y="4619389"/>
            <a:ext cx="3657600" cy="609600"/>
          </a:xfrm>
          <a:prstGeom prst="rect">
            <a:avLst/>
          </a:prstGeom>
        </p:spPr>
        <p:txBody>
          <a:bodyPr lIns="91425" tIns="91425" rIns="91425" bIns="91425" anchor="t" anchorCtr="0">
            <a:noAutofit/>
          </a:bodyPr>
          <a:lstStyle/>
          <a:p>
            <a:pPr algn="ctr">
              <a:buNone/>
            </a:pPr>
            <a:r>
              <a:rPr lang="en" sz="2400" dirty="0">
                <a:latin typeface="+mn-lt"/>
              </a:rPr>
              <a:t>Virtualized computing stack</a:t>
            </a:r>
          </a:p>
        </p:txBody>
      </p:sp>
    </p:spTree>
    <p:extLst>
      <p:ext uri="{BB962C8B-B14F-4D97-AF65-F5344CB8AC3E}">
        <p14:creationId xmlns:p14="http://schemas.microsoft.com/office/powerpoint/2010/main" val="1848778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 dirty="0" smtClean="0"/>
              <a:t>Hypervisor/VMM</a:t>
            </a:r>
            <a:endParaRPr lang="en-US" dirty="0"/>
          </a:p>
        </p:txBody>
      </p:sp>
      <p:sp>
        <p:nvSpPr>
          <p:cNvPr id="2" name="Content Placeholder 1"/>
          <p:cNvSpPr>
            <a:spLocks noGrp="1"/>
          </p:cNvSpPr>
          <p:nvPr>
            <p:ph idx="1"/>
          </p:nvPr>
        </p:nvSpPr>
        <p:spPr>
          <a:xfrm>
            <a:off x="619125" y="1523999"/>
            <a:ext cx="7905750" cy="4191001"/>
          </a:xfrm>
        </p:spPr>
        <p:txBody>
          <a:bodyPr/>
          <a:lstStyle/>
          <a:p>
            <a:pPr lvl="0">
              <a:lnSpc>
                <a:spcPct val="115000"/>
              </a:lnSpc>
              <a:spcBef>
                <a:spcPts val="0"/>
              </a:spcBef>
              <a:buNone/>
            </a:pPr>
            <a:r>
              <a:rPr lang="en" dirty="0" smtClean="0">
                <a:cs typeface="Times New Roman" panose="02020603050405020304" pitchFamily="18" charset="0"/>
              </a:rPr>
              <a:t>Software </a:t>
            </a:r>
            <a:r>
              <a:rPr lang="en" dirty="0">
                <a:cs typeface="Times New Roman" panose="02020603050405020304" pitchFamily="18" charset="0"/>
              </a:rPr>
              <a:t>layer which:</a:t>
            </a:r>
          </a:p>
          <a:p>
            <a:endParaRPr lang="en" sz="1800" dirty="0">
              <a:cs typeface="Times New Roman" panose="02020603050405020304" pitchFamily="18" charset="0"/>
            </a:endParaRPr>
          </a:p>
          <a:p>
            <a:pPr>
              <a:lnSpc>
                <a:spcPct val="115000"/>
              </a:lnSpc>
              <a:spcBef>
                <a:spcPts val="0"/>
              </a:spcBef>
            </a:pPr>
            <a:r>
              <a:rPr lang="en" sz="2400" dirty="0" smtClean="0">
                <a:cs typeface="Times New Roman" panose="02020603050405020304" pitchFamily="18" charset="0"/>
              </a:rPr>
              <a:t>Allows </a:t>
            </a:r>
            <a:r>
              <a:rPr lang="en" sz="2400" dirty="0">
                <a:cs typeface="Times New Roman" panose="02020603050405020304" pitchFamily="18" charset="0"/>
              </a:rPr>
              <a:t>multiple guest OSs (Virtual Machines) to run simultaneously on a single physical host</a:t>
            </a:r>
          </a:p>
          <a:p>
            <a:pPr>
              <a:lnSpc>
                <a:spcPct val="115000"/>
              </a:lnSpc>
              <a:spcBef>
                <a:spcPts val="0"/>
              </a:spcBef>
            </a:pPr>
            <a:endParaRPr lang="en" sz="2400" dirty="0" smtClean="0">
              <a:cs typeface="Times New Roman" panose="02020603050405020304" pitchFamily="18" charset="0"/>
            </a:endParaRPr>
          </a:p>
          <a:p>
            <a:pPr>
              <a:lnSpc>
                <a:spcPct val="115000"/>
              </a:lnSpc>
              <a:spcBef>
                <a:spcPts val="0"/>
              </a:spcBef>
            </a:pPr>
            <a:r>
              <a:rPr lang="en" sz="2400" dirty="0" smtClean="0">
                <a:cs typeface="Times New Roman" panose="02020603050405020304" pitchFamily="18" charset="0"/>
              </a:rPr>
              <a:t>Provides </a:t>
            </a:r>
            <a:r>
              <a:rPr lang="en" sz="2400" dirty="0">
                <a:cs typeface="Times New Roman" panose="02020603050405020304" pitchFamily="18" charset="0"/>
              </a:rPr>
              <a:t>a hardware abstraction to the running guest OS and efficiently multiplexes underlying hardware resources</a:t>
            </a:r>
          </a:p>
          <a:p>
            <a:endParaRPr lang="en" dirty="0"/>
          </a:p>
          <a:p>
            <a:endParaRPr lang="en-US" dirty="0"/>
          </a:p>
        </p:txBody>
      </p:sp>
    </p:spTree>
    <p:extLst>
      <p:ext uri="{BB962C8B-B14F-4D97-AF65-F5344CB8AC3E}">
        <p14:creationId xmlns:p14="http://schemas.microsoft.com/office/powerpoint/2010/main" val="1479884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458200" cy="1143000"/>
          </a:xfrm>
        </p:spPr>
        <p:txBody>
          <a:bodyPr>
            <a:noAutofit/>
          </a:bodyPr>
          <a:lstStyle/>
          <a:p>
            <a:r>
              <a:rPr lang="en" dirty="0" smtClean="0"/>
              <a:t>Multiprogramming vs. virtualization</a:t>
            </a:r>
            <a:endParaRPr lang="en-US" dirty="0"/>
          </a:p>
        </p:txBody>
      </p:sp>
      <p:sp>
        <p:nvSpPr>
          <p:cNvPr id="2" name="Content Placeholder 1"/>
          <p:cNvSpPr>
            <a:spLocks noGrp="1"/>
          </p:cNvSpPr>
          <p:nvPr>
            <p:ph idx="1"/>
          </p:nvPr>
        </p:nvSpPr>
        <p:spPr>
          <a:xfrm>
            <a:off x="619125" y="1523999"/>
            <a:ext cx="7905750" cy="3352801"/>
          </a:xfrm>
        </p:spPr>
        <p:txBody>
          <a:bodyPr/>
          <a:lstStyle/>
          <a:p>
            <a:pPr>
              <a:lnSpc>
                <a:spcPct val="115000"/>
              </a:lnSpc>
              <a:spcBef>
                <a:spcPts val="0"/>
              </a:spcBef>
              <a:buClr>
                <a:schemeClr val="bg2">
                  <a:lumMod val="10000"/>
                </a:schemeClr>
              </a:buClr>
              <a:buSzPct val="100000"/>
            </a:pPr>
            <a:r>
              <a:rPr lang="en" sz="2400" b="1" dirty="0">
                <a:solidFill>
                  <a:schemeClr val="tx1"/>
                </a:solidFill>
                <a:cs typeface="Times New Roman" panose="02020603050405020304" pitchFamily="18" charset="0"/>
              </a:rPr>
              <a:t>Multi Programming </a:t>
            </a:r>
            <a:r>
              <a:rPr lang="en" sz="2400" dirty="0">
                <a:cs typeface="Times New Roman" panose="02020603050405020304" pitchFamily="18" charset="0"/>
              </a:rPr>
              <a:t>– Each Process thinks it has complete control on all of the </a:t>
            </a:r>
            <a:r>
              <a:rPr lang="en" sz="2400" dirty="0" smtClean="0">
                <a:cs typeface="Times New Roman" panose="02020603050405020304" pitchFamily="18" charset="0"/>
              </a:rPr>
              <a:t>resources</a:t>
            </a:r>
            <a:endParaRPr lang="en" sz="2400" dirty="0">
              <a:cs typeface="Times New Roman" panose="02020603050405020304" pitchFamily="18" charset="0"/>
            </a:endParaRPr>
          </a:p>
          <a:p>
            <a:pPr lvl="1">
              <a:lnSpc>
                <a:spcPct val="115000"/>
              </a:lnSpc>
              <a:spcBef>
                <a:spcPts val="0"/>
              </a:spcBef>
              <a:buClr>
                <a:schemeClr val="dk1"/>
              </a:buClr>
              <a:buSzPct val="100000"/>
            </a:pPr>
            <a:r>
              <a:rPr lang="en" sz="2000" dirty="0" smtClean="0">
                <a:cs typeface="Times New Roman" panose="02020603050405020304" pitchFamily="18" charset="0"/>
              </a:rPr>
              <a:t>Virtual </a:t>
            </a:r>
            <a:r>
              <a:rPr lang="en" sz="2000" dirty="0">
                <a:cs typeface="Times New Roman" panose="02020603050405020304" pitchFamily="18" charset="0"/>
              </a:rPr>
              <a:t>Memory</a:t>
            </a:r>
          </a:p>
          <a:p>
            <a:pPr lvl="1">
              <a:lnSpc>
                <a:spcPct val="115000"/>
              </a:lnSpc>
              <a:spcBef>
                <a:spcPts val="0"/>
              </a:spcBef>
            </a:pPr>
            <a:r>
              <a:rPr lang="en" sz="2000" dirty="0" smtClean="0">
                <a:cs typeface="Times New Roman" panose="02020603050405020304" pitchFamily="18" charset="0"/>
              </a:rPr>
              <a:t>CPU </a:t>
            </a:r>
            <a:r>
              <a:rPr lang="en" sz="2000" dirty="0">
                <a:cs typeface="Times New Roman" panose="02020603050405020304" pitchFamily="18" charset="0"/>
              </a:rPr>
              <a:t>Sharing</a:t>
            </a:r>
          </a:p>
          <a:p>
            <a:pPr lvl="0">
              <a:lnSpc>
                <a:spcPct val="115000"/>
              </a:lnSpc>
              <a:spcBef>
                <a:spcPts val="0"/>
              </a:spcBef>
              <a:buNone/>
            </a:pPr>
            <a:endParaRPr lang="en" sz="1800" b="1" dirty="0">
              <a:cs typeface="Times New Roman" panose="02020603050405020304" pitchFamily="18" charset="0"/>
            </a:endParaRPr>
          </a:p>
          <a:p>
            <a:pPr>
              <a:lnSpc>
                <a:spcPct val="115000"/>
              </a:lnSpc>
              <a:spcBef>
                <a:spcPts val="0"/>
              </a:spcBef>
            </a:pPr>
            <a:r>
              <a:rPr lang="en" sz="2400" b="1" dirty="0" smtClean="0">
                <a:solidFill>
                  <a:schemeClr val="tx1"/>
                </a:solidFill>
                <a:cs typeface="Times New Roman" panose="02020603050405020304" pitchFamily="18" charset="0"/>
              </a:rPr>
              <a:t>Virtualization</a:t>
            </a:r>
            <a:r>
              <a:rPr lang="en" sz="2400" dirty="0" smtClean="0">
                <a:cs typeface="Times New Roman" panose="02020603050405020304" pitchFamily="18" charset="0"/>
              </a:rPr>
              <a:t> </a:t>
            </a:r>
            <a:r>
              <a:rPr lang="en" sz="2400" dirty="0">
                <a:cs typeface="Times New Roman" panose="02020603050405020304" pitchFamily="18" charset="0"/>
              </a:rPr>
              <a:t>–</a:t>
            </a:r>
            <a:r>
              <a:rPr lang="en" sz="2400" dirty="0" smtClean="0">
                <a:cs typeface="Times New Roman" panose="02020603050405020304" pitchFamily="18" charset="0"/>
              </a:rPr>
              <a:t> OS </a:t>
            </a:r>
            <a:r>
              <a:rPr lang="en" sz="2400" dirty="0">
                <a:cs typeface="Times New Roman" panose="02020603050405020304" pitchFamily="18" charset="0"/>
              </a:rPr>
              <a:t>assumes control of the entire underlying infrastructure through </a:t>
            </a:r>
            <a:r>
              <a:rPr lang="en" sz="2400" dirty="0" smtClean="0">
                <a:cs typeface="Times New Roman" panose="02020603050405020304" pitchFamily="18" charset="0"/>
              </a:rPr>
              <a:t>a hypervisors/VMM</a:t>
            </a:r>
          </a:p>
          <a:p>
            <a:pPr lvl="0">
              <a:lnSpc>
                <a:spcPct val="115000"/>
              </a:lnSpc>
              <a:spcBef>
                <a:spcPts val="0"/>
              </a:spcBef>
              <a:buNone/>
            </a:pPr>
            <a:endParaRPr lang="en" sz="1800" dirty="0">
              <a:cs typeface="Times New Roman" panose="02020603050405020304" pitchFamily="18" charset="0"/>
            </a:endParaRPr>
          </a:p>
          <a:p>
            <a:endParaRPr lang="en-US" dirty="0"/>
          </a:p>
        </p:txBody>
      </p:sp>
    </p:spTree>
    <p:extLst>
      <p:ext uri="{BB962C8B-B14F-4D97-AF65-F5344CB8AC3E}">
        <p14:creationId xmlns:p14="http://schemas.microsoft.com/office/powerpoint/2010/main" val="4259000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71321336"/>
              </p:ext>
            </p:extLst>
          </p:nvPr>
        </p:nvGraphicFramePr>
        <p:xfrm>
          <a:off x="1066800" y="1905000"/>
          <a:ext cx="7239000" cy="3129280"/>
        </p:xfrm>
        <a:graphic>
          <a:graphicData uri="http://schemas.openxmlformats.org/drawingml/2006/table">
            <a:tbl>
              <a:tblPr firstRow="1" bandRow="1"/>
              <a:tblGrid>
                <a:gridCol w="3619500">
                  <a:extLst>
                    <a:ext uri="{9D8B030D-6E8A-4147-A177-3AD203B41FA5}">
                      <a16:colId xmlns="" xmlns:a16="http://schemas.microsoft.com/office/drawing/2014/main" val="1022790444"/>
                    </a:ext>
                  </a:extLst>
                </a:gridCol>
                <a:gridCol w="3619500">
                  <a:extLst>
                    <a:ext uri="{9D8B030D-6E8A-4147-A177-3AD203B41FA5}">
                      <a16:colId xmlns="" xmlns:a16="http://schemas.microsoft.com/office/drawing/2014/main" val="3277007917"/>
                    </a:ext>
                  </a:extLst>
                </a:gridCol>
              </a:tblGrid>
              <a:tr h="55519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 sz="2100" b="1" dirty="0" smtClean="0">
                          <a:solidFill>
                            <a:schemeClr val="bg1"/>
                          </a:solidFill>
                          <a:latin typeface="+mn-lt"/>
                          <a:cs typeface="Times New Roman" panose="02020603050405020304" pitchFamily="18" charset="0"/>
                        </a:rPr>
                        <a:t>Multi Programming</a:t>
                      </a:r>
                    </a:p>
                  </a:txBody>
                  <a:tcPr marT="60960" marB="60960">
                    <a:solidFill>
                      <a:schemeClr val="accent1"/>
                    </a:solidFill>
                  </a:tcPr>
                </a:tc>
                <a:tc>
                  <a:txBody>
                    <a:bodyPr/>
                    <a:lstStyle/>
                    <a:p>
                      <a:pPr algn="ctr"/>
                      <a:r>
                        <a:rPr lang="en" sz="2100" b="1" dirty="0" smtClean="0">
                          <a:solidFill>
                            <a:schemeClr val="bg1"/>
                          </a:solidFill>
                          <a:latin typeface="+mn-lt"/>
                          <a:cs typeface="Times New Roman" panose="02020603050405020304" pitchFamily="18" charset="0"/>
                        </a:rPr>
                        <a:t>Virtualization</a:t>
                      </a:r>
                      <a:endParaRPr lang="en-US" sz="2100" b="1" dirty="0">
                        <a:solidFill>
                          <a:schemeClr val="bg1"/>
                        </a:solidFill>
                        <a:latin typeface="+mn-lt"/>
                        <a:cs typeface="Times New Roman" panose="02020603050405020304" pitchFamily="18" charset="0"/>
                      </a:endParaRPr>
                    </a:p>
                  </a:txBody>
                  <a:tcPr marT="60960" marB="60960">
                    <a:solidFill>
                      <a:schemeClr val="accent1"/>
                    </a:solidFill>
                  </a:tcPr>
                </a:tc>
                <a:extLst>
                  <a:ext uri="{0D108BD9-81ED-4DB2-BD59-A6C34878D82A}">
                    <a16:rowId xmlns="" xmlns:a16="http://schemas.microsoft.com/office/drawing/2014/main" val="935670473"/>
                  </a:ext>
                </a:extLst>
              </a:tr>
              <a:tr h="2574085">
                <a:tc>
                  <a:txBody>
                    <a:bodyPr/>
                    <a:lstStyle/>
                    <a:p>
                      <a:pPr marL="342900" lvl="0" indent="-342900" rtl="0">
                        <a:buFont typeface="+mj-lt"/>
                        <a:buAutoNum type="arabicPeriod"/>
                      </a:pPr>
                      <a:r>
                        <a:rPr lang="en" sz="2000" dirty="0" smtClean="0">
                          <a:solidFill>
                            <a:schemeClr val="bg2">
                              <a:lumMod val="10000"/>
                            </a:schemeClr>
                          </a:solidFill>
                          <a:latin typeface="+mn-lt"/>
                          <a:cs typeface="Times New Roman" panose="02020603050405020304" pitchFamily="18" charset="0"/>
                        </a:rPr>
                        <a:t>CPU shared among processes</a:t>
                      </a:r>
                    </a:p>
                    <a:p>
                      <a:pPr marL="342900" lvl="0" indent="-342900" rtl="0">
                        <a:spcBef>
                          <a:spcPts val="1200"/>
                        </a:spcBef>
                        <a:buFont typeface="+mj-lt"/>
                        <a:buAutoNum type="arabicPeriod"/>
                      </a:pPr>
                      <a:r>
                        <a:rPr lang="en" sz="2000" dirty="0" smtClean="0">
                          <a:solidFill>
                            <a:schemeClr val="bg2">
                              <a:lumMod val="10000"/>
                            </a:schemeClr>
                          </a:solidFill>
                          <a:latin typeface="+mn-lt"/>
                          <a:cs typeface="Times New Roman" panose="02020603050405020304" pitchFamily="18" charset="0"/>
                        </a:rPr>
                        <a:t>Memory shared using Page Tables</a:t>
                      </a:r>
                    </a:p>
                    <a:p>
                      <a:pPr marL="342900" indent="-342900">
                        <a:buFont typeface="+mj-lt"/>
                        <a:buAutoNum type="arabicPeriod"/>
                      </a:pPr>
                      <a:endParaRPr lang="en" sz="2000" dirty="0" smtClean="0">
                        <a:solidFill>
                          <a:schemeClr val="bg2">
                            <a:lumMod val="10000"/>
                          </a:schemeClr>
                        </a:solidFill>
                        <a:latin typeface="+mn-lt"/>
                        <a:cs typeface="Times New Roman" panose="02020603050405020304" pitchFamily="18" charset="0"/>
                      </a:endParaRPr>
                    </a:p>
                    <a:p>
                      <a:pPr marL="342900" indent="-342900">
                        <a:spcBef>
                          <a:spcPts val="1200"/>
                        </a:spcBef>
                        <a:buFont typeface="+mj-lt"/>
                        <a:buAutoNum type="arabicPeriod"/>
                      </a:pPr>
                      <a:r>
                        <a:rPr lang="en" sz="2000" dirty="0" smtClean="0">
                          <a:solidFill>
                            <a:schemeClr val="bg2">
                              <a:lumMod val="10000"/>
                            </a:schemeClr>
                          </a:solidFill>
                          <a:latin typeface="+mn-lt"/>
                          <a:cs typeface="Times New Roman" panose="02020603050405020304" pitchFamily="18" charset="0"/>
                        </a:rPr>
                        <a:t>Process knows it is being managed (system calls)</a:t>
                      </a:r>
                    </a:p>
                    <a:p>
                      <a:endParaRPr lang="en-US" sz="1800" dirty="0">
                        <a:latin typeface="+mn-lt"/>
                        <a:cs typeface="Times New Roman" panose="02020603050405020304" pitchFamily="18" charset="0"/>
                      </a:endParaRPr>
                    </a:p>
                  </a:txBody>
                  <a:tcPr marT="60960" marB="60960"/>
                </a:tc>
                <a:tc>
                  <a:txBody>
                    <a:bodyPr/>
                    <a:lstStyle/>
                    <a:p>
                      <a:pPr marL="342900" lvl="0" indent="-342900" rtl="0">
                        <a:buFont typeface="+mj-lt"/>
                        <a:buAutoNum type="arabicPeriod"/>
                      </a:pPr>
                      <a:r>
                        <a:rPr lang="en" sz="2000" dirty="0" smtClean="0">
                          <a:solidFill>
                            <a:schemeClr val="bg2">
                              <a:lumMod val="10000"/>
                            </a:schemeClr>
                          </a:solidFill>
                          <a:latin typeface="+mn-lt"/>
                          <a:cs typeface="Times New Roman" panose="02020603050405020304" pitchFamily="18" charset="0"/>
                        </a:rPr>
                        <a:t>CPU shared among OSs</a:t>
                      </a:r>
                    </a:p>
                    <a:p>
                      <a:pPr marL="342900" lvl="0" indent="-342900" rtl="0">
                        <a:spcBef>
                          <a:spcPts val="1200"/>
                        </a:spcBef>
                        <a:buFont typeface="+mj-lt"/>
                        <a:buAutoNum type="arabicPeriod"/>
                      </a:pPr>
                      <a:r>
                        <a:rPr lang="en" sz="2000" dirty="0" smtClean="0">
                          <a:solidFill>
                            <a:schemeClr val="bg2">
                              <a:lumMod val="10000"/>
                            </a:schemeClr>
                          </a:solidFill>
                          <a:latin typeface="+mn-lt"/>
                          <a:cs typeface="Times New Roman" panose="02020603050405020304" pitchFamily="18" charset="0"/>
                        </a:rPr>
                        <a:t>Memory shared using more indirections: Multiple Page Tables</a:t>
                      </a:r>
                    </a:p>
                    <a:p>
                      <a:pPr marL="342900" indent="-342900">
                        <a:spcBef>
                          <a:spcPts val="1200"/>
                        </a:spcBef>
                        <a:buFont typeface="+mj-lt"/>
                        <a:buAutoNum type="arabicPeriod"/>
                      </a:pPr>
                      <a:r>
                        <a:rPr lang="en" sz="2000" dirty="0" smtClean="0">
                          <a:solidFill>
                            <a:schemeClr val="bg2">
                              <a:lumMod val="10000"/>
                            </a:schemeClr>
                          </a:solidFill>
                          <a:latin typeface="+mn-lt"/>
                          <a:cs typeface="Times New Roman" panose="02020603050405020304" pitchFamily="18" charset="0"/>
                        </a:rPr>
                        <a:t>OS may/</a:t>
                      </a:r>
                      <a:r>
                        <a:rPr lang="en" sz="2000" baseline="0" dirty="0" smtClean="0">
                          <a:solidFill>
                            <a:schemeClr val="bg2">
                              <a:lumMod val="10000"/>
                            </a:schemeClr>
                          </a:solidFill>
                          <a:latin typeface="+mn-lt"/>
                          <a:cs typeface="Times New Roman" panose="02020603050405020304" pitchFamily="18" charset="0"/>
                        </a:rPr>
                        <a:t> </a:t>
                      </a:r>
                      <a:r>
                        <a:rPr lang="en" sz="2000" dirty="0" smtClean="0">
                          <a:solidFill>
                            <a:schemeClr val="bg2">
                              <a:lumMod val="10000"/>
                            </a:schemeClr>
                          </a:solidFill>
                          <a:latin typeface="+mn-lt"/>
                          <a:cs typeface="Times New Roman" panose="02020603050405020304" pitchFamily="18" charset="0"/>
                        </a:rPr>
                        <a:t>may not  know it is being used</a:t>
                      </a:r>
                    </a:p>
                    <a:p>
                      <a:endParaRPr lang="en-US" sz="1800" dirty="0">
                        <a:latin typeface="+mn-lt"/>
                        <a:cs typeface="Times New Roman" panose="02020603050405020304" pitchFamily="18" charset="0"/>
                      </a:endParaRPr>
                    </a:p>
                  </a:txBody>
                  <a:tcPr marT="60960" marB="60960"/>
                </a:tc>
                <a:extLst>
                  <a:ext uri="{0D108BD9-81ED-4DB2-BD59-A6C34878D82A}">
                    <a16:rowId xmlns="" xmlns:a16="http://schemas.microsoft.com/office/drawing/2014/main" val="1297611859"/>
                  </a:ext>
                </a:extLst>
              </a:tr>
            </a:tbl>
          </a:graphicData>
        </a:graphic>
      </p:graphicFrame>
      <p:sp>
        <p:nvSpPr>
          <p:cNvPr id="9" name="Title 2"/>
          <p:cNvSpPr>
            <a:spLocks noGrp="1"/>
          </p:cNvSpPr>
          <p:nvPr>
            <p:ph type="title"/>
          </p:nvPr>
        </p:nvSpPr>
        <p:spPr>
          <a:xfrm>
            <a:off x="0" y="274638"/>
            <a:ext cx="9144000" cy="1143000"/>
          </a:xfrm>
        </p:spPr>
        <p:txBody>
          <a:bodyPr>
            <a:noAutofit/>
          </a:bodyPr>
          <a:lstStyle/>
          <a:p>
            <a:r>
              <a:rPr lang="en" dirty="0" smtClean="0"/>
              <a:t>Multiprogramming vs. virtualization (2)</a:t>
            </a:r>
            <a:endParaRPr lang="en-US" dirty="0"/>
          </a:p>
        </p:txBody>
      </p:sp>
    </p:spTree>
    <p:extLst>
      <p:ext uri="{BB962C8B-B14F-4D97-AF65-F5344CB8AC3E}">
        <p14:creationId xmlns:p14="http://schemas.microsoft.com/office/powerpoint/2010/main" val="3516441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 dirty="0" smtClean="0"/>
              <a:t>Amazon Web Services (AWS)</a:t>
            </a:r>
            <a:r>
              <a:rPr lang="en" dirty="0"/>
              <a:t>	</a:t>
            </a:r>
            <a:endParaRPr lang="en-US" dirty="0"/>
          </a:p>
        </p:txBody>
      </p:sp>
      <p:sp>
        <p:nvSpPr>
          <p:cNvPr id="2" name="Content Placeholder 1"/>
          <p:cNvSpPr>
            <a:spLocks noGrp="1"/>
          </p:cNvSpPr>
          <p:nvPr>
            <p:ph idx="1"/>
          </p:nvPr>
        </p:nvSpPr>
        <p:spPr/>
        <p:txBody>
          <a:bodyPr/>
          <a:lstStyle/>
          <a:p>
            <a:r>
              <a:rPr lang="en" sz="2400" dirty="0" smtClean="0">
                <a:cs typeface="Times New Roman" panose="02020603050405020304" pitchFamily="18" charset="0"/>
              </a:rPr>
              <a:t>First Public Cloud (launched in 2006)</a:t>
            </a:r>
          </a:p>
          <a:p>
            <a:pPr>
              <a:spcBef>
                <a:spcPts val="1200"/>
              </a:spcBef>
            </a:pPr>
            <a:r>
              <a:rPr lang="en" sz="2400" dirty="0" smtClean="0">
                <a:cs typeface="Times New Roman" panose="02020603050405020304" pitchFamily="18" charset="0"/>
              </a:rPr>
              <a:t>Collection of on-demnad pay-per-use computing services</a:t>
            </a:r>
          </a:p>
          <a:p>
            <a:pPr>
              <a:spcBef>
                <a:spcPts val="1200"/>
              </a:spcBef>
            </a:pPr>
            <a:r>
              <a:rPr lang="en" sz="2400" dirty="0" smtClean="0">
                <a:cs typeface="Times New Roman" panose="02020603050405020304" pitchFamily="18" charset="0"/>
              </a:rPr>
              <a:t>Solutions </a:t>
            </a:r>
            <a:r>
              <a:rPr lang="en" sz="2400" dirty="0">
                <a:cs typeface="Times New Roman" panose="02020603050405020304" pitchFamily="18" charset="0"/>
              </a:rPr>
              <a:t>in various service models:</a:t>
            </a:r>
          </a:p>
          <a:p>
            <a:pPr lvl="1"/>
            <a:r>
              <a:rPr lang="en" sz="2000" dirty="0" smtClean="0">
                <a:cs typeface="Times New Roman" panose="02020603050405020304" pitchFamily="18" charset="0"/>
              </a:rPr>
              <a:t>IaaS</a:t>
            </a:r>
            <a:r>
              <a:rPr lang="en" sz="2000" dirty="0">
                <a:cs typeface="Times New Roman" panose="02020603050405020304" pitchFamily="18" charset="0"/>
              </a:rPr>
              <a:t>: EC2, S3, ELB, Autoscaler</a:t>
            </a:r>
          </a:p>
          <a:p>
            <a:pPr lvl="1"/>
            <a:r>
              <a:rPr lang="en" sz="2000" dirty="0" smtClean="0">
                <a:cs typeface="Times New Roman" panose="02020603050405020304" pitchFamily="18" charset="0"/>
              </a:rPr>
              <a:t>PaaS</a:t>
            </a:r>
            <a:r>
              <a:rPr lang="en" sz="2000" dirty="0">
                <a:cs typeface="Times New Roman" panose="02020603050405020304" pitchFamily="18" charset="0"/>
              </a:rPr>
              <a:t>: Elastic Beanstalk, EMR</a:t>
            </a:r>
          </a:p>
          <a:p>
            <a:pPr lvl="1"/>
            <a:r>
              <a:rPr lang="en" sz="2000" dirty="0" smtClean="0">
                <a:cs typeface="Times New Roman" panose="02020603050405020304" pitchFamily="18" charset="0"/>
              </a:rPr>
              <a:t>SaaS</a:t>
            </a:r>
            <a:r>
              <a:rPr lang="en" sz="2000" dirty="0">
                <a:cs typeface="Times New Roman" panose="02020603050405020304" pitchFamily="18" charset="0"/>
              </a:rPr>
              <a:t>: Cloud Search, Elastic </a:t>
            </a:r>
            <a:r>
              <a:rPr lang="en" sz="2000" dirty="0" smtClean="0">
                <a:cs typeface="Times New Roman" panose="02020603050405020304" pitchFamily="18" charset="0"/>
              </a:rPr>
              <a:t>Transcoder</a:t>
            </a:r>
            <a:endParaRPr lang="en" sz="2000" dirty="0">
              <a:cs typeface="Times New Roman" panose="02020603050405020304" pitchFamily="18" charset="0"/>
            </a:endParaRPr>
          </a:p>
          <a:p>
            <a:pPr>
              <a:spcBef>
                <a:spcPts val="1200"/>
              </a:spcBef>
            </a:pPr>
            <a:r>
              <a:rPr lang="en" sz="2400" dirty="0">
                <a:cs typeface="Times New Roman" panose="02020603050405020304" pitchFamily="18" charset="0"/>
              </a:rPr>
              <a:t>Other services:</a:t>
            </a:r>
          </a:p>
          <a:p>
            <a:pPr lvl="1"/>
            <a:r>
              <a:rPr lang="en" sz="2000" dirty="0" smtClean="0">
                <a:cs typeface="Times New Roman" panose="02020603050405020304" pitchFamily="18" charset="0"/>
              </a:rPr>
              <a:t>Networking</a:t>
            </a:r>
            <a:r>
              <a:rPr lang="en" sz="2000" dirty="0">
                <a:cs typeface="Times New Roman" panose="02020603050405020304" pitchFamily="18" charset="0"/>
              </a:rPr>
              <a:t>: DNS, CDN</a:t>
            </a:r>
          </a:p>
          <a:p>
            <a:pPr lvl="1"/>
            <a:r>
              <a:rPr lang="en" sz="2000" dirty="0" smtClean="0">
                <a:cs typeface="Times New Roman" panose="02020603050405020304" pitchFamily="18" charset="0"/>
              </a:rPr>
              <a:t>Databases</a:t>
            </a:r>
            <a:r>
              <a:rPr lang="en" sz="2000" dirty="0">
                <a:cs typeface="Times New Roman" panose="02020603050405020304" pitchFamily="18" charset="0"/>
              </a:rPr>
              <a:t>: relational, noSQL, memcache</a:t>
            </a:r>
          </a:p>
          <a:p>
            <a:pPr lvl="1"/>
            <a:r>
              <a:rPr lang="en" sz="2000" dirty="0" smtClean="0">
                <a:cs typeface="Times New Roman" panose="02020603050405020304" pitchFamily="18" charset="0"/>
              </a:rPr>
              <a:t>Scripted </a:t>
            </a:r>
            <a:r>
              <a:rPr lang="en" sz="2000" dirty="0">
                <a:cs typeface="Times New Roman" panose="02020603050405020304" pitchFamily="18" charset="0"/>
              </a:rPr>
              <a:t>deployment</a:t>
            </a:r>
            <a:endParaRPr lang="en-US" sz="2000" dirty="0">
              <a:cs typeface="Times New Roman" panose="02020603050405020304" pitchFamily="18" charset="0"/>
            </a:endParaRPr>
          </a:p>
        </p:txBody>
      </p:sp>
    </p:spTree>
    <p:extLst>
      <p:ext uri="{BB962C8B-B14F-4D97-AF65-F5344CB8AC3E}">
        <p14:creationId xmlns:p14="http://schemas.microsoft.com/office/powerpoint/2010/main" val="1613158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Cloud </a:t>
            </a:r>
            <a:r>
              <a:rPr lang="en-US" dirty="0" smtClean="0"/>
              <a:t>Computing</a:t>
            </a:r>
            <a:endParaRPr lang="en-US" dirty="0"/>
          </a:p>
        </p:txBody>
      </p:sp>
      <p:sp>
        <p:nvSpPr>
          <p:cNvPr id="2" name="Content Placeholder 1"/>
          <p:cNvSpPr>
            <a:spLocks noGrp="1"/>
          </p:cNvSpPr>
          <p:nvPr>
            <p:ph idx="1"/>
          </p:nvPr>
        </p:nvSpPr>
        <p:spPr>
          <a:xfrm>
            <a:off x="619125" y="1371599"/>
            <a:ext cx="7905750" cy="4343401"/>
          </a:xfrm>
        </p:spPr>
        <p:txBody>
          <a:bodyPr/>
          <a:lstStyle/>
          <a:p>
            <a:pPr lvl="0">
              <a:buFont typeface="Arial" panose="020B0604020202020204" pitchFamily="34" charset="0"/>
              <a:buChar char="•"/>
            </a:pPr>
            <a:r>
              <a:rPr lang="en" sz="2400" b="1" dirty="0">
                <a:cs typeface="Times New Roman" panose="02020603050405020304" pitchFamily="18" charset="0"/>
              </a:rPr>
              <a:t>NIST</a:t>
            </a:r>
            <a:r>
              <a:rPr lang="en" sz="2000" dirty="0">
                <a:cs typeface="Times New Roman" panose="02020603050405020304" pitchFamily="18" charset="0"/>
              </a:rPr>
              <a:t>: </a:t>
            </a:r>
          </a:p>
          <a:p>
            <a:pPr marL="457200" lvl="1" indent="0">
              <a:buNone/>
            </a:pPr>
            <a:r>
              <a:rPr lang="en" sz="2000" dirty="0">
                <a:cs typeface="Times New Roman" panose="02020603050405020304" pitchFamily="18" charset="0"/>
              </a:rPr>
              <a:t>“a </a:t>
            </a:r>
            <a:r>
              <a:rPr lang="en" sz="2000" b="1" u="sng" dirty="0">
                <a:cs typeface="Times New Roman" panose="02020603050405020304" pitchFamily="18" charset="0"/>
              </a:rPr>
              <a:t>model</a:t>
            </a:r>
            <a:r>
              <a:rPr lang="en" sz="2000" b="1" dirty="0">
                <a:cs typeface="Times New Roman" panose="02020603050405020304" pitchFamily="18" charset="0"/>
              </a:rPr>
              <a:t> </a:t>
            </a:r>
            <a:r>
              <a:rPr lang="en" sz="2000" dirty="0">
                <a:cs typeface="Times New Roman" panose="02020603050405020304" pitchFamily="18" charset="0"/>
              </a:rPr>
              <a:t>for enabling </a:t>
            </a:r>
            <a:r>
              <a:rPr lang="en" sz="2000" b="1" dirty="0">
                <a:cs typeface="Times New Roman" panose="02020603050405020304" pitchFamily="18" charset="0"/>
              </a:rPr>
              <a:t>ubiquitous</a:t>
            </a:r>
            <a:r>
              <a:rPr lang="en" sz="2000" dirty="0">
                <a:cs typeface="Times New Roman" panose="02020603050405020304" pitchFamily="18" charset="0"/>
              </a:rPr>
              <a:t>, convenient, </a:t>
            </a:r>
            <a:r>
              <a:rPr lang="en" sz="2000" b="1" dirty="0">
                <a:cs typeface="Times New Roman" panose="02020603050405020304" pitchFamily="18" charset="0"/>
              </a:rPr>
              <a:t>on-demand</a:t>
            </a:r>
            <a:r>
              <a:rPr lang="en" sz="2000" dirty="0">
                <a:cs typeface="Times New Roman" panose="02020603050405020304" pitchFamily="18" charset="0"/>
              </a:rPr>
              <a:t> network </a:t>
            </a:r>
            <a:r>
              <a:rPr lang="en" sz="2000" b="1" dirty="0">
                <a:cs typeface="Times New Roman" panose="02020603050405020304" pitchFamily="18" charset="0"/>
              </a:rPr>
              <a:t>access</a:t>
            </a:r>
            <a:r>
              <a:rPr lang="en" sz="2000" dirty="0">
                <a:cs typeface="Times New Roman" panose="02020603050405020304" pitchFamily="18" charset="0"/>
              </a:rPr>
              <a:t> to a </a:t>
            </a:r>
            <a:r>
              <a:rPr lang="en" sz="2000" b="1" dirty="0">
                <a:cs typeface="Times New Roman" panose="02020603050405020304" pitchFamily="18" charset="0"/>
              </a:rPr>
              <a:t>shared</a:t>
            </a:r>
            <a:r>
              <a:rPr lang="en" sz="2000" dirty="0">
                <a:cs typeface="Times New Roman" panose="02020603050405020304" pitchFamily="18" charset="0"/>
              </a:rPr>
              <a:t> pool of </a:t>
            </a:r>
            <a:r>
              <a:rPr lang="en" sz="2000" b="1" dirty="0">
                <a:cs typeface="Times New Roman" panose="02020603050405020304" pitchFamily="18" charset="0"/>
              </a:rPr>
              <a:t>configurable computing resources</a:t>
            </a:r>
            <a:r>
              <a:rPr lang="en" sz="2000" dirty="0">
                <a:cs typeface="Times New Roman" panose="02020603050405020304" pitchFamily="18" charset="0"/>
              </a:rPr>
              <a:t> (e.g., networks, servers, storage, applications, and services) that can be rapidly provisioned and released with </a:t>
            </a:r>
            <a:r>
              <a:rPr lang="en" sz="2000" b="1" dirty="0">
                <a:cs typeface="Times New Roman" panose="02020603050405020304" pitchFamily="18" charset="0"/>
              </a:rPr>
              <a:t>minimal management effort</a:t>
            </a:r>
            <a:r>
              <a:rPr lang="en" sz="2000" dirty="0">
                <a:cs typeface="Times New Roman" panose="02020603050405020304" pitchFamily="18" charset="0"/>
              </a:rPr>
              <a:t> or service provider interaction</a:t>
            </a:r>
            <a:r>
              <a:rPr lang="en" sz="2000" dirty="0" smtClean="0">
                <a:cs typeface="Times New Roman" panose="02020603050405020304" pitchFamily="18" charset="0"/>
              </a:rPr>
              <a:t>.”</a:t>
            </a:r>
            <a:endParaRPr lang="en" sz="2000" dirty="0">
              <a:cs typeface="Times New Roman" panose="02020603050405020304" pitchFamily="18" charset="0"/>
            </a:endParaRPr>
          </a:p>
          <a:p>
            <a:r>
              <a:rPr lang="en" sz="2400" b="1" dirty="0">
                <a:cs typeface="Times New Roman" panose="02020603050405020304" pitchFamily="18" charset="0"/>
              </a:rPr>
              <a:t>Gartner</a:t>
            </a:r>
            <a:r>
              <a:rPr lang="en" sz="2400" dirty="0">
                <a:cs typeface="Times New Roman" panose="02020603050405020304" pitchFamily="18" charset="0"/>
              </a:rPr>
              <a:t>:</a:t>
            </a:r>
          </a:p>
          <a:p>
            <a:pPr lvl="0">
              <a:buNone/>
            </a:pPr>
            <a:r>
              <a:rPr lang="en" sz="1800" dirty="0">
                <a:cs typeface="Times New Roman" panose="02020603050405020304" pitchFamily="18" charset="0"/>
              </a:rPr>
              <a:t>	</a:t>
            </a:r>
            <a:r>
              <a:rPr lang="en" sz="2000" dirty="0">
                <a:cs typeface="Times New Roman" panose="02020603050405020304" pitchFamily="18" charset="0"/>
              </a:rPr>
              <a:t>“a </a:t>
            </a:r>
            <a:r>
              <a:rPr lang="en" sz="2000" b="1" u="sng" dirty="0">
                <a:cs typeface="Times New Roman" panose="02020603050405020304" pitchFamily="18" charset="0"/>
              </a:rPr>
              <a:t>style</a:t>
            </a:r>
            <a:r>
              <a:rPr lang="en" sz="2000" b="1" dirty="0">
                <a:cs typeface="Times New Roman" panose="02020603050405020304" pitchFamily="18" charset="0"/>
              </a:rPr>
              <a:t> </a:t>
            </a:r>
            <a:r>
              <a:rPr lang="en" sz="2000" dirty="0">
                <a:cs typeface="Times New Roman" panose="02020603050405020304" pitchFamily="18" charset="0"/>
              </a:rPr>
              <a:t>of computing in which </a:t>
            </a:r>
            <a:r>
              <a:rPr lang="en" sz="2000" b="1" dirty="0">
                <a:cs typeface="Times New Roman" panose="02020603050405020304" pitchFamily="18" charset="0"/>
              </a:rPr>
              <a:t>scalable</a:t>
            </a:r>
            <a:r>
              <a:rPr lang="en" sz="2000" dirty="0">
                <a:cs typeface="Times New Roman" panose="02020603050405020304" pitchFamily="18" charset="0"/>
              </a:rPr>
              <a:t> and </a:t>
            </a:r>
            <a:r>
              <a:rPr lang="en" sz="2000" b="1" dirty="0">
                <a:cs typeface="Times New Roman" panose="02020603050405020304" pitchFamily="18" charset="0"/>
              </a:rPr>
              <a:t>elastic</a:t>
            </a:r>
            <a:r>
              <a:rPr lang="en" sz="2000" dirty="0">
                <a:cs typeface="Times New Roman" panose="02020603050405020304" pitchFamily="18" charset="0"/>
              </a:rPr>
              <a:t> </a:t>
            </a:r>
            <a:r>
              <a:rPr lang="en" sz="2000" b="1" dirty="0">
                <a:cs typeface="Times New Roman" panose="02020603050405020304" pitchFamily="18" charset="0"/>
              </a:rPr>
              <a:t>IT</a:t>
            </a:r>
            <a:r>
              <a:rPr lang="en" sz="2000" dirty="0">
                <a:cs typeface="Times New Roman" panose="02020603050405020304" pitchFamily="18" charset="0"/>
              </a:rPr>
              <a:t>-enabled capabilities are </a:t>
            </a:r>
            <a:r>
              <a:rPr lang="en" sz="2000" b="1" dirty="0">
                <a:cs typeface="Times New Roman" panose="02020603050405020304" pitchFamily="18" charset="0"/>
              </a:rPr>
              <a:t>delivered as a service</a:t>
            </a:r>
            <a:r>
              <a:rPr lang="en" sz="2000" dirty="0">
                <a:cs typeface="Times New Roman" panose="02020603050405020304" pitchFamily="18" charset="0"/>
              </a:rPr>
              <a:t> using </a:t>
            </a:r>
            <a:r>
              <a:rPr lang="en" sz="2000" b="1" dirty="0">
                <a:cs typeface="Times New Roman" panose="02020603050405020304" pitchFamily="18" charset="0"/>
              </a:rPr>
              <a:t>Internet</a:t>
            </a:r>
            <a:r>
              <a:rPr lang="en" sz="2000" dirty="0">
                <a:cs typeface="Times New Roman" panose="02020603050405020304" pitchFamily="18" charset="0"/>
              </a:rPr>
              <a:t> technologies</a:t>
            </a:r>
            <a:r>
              <a:rPr lang="en" sz="2000" dirty="0" smtClean="0">
                <a:cs typeface="Times New Roman" panose="02020603050405020304" pitchFamily="18" charset="0"/>
              </a:rPr>
              <a:t>.”</a:t>
            </a:r>
            <a:endParaRPr lang="en" sz="2000" dirty="0">
              <a:cs typeface="Times New Roman" panose="02020603050405020304" pitchFamily="18" charset="0"/>
            </a:endParaRPr>
          </a:p>
          <a:p>
            <a:r>
              <a:rPr lang="en" sz="2400" b="1" dirty="0">
                <a:cs typeface="Times New Roman" panose="02020603050405020304" pitchFamily="18" charset="0"/>
              </a:rPr>
              <a:t>Webster</a:t>
            </a:r>
            <a:r>
              <a:rPr lang="en" sz="2400" dirty="0">
                <a:cs typeface="Times New Roman" panose="02020603050405020304" pitchFamily="18" charset="0"/>
              </a:rPr>
              <a:t>:</a:t>
            </a:r>
          </a:p>
          <a:p>
            <a:pPr lvl="0">
              <a:buNone/>
            </a:pPr>
            <a:r>
              <a:rPr lang="en" sz="1800" dirty="0">
                <a:cs typeface="Times New Roman" panose="02020603050405020304" pitchFamily="18" charset="0"/>
              </a:rPr>
              <a:t>	</a:t>
            </a:r>
            <a:r>
              <a:rPr lang="en" sz="2000" dirty="0">
                <a:cs typeface="Times New Roman" panose="02020603050405020304" pitchFamily="18" charset="0"/>
              </a:rPr>
              <a:t>“the </a:t>
            </a:r>
            <a:r>
              <a:rPr lang="en" sz="2000" b="1" u="sng" dirty="0">
                <a:cs typeface="Times New Roman" panose="02020603050405020304" pitchFamily="18" charset="0"/>
              </a:rPr>
              <a:t>practice</a:t>
            </a:r>
            <a:r>
              <a:rPr lang="en" sz="2000" dirty="0">
                <a:cs typeface="Times New Roman" panose="02020603050405020304" pitchFamily="18" charset="0"/>
              </a:rPr>
              <a:t> of </a:t>
            </a:r>
            <a:r>
              <a:rPr lang="en" sz="2000" b="1" dirty="0">
                <a:cs typeface="Times New Roman" panose="02020603050405020304" pitchFamily="18" charset="0"/>
              </a:rPr>
              <a:t>storing</a:t>
            </a:r>
            <a:r>
              <a:rPr lang="en" sz="2000" dirty="0">
                <a:cs typeface="Times New Roman" panose="02020603050405020304" pitchFamily="18" charset="0"/>
              </a:rPr>
              <a:t> regularly used computer </a:t>
            </a:r>
            <a:r>
              <a:rPr lang="en" sz="2000" b="1" dirty="0">
                <a:cs typeface="Times New Roman" panose="02020603050405020304" pitchFamily="18" charset="0"/>
              </a:rPr>
              <a:t>data</a:t>
            </a:r>
            <a:r>
              <a:rPr lang="en" sz="2000" dirty="0">
                <a:cs typeface="Times New Roman" panose="02020603050405020304" pitchFamily="18" charset="0"/>
              </a:rPr>
              <a:t> on multiple servers that can be </a:t>
            </a:r>
            <a:r>
              <a:rPr lang="en" sz="2000" b="1" dirty="0">
                <a:cs typeface="Times New Roman" panose="02020603050405020304" pitchFamily="18" charset="0"/>
              </a:rPr>
              <a:t>accessed through the Internet</a:t>
            </a:r>
            <a:r>
              <a:rPr lang="en" sz="2000" dirty="0" smtClean="0">
                <a:cs typeface="Times New Roman" panose="02020603050405020304" pitchFamily="18" charset="0"/>
              </a:rPr>
              <a:t>.”</a:t>
            </a:r>
            <a:endParaRPr lang="en" sz="2000" dirty="0">
              <a:cs typeface="Times New Roman" panose="02020603050405020304" pitchFamily="18" charset="0"/>
            </a:endParaRPr>
          </a:p>
        </p:txBody>
      </p:sp>
    </p:spTree>
    <p:extLst>
      <p:ext uri="{BB962C8B-B14F-4D97-AF65-F5344CB8AC3E}">
        <p14:creationId xmlns:p14="http://schemas.microsoft.com/office/powerpoint/2010/main" val="846117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 demand pay per use</a:t>
            </a:r>
            <a:endParaRPr lang="en-US" dirty="0"/>
          </a:p>
        </p:txBody>
      </p:sp>
      <p:sp>
        <p:nvSpPr>
          <p:cNvPr id="2" name="Content Placeholder 1"/>
          <p:cNvSpPr>
            <a:spLocks noGrp="1"/>
          </p:cNvSpPr>
          <p:nvPr>
            <p:ph idx="1"/>
          </p:nvPr>
        </p:nvSpPr>
        <p:spPr>
          <a:xfrm>
            <a:off x="619125" y="1447799"/>
            <a:ext cx="7905750" cy="4572001"/>
          </a:xfrm>
        </p:spPr>
        <p:txBody>
          <a:bodyPr>
            <a:normAutofit fontScale="92500" lnSpcReduction="10000"/>
          </a:bodyPr>
          <a:lstStyle/>
          <a:p>
            <a:r>
              <a:rPr lang="en" sz="2400" dirty="0" smtClean="0"/>
              <a:t>On </a:t>
            </a:r>
            <a:r>
              <a:rPr lang="en" sz="2400" dirty="0"/>
              <a:t>demand </a:t>
            </a:r>
            <a:r>
              <a:rPr lang="en" sz="2400" b="1" dirty="0" smtClean="0"/>
              <a:t>self-service</a:t>
            </a:r>
          </a:p>
          <a:p>
            <a:pPr lvl="1"/>
            <a:r>
              <a:rPr lang="en-US" sz="2000" dirty="0" smtClean="0"/>
              <a:t>A consumer can provision computing services such as server resources, network, storage automatically as required</a:t>
            </a:r>
            <a:endParaRPr lang="en" sz="2000" dirty="0"/>
          </a:p>
          <a:p>
            <a:r>
              <a:rPr lang="en" sz="2400" dirty="0" smtClean="0"/>
              <a:t>Geographically </a:t>
            </a:r>
            <a:r>
              <a:rPr lang="en" sz="2400" b="1" dirty="0" smtClean="0"/>
              <a:t>distributed</a:t>
            </a:r>
            <a:r>
              <a:rPr lang="en" sz="2400" dirty="0" smtClean="0"/>
              <a:t> and broad </a:t>
            </a:r>
            <a:r>
              <a:rPr lang="en" sz="2400" dirty="0"/>
              <a:t>network </a:t>
            </a:r>
            <a:r>
              <a:rPr lang="en" sz="2400" dirty="0" smtClean="0"/>
              <a:t>access</a:t>
            </a:r>
          </a:p>
          <a:p>
            <a:pPr lvl="1"/>
            <a:r>
              <a:rPr lang="en" sz="2000" dirty="0" smtClean="0"/>
              <a:t>The services are geographically distributed and are accessible broadly through internet and hence can be used with think or thin clients (such as mobile phones)</a:t>
            </a:r>
            <a:endParaRPr lang="en" sz="2000" dirty="0"/>
          </a:p>
          <a:p>
            <a:r>
              <a:rPr lang="en" sz="2400" dirty="0" smtClean="0"/>
              <a:t>Multi-tenant </a:t>
            </a:r>
            <a:r>
              <a:rPr lang="en" sz="2400" b="1" dirty="0"/>
              <a:t>resource pooling</a:t>
            </a:r>
          </a:p>
          <a:p>
            <a:pPr lvl="1"/>
            <a:r>
              <a:rPr lang="en" sz="2000" dirty="0" smtClean="0"/>
              <a:t>The resources are shared among multiple clients using the cloud for better utilization of the underlying infrastructure. The allocation of resources is transperent to the </a:t>
            </a:r>
            <a:r>
              <a:rPr lang="en" sz="2000" dirty="0" smtClean="0"/>
              <a:t>consumer</a:t>
            </a:r>
          </a:p>
          <a:p>
            <a:r>
              <a:rPr lang="en" sz="2400" dirty="0" smtClean="0"/>
              <a:t>Pay per use</a:t>
            </a:r>
          </a:p>
          <a:p>
            <a:pPr lvl="1"/>
            <a:r>
              <a:rPr lang="en" sz="2000" dirty="0" smtClean="0"/>
              <a:t>Hourly (Amazon, Azure)</a:t>
            </a:r>
          </a:p>
          <a:p>
            <a:pPr lvl="1"/>
            <a:r>
              <a:rPr lang="en" sz="2000" dirty="0" smtClean="0"/>
              <a:t>Per minute (Google)</a:t>
            </a:r>
            <a:endParaRPr lang="en" sz="2000" dirty="0" smtClean="0"/>
          </a:p>
        </p:txBody>
      </p:sp>
    </p:spTree>
    <p:extLst>
      <p:ext uri="{BB962C8B-B14F-4D97-AF65-F5344CB8AC3E}">
        <p14:creationId xmlns:p14="http://schemas.microsoft.com/office/powerpoint/2010/main" val="1420162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Elasticity</a:t>
            </a:r>
            <a:endParaRPr lang="en-US" dirty="0"/>
          </a:p>
        </p:txBody>
      </p:sp>
      <p:sp>
        <p:nvSpPr>
          <p:cNvPr id="2" name="Content Placeholder 1"/>
          <p:cNvSpPr>
            <a:spLocks noGrp="1"/>
          </p:cNvSpPr>
          <p:nvPr>
            <p:ph idx="1"/>
          </p:nvPr>
        </p:nvSpPr>
        <p:spPr/>
        <p:txBody>
          <a:bodyPr/>
          <a:lstStyle/>
          <a:p>
            <a:r>
              <a:rPr lang="en" sz="2400" dirty="0" smtClean="0"/>
              <a:t>Rapid </a:t>
            </a:r>
            <a:r>
              <a:rPr lang="en" sz="2400" b="1" dirty="0"/>
              <a:t>elasticity</a:t>
            </a:r>
          </a:p>
          <a:p>
            <a:pPr lvl="1"/>
            <a:r>
              <a:rPr lang="en" sz="2000" dirty="0" smtClean="0"/>
              <a:t>The consumer can rapidly request or release resources based on their requirements. This is useful in quickly scaling out to changing demands</a:t>
            </a:r>
          </a:p>
          <a:p>
            <a:r>
              <a:rPr lang="en" sz="2400" dirty="0" smtClean="0"/>
              <a:t>Measured </a:t>
            </a:r>
            <a:r>
              <a:rPr lang="en" sz="2400" dirty="0"/>
              <a:t>service (</a:t>
            </a:r>
            <a:r>
              <a:rPr lang="en" sz="2400" b="1" dirty="0"/>
              <a:t>utility computing</a:t>
            </a:r>
            <a:r>
              <a:rPr lang="en" sz="2400" dirty="0" smtClean="0"/>
              <a:t>)</a:t>
            </a:r>
          </a:p>
          <a:p>
            <a:pPr lvl="1"/>
            <a:r>
              <a:rPr lang="en" sz="2000" dirty="0" smtClean="0"/>
              <a:t>Different metering mechanisms are in place to monitor and track individual usages for services such as compute, network, sotrage and any other specialiazed services. The consumer only pays for the actual services used (pay-per-use model)</a:t>
            </a:r>
            <a:endParaRPr lang="en" sz="2000" dirty="0"/>
          </a:p>
          <a:p>
            <a:endParaRPr lang="en-US" dirty="0"/>
          </a:p>
        </p:txBody>
      </p:sp>
    </p:spTree>
    <p:extLst>
      <p:ext uri="{BB962C8B-B14F-4D97-AF65-F5344CB8AC3E}">
        <p14:creationId xmlns:p14="http://schemas.microsoft.com/office/powerpoint/2010/main" val="4093738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107003" y="3675154"/>
            <a:ext cx="1676400" cy="2055564"/>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312293" y="4041490"/>
            <a:ext cx="1676400" cy="1689228"/>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1524000" y="4955890"/>
            <a:ext cx="1676400" cy="776663"/>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Service models</a:t>
            </a:r>
            <a:endParaRPr lang="en-US" dirty="0"/>
          </a:p>
        </p:txBody>
      </p:sp>
      <p:sp>
        <p:nvSpPr>
          <p:cNvPr id="9" name="Rectangle 8"/>
          <p:cNvSpPr/>
          <p:nvPr/>
        </p:nvSpPr>
        <p:spPr>
          <a:xfrm>
            <a:off x="1525203" y="3660490"/>
            <a:ext cx="1676400" cy="2057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cxnSp>
        <p:nvCxnSpPr>
          <p:cNvPr id="11" name="Straight Connector 10"/>
          <p:cNvCxnSpPr/>
          <p:nvPr/>
        </p:nvCxnSpPr>
        <p:spPr>
          <a:xfrm>
            <a:off x="1525203" y="5377480"/>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562099" y="5400488"/>
            <a:ext cx="1571625" cy="253916"/>
          </a:xfrm>
          <a:prstGeom prst="rect">
            <a:avLst/>
          </a:prstGeom>
          <a:noFill/>
        </p:spPr>
        <p:txBody>
          <a:bodyPr wrap="square" rtlCol="0">
            <a:spAutoFit/>
          </a:bodyPr>
          <a:lstStyle/>
          <a:p>
            <a:pPr algn="ctr"/>
            <a:r>
              <a:rPr lang="en-US" sz="1050" dirty="0" smtClean="0"/>
              <a:t>Hardware</a:t>
            </a:r>
            <a:endParaRPr lang="en-US" sz="1050" dirty="0"/>
          </a:p>
        </p:txBody>
      </p:sp>
      <p:sp>
        <p:nvSpPr>
          <p:cNvPr id="13" name="TextBox 12"/>
          <p:cNvSpPr txBox="1"/>
          <p:nvPr/>
        </p:nvSpPr>
        <p:spPr>
          <a:xfrm>
            <a:off x="1562099" y="5021385"/>
            <a:ext cx="1571625" cy="253916"/>
          </a:xfrm>
          <a:prstGeom prst="rect">
            <a:avLst/>
          </a:prstGeom>
          <a:noFill/>
        </p:spPr>
        <p:txBody>
          <a:bodyPr wrap="square" rtlCol="0">
            <a:spAutoFit/>
          </a:bodyPr>
          <a:lstStyle/>
          <a:p>
            <a:pPr algn="ctr"/>
            <a:r>
              <a:rPr lang="en-US" sz="1050" dirty="0" smtClean="0"/>
              <a:t>Virtualization Software</a:t>
            </a:r>
            <a:endParaRPr lang="en-US" sz="1050" dirty="0"/>
          </a:p>
        </p:txBody>
      </p:sp>
      <p:cxnSp>
        <p:nvCxnSpPr>
          <p:cNvPr id="15" name="Straight Connector 14"/>
          <p:cNvCxnSpPr/>
          <p:nvPr/>
        </p:nvCxnSpPr>
        <p:spPr>
          <a:xfrm>
            <a:off x="1524000" y="4955890"/>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562099" y="4603349"/>
            <a:ext cx="1571625" cy="253916"/>
          </a:xfrm>
          <a:prstGeom prst="rect">
            <a:avLst/>
          </a:prstGeom>
          <a:noFill/>
        </p:spPr>
        <p:txBody>
          <a:bodyPr wrap="square" rtlCol="0">
            <a:spAutoFit/>
          </a:bodyPr>
          <a:lstStyle/>
          <a:p>
            <a:pPr algn="ctr"/>
            <a:r>
              <a:rPr lang="en-US" sz="1050" dirty="0" smtClean="0"/>
              <a:t>OS</a:t>
            </a:r>
            <a:endParaRPr lang="en-US" sz="1050" dirty="0"/>
          </a:p>
        </p:txBody>
      </p:sp>
      <p:cxnSp>
        <p:nvCxnSpPr>
          <p:cNvPr id="17" name="Straight Connector 16"/>
          <p:cNvCxnSpPr/>
          <p:nvPr/>
        </p:nvCxnSpPr>
        <p:spPr>
          <a:xfrm>
            <a:off x="1525203" y="4498690"/>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562099" y="4070365"/>
            <a:ext cx="1571625" cy="415498"/>
          </a:xfrm>
          <a:prstGeom prst="rect">
            <a:avLst/>
          </a:prstGeom>
          <a:noFill/>
        </p:spPr>
        <p:txBody>
          <a:bodyPr wrap="square" rtlCol="0">
            <a:spAutoFit/>
          </a:bodyPr>
          <a:lstStyle/>
          <a:p>
            <a:pPr algn="ctr"/>
            <a:r>
              <a:rPr lang="en-US" sz="1050" dirty="0" smtClean="0"/>
              <a:t>Application Platform (distributed)</a:t>
            </a:r>
            <a:endParaRPr lang="en-US" sz="1050" dirty="0"/>
          </a:p>
        </p:txBody>
      </p:sp>
      <p:cxnSp>
        <p:nvCxnSpPr>
          <p:cNvPr id="19" name="Straight Connector 18"/>
          <p:cNvCxnSpPr/>
          <p:nvPr/>
        </p:nvCxnSpPr>
        <p:spPr>
          <a:xfrm>
            <a:off x="1524000" y="4041490"/>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562099" y="3707237"/>
            <a:ext cx="1571625" cy="253916"/>
          </a:xfrm>
          <a:prstGeom prst="rect">
            <a:avLst/>
          </a:prstGeom>
          <a:noFill/>
        </p:spPr>
        <p:txBody>
          <a:bodyPr wrap="square" rtlCol="0">
            <a:spAutoFit/>
          </a:bodyPr>
          <a:lstStyle/>
          <a:p>
            <a:pPr algn="ctr"/>
            <a:r>
              <a:rPr lang="en-US" sz="1050" dirty="0" smtClean="0"/>
              <a:t>Applications</a:t>
            </a:r>
            <a:endParaRPr lang="en-US" sz="1050" dirty="0"/>
          </a:p>
        </p:txBody>
      </p:sp>
      <p:sp>
        <p:nvSpPr>
          <p:cNvPr id="29" name="Rectangle 28"/>
          <p:cNvSpPr/>
          <p:nvPr/>
        </p:nvSpPr>
        <p:spPr>
          <a:xfrm>
            <a:off x="3314699" y="3660490"/>
            <a:ext cx="1676400" cy="2057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cxnSp>
        <p:nvCxnSpPr>
          <p:cNvPr id="30" name="Straight Connector 29"/>
          <p:cNvCxnSpPr/>
          <p:nvPr/>
        </p:nvCxnSpPr>
        <p:spPr>
          <a:xfrm>
            <a:off x="3314699" y="5377480"/>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351595" y="5400488"/>
            <a:ext cx="1571625" cy="253916"/>
          </a:xfrm>
          <a:prstGeom prst="rect">
            <a:avLst/>
          </a:prstGeom>
          <a:noFill/>
        </p:spPr>
        <p:txBody>
          <a:bodyPr wrap="square" rtlCol="0">
            <a:spAutoFit/>
          </a:bodyPr>
          <a:lstStyle/>
          <a:p>
            <a:pPr algn="ctr"/>
            <a:r>
              <a:rPr lang="en-US" sz="1050" dirty="0" smtClean="0"/>
              <a:t>Hardware</a:t>
            </a:r>
            <a:endParaRPr lang="en-US" sz="1050" dirty="0"/>
          </a:p>
        </p:txBody>
      </p:sp>
      <p:sp>
        <p:nvSpPr>
          <p:cNvPr id="32" name="TextBox 31"/>
          <p:cNvSpPr txBox="1"/>
          <p:nvPr/>
        </p:nvSpPr>
        <p:spPr>
          <a:xfrm>
            <a:off x="3351595" y="5021385"/>
            <a:ext cx="1571625" cy="253916"/>
          </a:xfrm>
          <a:prstGeom prst="rect">
            <a:avLst/>
          </a:prstGeom>
          <a:noFill/>
        </p:spPr>
        <p:txBody>
          <a:bodyPr wrap="square" rtlCol="0">
            <a:spAutoFit/>
          </a:bodyPr>
          <a:lstStyle/>
          <a:p>
            <a:pPr algn="ctr"/>
            <a:r>
              <a:rPr lang="en-US" sz="1050" dirty="0" smtClean="0"/>
              <a:t>Virtualization Software</a:t>
            </a:r>
            <a:endParaRPr lang="en-US" sz="1050" dirty="0"/>
          </a:p>
        </p:txBody>
      </p:sp>
      <p:cxnSp>
        <p:nvCxnSpPr>
          <p:cNvPr id="33" name="Straight Connector 32"/>
          <p:cNvCxnSpPr/>
          <p:nvPr/>
        </p:nvCxnSpPr>
        <p:spPr>
          <a:xfrm>
            <a:off x="3313496" y="4955890"/>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351595" y="4603349"/>
            <a:ext cx="1571625" cy="253916"/>
          </a:xfrm>
          <a:prstGeom prst="rect">
            <a:avLst/>
          </a:prstGeom>
          <a:noFill/>
        </p:spPr>
        <p:txBody>
          <a:bodyPr wrap="square" rtlCol="0">
            <a:spAutoFit/>
          </a:bodyPr>
          <a:lstStyle/>
          <a:p>
            <a:pPr algn="ctr"/>
            <a:r>
              <a:rPr lang="en-US" sz="1050" dirty="0" smtClean="0"/>
              <a:t>OS</a:t>
            </a:r>
            <a:endParaRPr lang="en-US" sz="1050" dirty="0"/>
          </a:p>
        </p:txBody>
      </p:sp>
      <p:cxnSp>
        <p:nvCxnSpPr>
          <p:cNvPr id="35" name="Straight Connector 34"/>
          <p:cNvCxnSpPr/>
          <p:nvPr/>
        </p:nvCxnSpPr>
        <p:spPr>
          <a:xfrm>
            <a:off x="3314699" y="4498690"/>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351595" y="4070365"/>
            <a:ext cx="1571625" cy="415498"/>
          </a:xfrm>
          <a:prstGeom prst="rect">
            <a:avLst/>
          </a:prstGeom>
          <a:noFill/>
        </p:spPr>
        <p:txBody>
          <a:bodyPr wrap="square" rtlCol="0">
            <a:spAutoFit/>
          </a:bodyPr>
          <a:lstStyle/>
          <a:p>
            <a:pPr algn="ctr"/>
            <a:r>
              <a:rPr lang="en-US" sz="1050" dirty="0" smtClean="0"/>
              <a:t>Application Platform (distributed)</a:t>
            </a:r>
            <a:endParaRPr lang="en-US" sz="1050" dirty="0"/>
          </a:p>
        </p:txBody>
      </p:sp>
      <p:cxnSp>
        <p:nvCxnSpPr>
          <p:cNvPr id="37" name="Straight Connector 36"/>
          <p:cNvCxnSpPr/>
          <p:nvPr/>
        </p:nvCxnSpPr>
        <p:spPr>
          <a:xfrm>
            <a:off x="3313496" y="4041490"/>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51595" y="3707237"/>
            <a:ext cx="1571625" cy="253916"/>
          </a:xfrm>
          <a:prstGeom prst="rect">
            <a:avLst/>
          </a:prstGeom>
          <a:noFill/>
        </p:spPr>
        <p:txBody>
          <a:bodyPr wrap="square" rtlCol="0">
            <a:spAutoFit/>
          </a:bodyPr>
          <a:lstStyle/>
          <a:p>
            <a:pPr algn="ctr"/>
            <a:r>
              <a:rPr lang="en-US" sz="1050" dirty="0" smtClean="0"/>
              <a:t>Applications</a:t>
            </a:r>
            <a:endParaRPr lang="en-US" sz="1050" dirty="0"/>
          </a:p>
        </p:txBody>
      </p:sp>
      <p:sp>
        <p:nvSpPr>
          <p:cNvPr id="39" name="Rectangle 38"/>
          <p:cNvSpPr/>
          <p:nvPr/>
        </p:nvSpPr>
        <p:spPr>
          <a:xfrm>
            <a:off x="5108206" y="3675153"/>
            <a:ext cx="1676400" cy="2057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050" dirty="0"/>
          </a:p>
        </p:txBody>
      </p:sp>
      <p:cxnSp>
        <p:nvCxnSpPr>
          <p:cNvPr id="40" name="Straight Connector 39"/>
          <p:cNvCxnSpPr/>
          <p:nvPr/>
        </p:nvCxnSpPr>
        <p:spPr>
          <a:xfrm>
            <a:off x="5108206" y="5392143"/>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145102" y="5415151"/>
            <a:ext cx="1571625" cy="253916"/>
          </a:xfrm>
          <a:prstGeom prst="rect">
            <a:avLst/>
          </a:prstGeom>
          <a:noFill/>
        </p:spPr>
        <p:txBody>
          <a:bodyPr wrap="square" rtlCol="0">
            <a:spAutoFit/>
          </a:bodyPr>
          <a:lstStyle/>
          <a:p>
            <a:pPr algn="ctr"/>
            <a:r>
              <a:rPr lang="en-US" sz="1050" dirty="0" smtClean="0"/>
              <a:t>Hardware</a:t>
            </a:r>
            <a:endParaRPr lang="en-US" sz="1050" dirty="0"/>
          </a:p>
        </p:txBody>
      </p:sp>
      <p:sp>
        <p:nvSpPr>
          <p:cNvPr id="42" name="TextBox 41"/>
          <p:cNvSpPr txBox="1"/>
          <p:nvPr/>
        </p:nvSpPr>
        <p:spPr>
          <a:xfrm>
            <a:off x="5145102" y="5036048"/>
            <a:ext cx="1571625" cy="253916"/>
          </a:xfrm>
          <a:prstGeom prst="rect">
            <a:avLst/>
          </a:prstGeom>
          <a:noFill/>
        </p:spPr>
        <p:txBody>
          <a:bodyPr wrap="square" rtlCol="0">
            <a:spAutoFit/>
          </a:bodyPr>
          <a:lstStyle/>
          <a:p>
            <a:pPr algn="ctr"/>
            <a:r>
              <a:rPr lang="en-US" sz="1050" dirty="0" smtClean="0"/>
              <a:t>Virtualization Software</a:t>
            </a:r>
            <a:endParaRPr lang="en-US" sz="1050" dirty="0"/>
          </a:p>
        </p:txBody>
      </p:sp>
      <p:cxnSp>
        <p:nvCxnSpPr>
          <p:cNvPr id="43" name="Straight Connector 42"/>
          <p:cNvCxnSpPr/>
          <p:nvPr/>
        </p:nvCxnSpPr>
        <p:spPr>
          <a:xfrm>
            <a:off x="5107003" y="4970553"/>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145102" y="4618012"/>
            <a:ext cx="1571625" cy="253916"/>
          </a:xfrm>
          <a:prstGeom prst="rect">
            <a:avLst/>
          </a:prstGeom>
          <a:noFill/>
        </p:spPr>
        <p:txBody>
          <a:bodyPr wrap="square" rtlCol="0">
            <a:spAutoFit/>
          </a:bodyPr>
          <a:lstStyle/>
          <a:p>
            <a:pPr algn="ctr"/>
            <a:r>
              <a:rPr lang="en-US" sz="1050" dirty="0" smtClean="0"/>
              <a:t>OS</a:t>
            </a:r>
            <a:endParaRPr lang="en-US" sz="1050" dirty="0"/>
          </a:p>
        </p:txBody>
      </p:sp>
      <p:cxnSp>
        <p:nvCxnSpPr>
          <p:cNvPr id="45" name="Straight Connector 44"/>
          <p:cNvCxnSpPr/>
          <p:nvPr/>
        </p:nvCxnSpPr>
        <p:spPr>
          <a:xfrm>
            <a:off x="5108206" y="4513353"/>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145102" y="4085028"/>
            <a:ext cx="1571625" cy="415498"/>
          </a:xfrm>
          <a:prstGeom prst="rect">
            <a:avLst/>
          </a:prstGeom>
          <a:noFill/>
        </p:spPr>
        <p:txBody>
          <a:bodyPr wrap="square" rtlCol="0">
            <a:spAutoFit/>
          </a:bodyPr>
          <a:lstStyle/>
          <a:p>
            <a:pPr algn="ctr"/>
            <a:r>
              <a:rPr lang="en-US" sz="1050" dirty="0" smtClean="0"/>
              <a:t>Application Platform (distributed)</a:t>
            </a:r>
            <a:endParaRPr lang="en-US" sz="1050" dirty="0"/>
          </a:p>
        </p:txBody>
      </p:sp>
      <p:cxnSp>
        <p:nvCxnSpPr>
          <p:cNvPr id="47" name="Straight Connector 46"/>
          <p:cNvCxnSpPr/>
          <p:nvPr/>
        </p:nvCxnSpPr>
        <p:spPr>
          <a:xfrm>
            <a:off x="5107003" y="4056153"/>
            <a:ext cx="16764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145102" y="3721900"/>
            <a:ext cx="1571625" cy="253916"/>
          </a:xfrm>
          <a:prstGeom prst="rect">
            <a:avLst/>
          </a:prstGeom>
          <a:noFill/>
        </p:spPr>
        <p:txBody>
          <a:bodyPr wrap="square" rtlCol="0">
            <a:spAutoFit/>
          </a:bodyPr>
          <a:lstStyle/>
          <a:p>
            <a:pPr algn="ctr"/>
            <a:r>
              <a:rPr lang="en-US" sz="1050" dirty="0" smtClean="0"/>
              <a:t>Applications</a:t>
            </a:r>
            <a:endParaRPr lang="en-US" sz="1050" dirty="0"/>
          </a:p>
        </p:txBody>
      </p:sp>
      <p:sp>
        <p:nvSpPr>
          <p:cNvPr id="54" name="Rectangle 53"/>
          <p:cNvSpPr/>
          <p:nvPr/>
        </p:nvSpPr>
        <p:spPr>
          <a:xfrm>
            <a:off x="2094007" y="3273623"/>
            <a:ext cx="534121" cy="307777"/>
          </a:xfrm>
          <a:prstGeom prst="rect">
            <a:avLst/>
          </a:prstGeom>
        </p:spPr>
        <p:txBody>
          <a:bodyPr wrap="none">
            <a:spAutoFit/>
          </a:bodyPr>
          <a:lstStyle/>
          <a:p>
            <a:r>
              <a:rPr lang="en" b="1" dirty="0">
                <a:latin typeface="Times New Roman" panose="02020603050405020304" pitchFamily="18" charset="0"/>
                <a:cs typeface="Times New Roman" panose="02020603050405020304" pitchFamily="18" charset="0"/>
              </a:rPr>
              <a:t>IaaS</a:t>
            </a:r>
            <a:endParaRPr lang="en-US" dirty="0"/>
          </a:p>
        </p:txBody>
      </p:sp>
      <p:sp>
        <p:nvSpPr>
          <p:cNvPr id="55" name="Rectangle 54"/>
          <p:cNvSpPr/>
          <p:nvPr/>
        </p:nvSpPr>
        <p:spPr>
          <a:xfrm>
            <a:off x="3881097" y="3260927"/>
            <a:ext cx="572593" cy="307777"/>
          </a:xfrm>
          <a:prstGeom prst="rect">
            <a:avLst/>
          </a:prstGeom>
        </p:spPr>
        <p:txBody>
          <a:bodyPr wrap="none">
            <a:spAutoFit/>
          </a:bodyPr>
          <a:lstStyle/>
          <a:p>
            <a:r>
              <a:rPr lang="en" b="1" dirty="0" smtClean="0">
                <a:latin typeface="Times New Roman" panose="02020603050405020304" pitchFamily="18" charset="0"/>
                <a:cs typeface="Times New Roman" panose="02020603050405020304" pitchFamily="18" charset="0"/>
              </a:rPr>
              <a:t>PaaS</a:t>
            </a:r>
            <a:endParaRPr lang="en-US" dirty="0"/>
          </a:p>
        </p:txBody>
      </p:sp>
      <p:sp>
        <p:nvSpPr>
          <p:cNvPr id="56" name="Rectangle 55"/>
          <p:cNvSpPr/>
          <p:nvPr/>
        </p:nvSpPr>
        <p:spPr>
          <a:xfrm>
            <a:off x="5675807" y="3260925"/>
            <a:ext cx="572593" cy="307777"/>
          </a:xfrm>
          <a:prstGeom prst="rect">
            <a:avLst/>
          </a:prstGeom>
        </p:spPr>
        <p:txBody>
          <a:bodyPr wrap="none">
            <a:spAutoFit/>
          </a:bodyPr>
          <a:lstStyle/>
          <a:p>
            <a:r>
              <a:rPr lang="en" b="1" dirty="0" smtClean="0">
                <a:latin typeface="Times New Roman" panose="02020603050405020304" pitchFamily="18" charset="0"/>
                <a:cs typeface="Times New Roman" panose="02020603050405020304" pitchFamily="18" charset="0"/>
              </a:rPr>
              <a:t>SaaS</a:t>
            </a:r>
            <a:endParaRPr lang="en-US" dirty="0"/>
          </a:p>
        </p:txBody>
      </p:sp>
      <p:sp>
        <p:nvSpPr>
          <p:cNvPr id="57" name="Rectangle 56"/>
          <p:cNvSpPr/>
          <p:nvPr/>
        </p:nvSpPr>
        <p:spPr>
          <a:xfrm>
            <a:off x="6895296" y="4957892"/>
            <a:ext cx="344907" cy="274031"/>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7275496" y="4965688"/>
            <a:ext cx="1369286" cy="307777"/>
          </a:xfrm>
          <a:prstGeom prst="rect">
            <a:avLst/>
          </a:prstGeom>
          <a:noFill/>
        </p:spPr>
        <p:txBody>
          <a:bodyPr wrap="none" rtlCol="0">
            <a:spAutoFit/>
          </a:bodyPr>
          <a:lstStyle/>
          <a:p>
            <a:r>
              <a:rPr lang="en-US" dirty="0" smtClean="0"/>
              <a:t>Cloud Provider</a:t>
            </a:r>
            <a:endParaRPr lang="en-US" dirty="0"/>
          </a:p>
        </p:txBody>
      </p:sp>
      <p:sp>
        <p:nvSpPr>
          <p:cNvPr id="59" name="Rectangle 58"/>
          <p:cNvSpPr/>
          <p:nvPr/>
        </p:nvSpPr>
        <p:spPr>
          <a:xfrm>
            <a:off x="6903317" y="4548443"/>
            <a:ext cx="344907" cy="274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TextBox 59"/>
          <p:cNvSpPr txBox="1"/>
          <p:nvPr/>
        </p:nvSpPr>
        <p:spPr>
          <a:xfrm>
            <a:off x="7288196" y="4549964"/>
            <a:ext cx="1428596" cy="307777"/>
          </a:xfrm>
          <a:prstGeom prst="rect">
            <a:avLst/>
          </a:prstGeom>
          <a:noFill/>
        </p:spPr>
        <p:txBody>
          <a:bodyPr wrap="none" rtlCol="0">
            <a:spAutoFit/>
          </a:bodyPr>
          <a:lstStyle/>
          <a:p>
            <a:r>
              <a:rPr lang="en-US" dirty="0" smtClean="0"/>
              <a:t>Developer/User</a:t>
            </a:r>
            <a:endParaRPr lang="en-US" dirty="0"/>
          </a:p>
        </p:txBody>
      </p:sp>
      <p:sp>
        <p:nvSpPr>
          <p:cNvPr id="4" name="TextBox 3"/>
          <p:cNvSpPr txBox="1"/>
          <p:nvPr/>
        </p:nvSpPr>
        <p:spPr>
          <a:xfrm>
            <a:off x="570760" y="1295400"/>
            <a:ext cx="7543800" cy="2000548"/>
          </a:xfrm>
          <a:prstGeom prst="rect">
            <a:avLst/>
          </a:prstGeom>
          <a:noFill/>
        </p:spPr>
        <p:txBody>
          <a:bodyPr wrap="square" rtlCol="0">
            <a:spAutoFit/>
          </a:bodyPr>
          <a:lstStyle/>
          <a:p>
            <a:pPr marL="342900" lvl="0" indent="-342900">
              <a:buFont typeface="Arial" panose="020B0604020202020204" pitchFamily="34" charset="0"/>
              <a:buChar char="•"/>
            </a:pPr>
            <a:r>
              <a:rPr lang="en" sz="2400" dirty="0">
                <a:latin typeface="+mn-lt"/>
                <a:cs typeface="Times New Roman" panose="02020603050405020304" pitchFamily="18" charset="0"/>
              </a:rPr>
              <a:t>Infrastructure as a Service (IaaS) - utility </a:t>
            </a:r>
            <a:r>
              <a:rPr lang="en" sz="2400" dirty="0" smtClean="0">
                <a:latin typeface="+mn-lt"/>
                <a:cs typeface="Times New Roman" panose="02020603050405020304" pitchFamily="18" charset="0"/>
              </a:rPr>
              <a:t>computing</a:t>
            </a:r>
          </a:p>
          <a:p>
            <a:pPr marL="741363" lvl="4" indent="-284163">
              <a:buFont typeface="Arial" panose="020B0604020202020204" pitchFamily="34" charset="0"/>
              <a:buChar char="–"/>
            </a:pPr>
            <a:r>
              <a:rPr lang="en" sz="2000" dirty="0" smtClean="0">
                <a:latin typeface="+mn-lt"/>
                <a:cs typeface="Times New Roman" panose="02020603050405020304" pitchFamily="18" charset="0"/>
              </a:rPr>
              <a:t>datacenter </a:t>
            </a:r>
            <a:r>
              <a:rPr lang="en" sz="2000" dirty="0">
                <a:latin typeface="+mn-lt"/>
                <a:cs typeface="Times New Roman" panose="02020603050405020304" pitchFamily="18" charset="0"/>
              </a:rPr>
              <a:t>as a </a:t>
            </a:r>
            <a:r>
              <a:rPr lang="en" sz="2000" dirty="0" smtClean="0">
                <a:latin typeface="+mn-lt"/>
                <a:cs typeface="Times New Roman" panose="02020603050405020304" pitchFamily="18" charset="0"/>
              </a:rPr>
              <a:t>service</a:t>
            </a:r>
          </a:p>
          <a:p>
            <a:pPr marL="741363" lvl="4" indent="-284163">
              <a:buFont typeface="Arial" panose="020B0604020202020204" pitchFamily="34" charset="0"/>
              <a:buChar char="–"/>
            </a:pPr>
            <a:r>
              <a:rPr lang="en" sz="2000" dirty="0" smtClean="0">
                <a:latin typeface="+mn-lt"/>
                <a:cs typeface="Times New Roman" panose="02020603050405020304" pitchFamily="18" charset="0"/>
              </a:rPr>
              <a:t>client </a:t>
            </a:r>
            <a:r>
              <a:rPr lang="en" sz="2000" dirty="0">
                <a:latin typeface="+mn-lt"/>
                <a:cs typeface="Times New Roman" panose="02020603050405020304" pitchFamily="18" charset="0"/>
              </a:rPr>
              <a:t>provisions processing, storage, networks where </a:t>
            </a:r>
            <a:r>
              <a:rPr lang="en" sz="2000" dirty="0" smtClean="0">
                <a:latin typeface="+mn-lt"/>
                <a:cs typeface="Times New Roman" panose="02020603050405020304" pitchFamily="18" charset="0"/>
              </a:rPr>
              <a:t>she/he </a:t>
            </a:r>
            <a:r>
              <a:rPr lang="en" sz="2000" dirty="0">
                <a:latin typeface="+mn-lt"/>
                <a:cs typeface="Times New Roman" panose="02020603050405020304" pitchFamily="18" charset="0"/>
              </a:rPr>
              <a:t>can run arbitrary software s.t. OS or </a:t>
            </a:r>
            <a:r>
              <a:rPr lang="en" sz="2000" dirty="0" smtClean="0">
                <a:latin typeface="+mn-lt"/>
                <a:cs typeface="Times New Roman" panose="02020603050405020304" pitchFamily="18" charset="0"/>
              </a:rPr>
              <a:t>applications</a:t>
            </a:r>
            <a:endParaRPr lang="en" sz="2000" dirty="0">
              <a:latin typeface="+mn-lt"/>
              <a:cs typeface="Times New Roman" panose="02020603050405020304" pitchFamily="18" charset="0"/>
            </a:endParaRPr>
          </a:p>
          <a:p>
            <a:pPr marL="741363" lvl="4" indent="-284163">
              <a:buFont typeface="Arial" panose="020B0604020202020204" pitchFamily="34" charset="0"/>
              <a:buChar char="–"/>
            </a:pPr>
            <a:r>
              <a:rPr lang="en" sz="2000" dirty="0" smtClean="0">
                <a:latin typeface="+mn-lt"/>
                <a:cs typeface="Times New Roman" panose="02020603050405020304" pitchFamily="18" charset="0"/>
              </a:rPr>
              <a:t>full </a:t>
            </a:r>
            <a:r>
              <a:rPr lang="en" sz="2000" dirty="0">
                <a:latin typeface="+mn-lt"/>
                <a:cs typeface="Times New Roman" panose="02020603050405020304" pitchFamily="18" charset="0"/>
              </a:rPr>
              <a:t>control of the infrastructure through virtualized </a:t>
            </a:r>
            <a:r>
              <a:rPr lang="en" sz="2000" dirty="0" smtClean="0">
                <a:latin typeface="+mn-lt"/>
                <a:cs typeface="Times New Roman" panose="02020603050405020304" pitchFamily="18" charset="0"/>
              </a:rPr>
              <a:t>resources</a:t>
            </a:r>
          </a:p>
          <a:p>
            <a:pPr marL="741363" lvl="4" indent="-284163">
              <a:buFont typeface="Arial" panose="020B0604020202020204" pitchFamily="34" charset="0"/>
              <a:buChar char="–"/>
            </a:pPr>
            <a:r>
              <a:rPr lang="en" sz="2000" b="1" dirty="0" smtClean="0">
                <a:latin typeface="+mn-lt"/>
                <a:cs typeface="Times New Roman" panose="02020603050405020304" pitchFamily="18" charset="0"/>
              </a:rPr>
              <a:t>Example</a:t>
            </a:r>
            <a:r>
              <a:rPr lang="en" sz="2000" dirty="0">
                <a:latin typeface="+mn-lt"/>
                <a:cs typeface="Times New Roman" panose="02020603050405020304" pitchFamily="18" charset="0"/>
              </a:rPr>
              <a:t>: Amazon </a:t>
            </a:r>
            <a:r>
              <a:rPr lang="en" sz="2000" dirty="0" smtClean="0">
                <a:latin typeface="+mn-lt"/>
                <a:cs typeface="Times New Roman" panose="02020603050405020304" pitchFamily="18" charset="0"/>
              </a:rPr>
              <a:t>EC2</a:t>
            </a:r>
            <a:endParaRPr lang="en" sz="2000" dirty="0">
              <a:latin typeface="+mn-lt"/>
              <a:cs typeface="Times New Roman" panose="02020603050405020304" pitchFamily="18" charset="0"/>
            </a:endParaRPr>
          </a:p>
        </p:txBody>
      </p:sp>
    </p:spTree>
    <p:extLst>
      <p:ext uri="{BB962C8B-B14F-4D97-AF65-F5344CB8AC3E}">
        <p14:creationId xmlns:p14="http://schemas.microsoft.com/office/powerpoint/2010/main" val="2620458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 models (2)</a:t>
            </a:r>
            <a:endParaRPr lang="en-US" dirty="0"/>
          </a:p>
        </p:txBody>
      </p:sp>
      <p:sp>
        <p:nvSpPr>
          <p:cNvPr id="5" name="Content Placeholder 4"/>
          <p:cNvSpPr>
            <a:spLocks noGrp="1"/>
          </p:cNvSpPr>
          <p:nvPr>
            <p:ph idx="1"/>
          </p:nvPr>
        </p:nvSpPr>
        <p:spPr>
          <a:xfrm>
            <a:off x="619125" y="1447800"/>
            <a:ext cx="7905750" cy="4572001"/>
          </a:xfrm>
        </p:spPr>
        <p:txBody>
          <a:bodyPr/>
          <a:lstStyle/>
          <a:p>
            <a:pPr lvl="0">
              <a:buFont typeface="Arial" panose="020B0604020202020204" pitchFamily="34" charset="0"/>
              <a:buChar char="•"/>
            </a:pPr>
            <a:r>
              <a:rPr lang="en" sz="2400" dirty="0">
                <a:cs typeface="Times New Roman" panose="02020603050405020304" pitchFamily="18" charset="0"/>
              </a:rPr>
              <a:t>Platform as a Service (PaaS)</a:t>
            </a:r>
          </a:p>
          <a:p>
            <a:pPr marL="741363" lvl="4" indent="-284163">
              <a:buFont typeface="Arial" panose="020B0604020202020204" pitchFamily="34" charset="0"/>
              <a:buChar char="–"/>
            </a:pPr>
            <a:r>
              <a:rPr lang="en" sz="2000" dirty="0">
                <a:cs typeface="Times New Roman" panose="02020603050405020304" pitchFamily="18" charset="0"/>
              </a:rPr>
              <a:t>developer point of view</a:t>
            </a:r>
          </a:p>
          <a:p>
            <a:pPr marL="741363" lvl="4" indent="-284163">
              <a:buFont typeface="Arial" panose="020B0604020202020204" pitchFamily="34" charset="0"/>
              <a:buChar char="–"/>
            </a:pPr>
            <a:r>
              <a:rPr lang="en" sz="2000" dirty="0">
                <a:cs typeface="Times New Roman" panose="02020603050405020304" pitchFamily="18" charset="0"/>
              </a:rPr>
              <a:t>deploy applications on the cloud using programming languages, libraries, and tools provided by the cloud provider</a:t>
            </a:r>
          </a:p>
          <a:p>
            <a:pPr marL="741363" lvl="4" indent="-284163">
              <a:buFont typeface="Arial" panose="020B0604020202020204" pitchFamily="34" charset="0"/>
              <a:buChar char="–"/>
            </a:pPr>
            <a:r>
              <a:rPr lang="en" sz="2000" dirty="0">
                <a:cs typeface="Times New Roman" panose="02020603050405020304" pitchFamily="18" charset="0"/>
              </a:rPr>
              <a:t>no management control of the infrastructure</a:t>
            </a:r>
          </a:p>
          <a:p>
            <a:pPr marL="741363" lvl="4" indent="-284163">
              <a:buFont typeface="Arial" panose="020B0604020202020204" pitchFamily="34" charset="0"/>
              <a:buChar char="–"/>
            </a:pPr>
            <a:r>
              <a:rPr lang="en" sz="2000" b="1" dirty="0">
                <a:cs typeface="Times New Roman" panose="02020603050405020304" pitchFamily="18" charset="0"/>
              </a:rPr>
              <a:t>Example</a:t>
            </a:r>
            <a:r>
              <a:rPr lang="en" sz="2000" dirty="0">
                <a:cs typeface="Times New Roman" panose="02020603050405020304" pitchFamily="18" charset="0"/>
              </a:rPr>
              <a:t>: Google App Engine, Microsoft Azure</a:t>
            </a:r>
          </a:p>
          <a:p>
            <a:pPr lvl="0"/>
            <a:r>
              <a:rPr lang="en" sz="2400" dirty="0">
                <a:cs typeface="Times New Roman" panose="02020603050405020304" pitchFamily="18" charset="0"/>
              </a:rPr>
              <a:t>Software as a Service (SaaS)</a:t>
            </a:r>
          </a:p>
          <a:p>
            <a:pPr lvl="1"/>
            <a:r>
              <a:rPr lang="en" sz="2000" dirty="0">
                <a:cs typeface="Times New Roman" panose="02020603050405020304" pitchFamily="18" charset="0"/>
              </a:rPr>
              <a:t>end user point of view</a:t>
            </a:r>
          </a:p>
          <a:p>
            <a:pPr lvl="1"/>
            <a:r>
              <a:rPr lang="en" sz="2000" dirty="0">
                <a:cs typeface="Times New Roman" panose="02020603050405020304" pitchFamily="18" charset="0"/>
              </a:rPr>
              <a:t>use existing applications deployed on the cloud </a:t>
            </a:r>
          </a:p>
          <a:p>
            <a:pPr lvl="1"/>
            <a:r>
              <a:rPr lang="en" sz="2000" dirty="0">
                <a:cs typeface="Times New Roman" panose="02020603050405020304" pitchFamily="18" charset="0"/>
              </a:rPr>
              <a:t>software experiences are delivered through the Internet</a:t>
            </a:r>
          </a:p>
          <a:p>
            <a:pPr lvl="1"/>
            <a:r>
              <a:rPr lang="en" sz="2000" b="1" dirty="0">
                <a:cs typeface="Times New Roman" panose="02020603050405020304" pitchFamily="18" charset="0"/>
              </a:rPr>
              <a:t>Example</a:t>
            </a:r>
            <a:r>
              <a:rPr lang="en" sz="2000" dirty="0">
                <a:cs typeface="Times New Roman" panose="02020603050405020304" pitchFamily="18" charset="0"/>
              </a:rPr>
              <a:t>: Google Drive, Flickr, Gmail</a:t>
            </a:r>
          </a:p>
          <a:p>
            <a:endParaRPr lang="en-US" dirty="0"/>
          </a:p>
        </p:txBody>
      </p:sp>
    </p:spTree>
    <p:extLst>
      <p:ext uri="{BB962C8B-B14F-4D97-AF65-F5344CB8AC3E}">
        <p14:creationId xmlns:p14="http://schemas.microsoft.com/office/powerpoint/2010/main" val="1493768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stack</a:t>
            </a:r>
            <a:endParaRPr lang="en-US" dirty="0"/>
          </a:p>
        </p:txBody>
      </p:sp>
      <p:pic>
        <p:nvPicPr>
          <p:cNvPr id="4" name="Shape 55"/>
          <p:cNvPicPr preferRelativeResize="0">
            <a:picLocks noGrp="1"/>
          </p:cNvPicPr>
          <p:nvPr>
            <p:ph idx="1"/>
          </p:nvPr>
        </p:nvPicPr>
        <p:blipFill>
          <a:blip r:embed="rId3"/>
          <a:stretch>
            <a:fillRect/>
          </a:stretch>
        </p:blipFill>
        <p:spPr>
          <a:xfrm>
            <a:off x="1525219" y="1219200"/>
            <a:ext cx="6093561" cy="4572000"/>
          </a:xfrm>
          <a:prstGeom prst="rect">
            <a:avLst/>
          </a:prstGeom>
        </p:spPr>
      </p:pic>
    </p:spTree>
    <p:extLst>
      <p:ext uri="{BB962C8B-B14F-4D97-AF65-F5344CB8AC3E}">
        <p14:creationId xmlns:p14="http://schemas.microsoft.com/office/powerpoint/2010/main" val="1860433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models</a:t>
            </a:r>
            <a:endParaRPr lang="en-US" dirty="0"/>
          </a:p>
        </p:txBody>
      </p:sp>
      <p:sp>
        <p:nvSpPr>
          <p:cNvPr id="5" name="Content Placeholder 4"/>
          <p:cNvSpPr>
            <a:spLocks noGrp="1"/>
          </p:cNvSpPr>
          <p:nvPr>
            <p:ph idx="1"/>
          </p:nvPr>
        </p:nvSpPr>
        <p:spPr>
          <a:xfrm>
            <a:off x="619125" y="1447799"/>
            <a:ext cx="7905750" cy="4343401"/>
          </a:xfrm>
        </p:spPr>
        <p:txBody>
          <a:bodyPr/>
          <a:lstStyle/>
          <a:p>
            <a:r>
              <a:rPr lang="en" sz="2400" dirty="0">
                <a:cs typeface="Times New Roman" panose="02020603050405020304" pitchFamily="18" charset="0"/>
              </a:rPr>
              <a:t>Private clouds</a:t>
            </a:r>
          </a:p>
          <a:p>
            <a:pPr lvl="1"/>
            <a:r>
              <a:rPr lang="en" sz="2000" dirty="0" smtClean="0">
                <a:cs typeface="Times New Roman" panose="02020603050405020304" pitchFamily="18" charset="0"/>
              </a:rPr>
              <a:t>Single </a:t>
            </a:r>
            <a:r>
              <a:rPr lang="en" sz="2000" dirty="0">
                <a:cs typeface="Times New Roman" panose="02020603050405020304" pitchFamily="18" charset="0"/>
              </a:rPr>
              <a:t>organization owned, managed, and operated cloud infrastructure</a:t>
            </a:r>
          </a:p>
          <a:p>
            <a:pPr lvl="1"/>
            <a:r>
              <a:rPr lang="en" sz="2000" dirty="0">
                <a:cs typeface="Times New Roman" panose="02020603050405020304" pitchFamily="18" charset="0"/>
              </a:rPr>
              <a:t>Community clouds</a:t>
            </a:r>
          </a:p>
          <a:p>
            <a:pPr lvl="1">
              <a:lnSpc>
                <a:spcPct val="115000"/>
              </a:lnSpc>
              <a:spcBef>
                <a:spcPts val="0"/>
              </a:spcBef>
            </a:pPr>
            <a:r>
              <a:rPr lang="en" sz="2000" dirty="0" smtClean="0">
                <a:cs typeface="Times New Roman" panose="02020603050405020304" pitchFamily="18" charset="0"/>
              </a:rPr>
              <a:t>Infrastructure </a:t>
            </a:r>
            <a:r>
              <a:rPr lang="en" sz="2000" dirty="0">
                <a:cs typeface="Times New Roman" panose="02020603050405020304" pitchFamily="18" charset="0"/>
              </a:rPr>
              <a:t>provisioned for exclusive use by a specific community of consumers from organizations that have</a:t>
            </a:r>
          </a:p>
          <a:p>
            <a:pPr lvl="1">
              <a:lnSpc>
                <a:spcPct val="115000"/>
              </a:lnSpc>
              <a:spcBef>
                <a:spcPts val="0"/>
              </a:spcBef>
            </a:pPr>
            <a:r>
              <a:rPr lang="en" sz="2000" dirty="0" smtClean="0">
                <a:cs typeface="Times New Roman" panose="02020603050405020304" pitchFamily="18" charset="0"/>
              </a:rPr>
              <a:t>Shared </a:t>
            </a:r>
            <a:r>
              <a:rPr lang="en" sz="2000" dirty="0">
                <a:cs typeface="Times New Roman" panose="02020603050405020304" pitchFamily="18" charset="0"/>
              </a:rPr>
              <a:t>concerns</a:t>
            </a:r>
          </a:p>
          <a:p>
            <a:pPr lvl="1">
              <a:lnSpc>
                <a:spcPct val="115000"/>
              </a:lnSpc>
              <a:spcBef>
                <a:spcPts val="0"/>
              </a:spcBef>
            </a:pPr>
            <a:r>
              <a:rPr lang="en" sz="2000" dirty="0">
                <a:cs typeface="Times New Roman" panose="02020603050405020304" pitchFamily="18" charset="0"/>
              </a:rPr>
              <a:t>O</a:t>
            </a:r>
            <a:r>
              <a:rPr lang="en" sz="2000" dirty="0" smtClean="0">
                <a:cs typeface="Times New Roman" panose="02020603050405020304" pitchFamily="18" charset="0"/>
              </a:rPr>
              <a:t>wned</a:t>
            </a:r>
            <a:r>
              <a:rPr lang="en" sz="2000" dirty="0">
                <a:cs typeface="Times New Roman" panose="02020603050405020304" pitchFamily="18" charset="0"/>
              </a:rPr>
              <a:t>, managed, and operated by one or more organizations in the community</a:t>
            </a:r>
          </a:p>
          <a:p>
            <a:endParaRPr lang="en-US" dirty="0"/>
          </a:p>
        </p:txBody>
      </p:sp>
    </p:spTree>
    <p:extLst>
      <p:ext uri="{BB962C8B-B14F-4D97-AF65-F5344CB8AC3E}">
        <p14:creationId xmlns:p14="http://schemas.microsoft.com/office/powerpoint/2010/main" val="3074537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models (2)</a:t>
            </a:r>
            <a:endParaRPr lang="en-US" dirty="0"/>
          </a:p>
        </p:txBody>
      </p:sp>
      <p:sp>
        <p:nvSpPr>
          <p:cNvPr id="5" name="Content Placeholder 4"/>
          <p:cNvSpPr>
            <a:spLocks noGrp="1"/>
          </p:cNvSpPr>
          <p:nvPr>
            <p:ph idx="1"/>
          </p:nvPr>
        </p:nvSpPr>
        <p:spPr>
          <a:xfrm>
            <a:off x="619125" y="1447799"/>
            <a:ext cx="7905750" cy="4343401"/>
          </a:xfrm>
        </p:spPr>
        <p:txBody>
          <a:bodyPr/>
          <a:lstStyle/>
          <a:p>
            <a:r>
              <a:rPr lang="en" sz="2400" dirty="0">
                <a:cs typeface="Times New Roman" panose="02020603050405020304" pitchFamily="18" charset="0"/>
              </a:rPr>
              <a:t>Public clouds</a:t>
            </a:r>
          </a:p>
          <a:p>
            <a:pPr lvl="1"/>
            <a:r>
              <a:rPr lang="en" sz="2000" dirty="0">
                <a:cs typeface="Times New Roman" panose="02020603050405020304" pitchFamily="18" charset="0"/>
              </a:rPr>
              <a:t>cloud infrastructure provisioned for public use</a:t>
            </a:r>
          </a:p>
          <a:p>
            <a:pPr lvl="1"/>
            <a:r>
              <a:rPr lang="en" sz="2000" dirty="0">
                <a:cs typeface="Times New Roman" panose="02020603050405020304" pitchFamily="18" charset="0"/>
              </a:rPr>
              <a:t>owned, managed, and operated by a business, academic or government institution, or a combination of </a:t>
            </a:r>
            <a:r>
              <a:rPr lang="en" sz="2000" dirty="0" smtClean="0">
                <a:cs typeface="Times New Roman" panose="02020603050405020304" pitchFamily="18" charset="0"/>
              </a:rPr>
              <a:t>them</a:t>
            </a:r>
          </a:p>
          <a:p>
            <a:pPr lvl="1"/>
            <a:r>
              <a:rPr lang="en-US" sz="2000" dirty="0" smtClean="0">
                <a:cs typeface="Times New Roman" panose="02020603050405020304" pitchFamily="18" charset="0"/>
              </a:rPr>
              <a:t>usually a</a:t>
            </a:r>
            <a:r>
              <a:rPr lang="en" sz="2000" dirty="0" smtClean="0">
                <a:cs typeface="Times New Roman" panose="02020603050405020304" pitchFamily="18" charset="0"/>
              </a:rPr>
              <a:t>ccessible following a pay-per-use billing model</a:t>
            </a:r>
            <a:endParaRPr lang="en" sz="2000" dirty="0">
              <a:cs typeface="Times New Roman" panose="02020603050405020304" pitchFamily="18" charset="0"/>
            </a:endParaRPr>
          </a:p>
          <a:p>
            <a:r>
              <a:rPr lang="en" sz="2400" dirty="0">
                <a:cs typeface="Times New Roman" panose="02020603050405020304" pitchFamily="18" charset="0"/>
              </a:rPr>
              <a:t>Hybrid clouds</a:t>
            </a:r>
          </a:p>
          <a:p>
            <a:pPr lvl="1"/>
            <a:r>
              <a:rPr lang="en" sz="2000" dirty="0">
                <a:cs typeface="Times New Roman" panose="02020603050405020304" pitchFamily="18" charset="0"/>
              </a:rPr>
              <a:t>composition of two or more private/community/public clouds that remain unique entities but are bound by standards or proprietary technology</a:t>
            </a: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55801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3121</TotalTime>
  <Words>891</Words>
  <Application>Microsoft Office PowerPoint</Application>
  <PresentationFormat>On-screen Show (4:3)</PresentationFormat>
  <Paragraphs>137</Paragraphs>
  <Slides>18</Slides>
  <Notes>17</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Custom Design</vt:lpstr>
      <vt:lpstr>1_Custom Design</vt:lpstr>
      <vt:lpstr>Web Technologies</vt:lpstr>
      <vt:lpstr>Cloud Computing</vt:lpstr>
      <vt:lpstr>On demand pay per use</vt:lpstr>
      <vt:lpstr>Elasticity</vt:lpstr>
      <vt:lpstr>Service models</vt:lpstr>
      <vt:lpstr>Service models (2)</vt:lpstr>
      <vt:lpstr>Cloud stack</vt:lpstr>
      <vt:lpstr>Deployment models</vt:lpstr>
      <vt:lpstr>Deployment models (2)</vt:lpstr>
      <vt:lpstr>Control vs. productivity</vt:lpstr>
      <vt:lpstr>Control vs. productivity</vt:lpstr>
      <vt:lpstr>Cloud concepts: virtualization</vt:lpstr>
      <vt:lpstr>Virtualization</vt:lpstr>
      <vt:lpstr>Virtualized vs. traditional computing</vt:lpstr>
      <vt:lpstr>Hypervisor/VMM</vt:lpstr>
      <vt:lpstr>Multiprogramming vs. virtualization</vt:lpstr>
      <vt:lpstr>Multiprogramming vs. virtualization (2)</vt:lpstr>
      <vt:lpstr>Amazon Web Services (AWS)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Marc Frincu</dc:creator>
  <cp:lastModifiedBy>Marc Frincu</cp:lastModifiedBy>
  <cp:revision>196</cp:revision>
  <dcterms:created xsi:type="dcterms:W3CDTF">2015-10-06T15:36:35Z</dcterms:created>
  <dcterms:modified xsi:type="dcterms:W3CDTF">2016-01-12T20:58:23Z</dcterms:modified>
</cp:coreProperties>
</file>