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28 October 2014 – </a:t>
            </a:r>
            <a:r>
              <a:rPr lang="en-US" b="1" dirty="0" smtClean="0"/>
              <a:t>specification</a:t>
            </a:r>
            <a:r>
              <a:rPr lang="en-US" dirty="0" smtClean="0"/>
              <a:t> is released</a:t>
            </a:r>
          </a:p>
          <a:p>
            <a:r>
              <a:rPr lang="en-US" dirty="0" smtClean="0"/>
              <a:t>Defines a single markup language which </a:t>
            </a:r>
            <a:r>
              <a:rPr lang="en-US" b="1" dirty="0" smtClean="0"/>
              <a:t>combines</a:t>
            </a:r>
            <a:r>
              <a:rPr lang="en-US" dirty="0" smtClean="0"/>
              <a:t> a series of features introduced by various specifications and browsers</a:t>
            </a:r>
          </a:p>
          <a:p>
            <a:r>
              <a:rPr lang="en-US" dirty="0" smtClean="0"/>
              <a:t>Encourages </a:t>
            </a:r>
            <a:r>
              <a:rPr lang="en-US" b="1" dirty="0" smtClean="0"/>
              <a:t>interoperable</a:t>
            </a:r>
            <a:r>
              <a:rPr lang="en-US" dirty="0" smtClean="0"/>
              <a:t> implementations</a:t>
            </a:r>
          </a:p>
          <a:p>
            <a:pPr lvl="1"/>
            <a:r>
              <a:rPr lang="en-US" dirty="0" smtClean="0"/>
              <a:t>What runs on Firefox should run unchanged on IE or Chrome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Living standard</a:t>
            </a:r>
            <a:r>
              <a:rPr lang="en-US" dirty="0" smtClean="0"/>
              <a:t>”: can be improved but older features cannot be removed</a:t>
            </a:r>
          </a:p>
          <a:p>
            <a:endParaRPr lang="en-US" dirty="0" smtClean="0"/>
          </a:p>
          <a:p>
            <a:r>
              <a:rPr lang="en-US" dirty="0" smtClean="0"/>
              <a:t>2011 – 34 out of 100 most popular websites used HTML 5</a:t>
            </a:r>
          </a:p>
          <a:p>
            <a:r>
              <a:rPr lang="en-US" dirty="0" smtClean="0"/>
              <a:t>2014 – 153 of Fortune 500 US companies used HTML 5 on their websites</a:t>
            </a:r>
          </a:p>
        </p:txBody>
      </p:sp>
      <p:pic>
        <p:nvPicPr>
          <p:cNvPr id="4" name="Picture 2" descr="https://upload.wikimedia.org/wikipedia/commons/thumb/6/61/HTML5_logo_and_wordmark.svg/120px-HTML5_logo_and_wordma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</a:t>
            </a:r>
            <a:r>
              <a:rPr lang="en-US" dirty="0"/>
              <a:t>syntactic features</a:t>
            </a:r>
          </a:p>
          <a:p>
            <a:pPr lvl="1"/>
            <a:r>
              <a:rPr lang="en-US" dirty="0"/>
              <a:t>&lt;video&gt;, &lt;audio&gt;, &lt;canvas</a:t>
            </a:r>
            <a:r>
              <a:rPr lang="en-US" dirty="0" smtClean="0"/>
              <a:t>&gt;, &lt;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Removed deprecated tags</a:t>
            </a:r>
          </a:p>
          <a:p>
            <a:pPr lvl="1"/>
            <a:r>
              <a:rPr lang="en-US" dirty="0" smtClean="0"/>
              <a:t>&lt;font&gt;, &lt;center&gt;</a:t>
            </a:r>
            <a:endParaRPr lang="en-US" dirty="0"/>
          </a:p>
          <a:p>
            <a:r>
              <a:rPr lang="en-US" dirty="0" smtClean="0"/>
              <a:t>New page structure tags</a:t>
            </a:r>
          </a:p>
          <a:p>
            <a:pPr lvl="1"/>
            <a:r>
              <a:rPr lang="en-US" dirty="0" smtClean="0"/>
              <a:t>&lt;main&gt;, &lt;section&gt;, &lt;article&gt;, &lt;header&gt;, &lt;footer&gt;, &lt;aside&gt;, &lt;</a:t>
            </a:r>
            <a:r>
              <a:rPr lang="en-US" dirty="0" err="1" smtClean="0"/>
              <a:t>nav</a:t>
            </a:r>
            <a:r>
              <a:rPr lang="en-US" dirty="0" smtClean="0"/>
              <a:t>&gt;, &lt;figure&gt;</a:t>
            </a:r>
          </a:p>
          <a:p>
            <a:r>
              <a:rPr lang="en-US" dirty="0" smtClean="0"/>
              <a:t>Modified existing tags</a:t>
            </a:r>
          </a:p>
          <a:p>
            <a:pPr lvl="1"/>
            <a:r>
              <a:rPr lang="en-US" dirty="0" smtClean="0"/>
              <a:t>&lt;a&gt;, &lt;cite&gt;, &lt;menu&gt;</a:t>
            </a:r>
          </a:p>
          <a:p>
            <a:r>
              <a:rPr lang="en-US" dirty="0" smtClean="0"/>
              <a:t>DOM is part of HTML 5</a:t>
            </a:r>
          </a:p>
          <a:p>
            <a:r>
              <a:rPr lang="en-US" dirty="0" smtClean="0"/>
              <a:t>Not based on SGML anymore</a:t>
            </a:r>
          </a:p>
          <a:p>
            <a:r>
              <a:rPr lang="en-US" dirty="0" smtClean="0"/>
              <a:t>Includes the Web Forms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that can work with </a:t>
            </a:r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1028" name="Picture 4" descr="https://upload.wikimedia.org/wikipedia/commons/thumb/7/7f/HTML5_APIs_and_related_technologies_taxonomy_and_status.svg/420px-HTML5_APIs_and_related_technologies_taxonomy_and_stat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524500" cy="382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Simpler </a:t>
            </a:r>
            <a:r>
              <a:rPr lang="en-US" dirty="0" err="1" smtClean="0"/>
              <a:t>doctype</a:t>
            </a:r>
            <a:r>
              <a:rPr lang="en-US" dirty="0" smtClean="0"/>
              <a:t> declaration</a:t>
            </a:r>
          </a:p>
          <a:p>
            <a:pPr lvl="1"/>
            <a:r>
              <a:rPr lang="en-US" sz="2400" dirty="0"/>
              <a:t>&lt;!DOCTYPE html&gt; </a:t>
            </a:r>
          </a:p>
          <a:p>
            <a:r>
              <a:rPr lang="en-US" dirty="0" smtClean="0"/>
              <a:t>Simpler character encoding</a:t>
            </a:r>
          </a:p>
          <a:p>
            <a:pPr lvl="1"/>
            <a:r>
              <a:rPr lang="en-US" sz="2400" dirty="0"/>
              <a:t>&lt;meta charset="UTF-8"&gt; </a:t>
            </a:r>
            <a:endParaRPr lang="en-US" sz="2400" dirty="0" smtClean="0"/>
          </a:p>
          <a:p>
            <a:pPr lvl="1"/>
            <a:r>
              <a:rPr lang="en-US" sz="2400" dirty="0" smtClean="0"/>
              <a:t>Default encoding is UTF-8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released in 1996</a:t>
            </a:r>
          </a:p>
          <a:p>
            <a:r>
              <a:rPr lang="en-US" dirty="0" smtClean="0"/>
              <a:t>Style sheet </a:t>
            </a:r>
            <a:r>
              <a:rPr lang="en-US" b="1" dirty="0" smtClean="0"/>
              <a:t>language</a:t>
            </a:r>
            <a:r>
              <a:rPr lang="en-US" dirty="0" smtClean="0"/>
              <a:t> for describing the </a:t>
            </a:r>
            <a:r>
              <a:rPr lang="en-US" b="1" dirty="0" smtClean="0"/>
              <a:t>presentation</a:t>
            </a:r>
            <a:r>
              <a:rPr lang="en-US" dirty="0" smtClean="0"/>
              <a:t> of a document written in a markup language</a:t>
            </a:r>
          </a:p>
          <a:p>
            <a:pPr lvl="1"/>
            <a:r>
              <a:rPr lang="en-US" dirty="0" smtClean="0"/>
              <a:t>Not restricted to HTML</a:t>
            </a:r>
          </a:p>
          <a:p>
            <a:r>
              <a:rPr lang="en-US" b="1" dirty="0" smtClean="0"/>
              <a:t>Separates</a:t>
            </a:r>
            <a:r>
              <a:rPr lang="en-US" dirty="0" smtClean="0"/>
              <a:t> the document content from the presentation</a:t>
            </a:r>
          </a:p>
          <a:p>
            <a:pPr lvl="1"/>
            <a:r>
              <a:rPr lang="en-US" dirty="0" smtClean="0"/>
              <a:t>CSS: all </a:t>
            </a:r>
            <a:r>
              <a:rPr lang="en-US" dirty="0"/>
              <a:t>heading 1 elements should </a:t>
            </a:r>
            <a:r>
              <a:rPr lang="en-US" dirty="0" smtClean="0"/>
              <a:t>be bold</a:t>
            </a:r>
          </a:p>
          <a:p>
            <a:pPr lvl="1"/>
            <a:r>
              <a:rPr lang="en-US" dirty="0" smtClean="0"/>
              <a:t>HTML: this text should be a level 1 heading</a:t>
            </a:r>
          </a:p>
          <a:p>
            <a:endParaRPr lang="en-US" dirty="0"/>
          </a:p>
        </p:txBody>
      </p:sp>
      <p:sp>
        <p:nvSpPr>
          <p:cNvPr id="4" name="AutoShape 2" descr="Image result for css"/>
          <p:cNvSpPr>
            <a:spLocks noChangeAspect="1" noChangeArrowheads="1"/>
          </p:cNvSpPr>
          <p:nvPr/>
        </p:nvSpPr>
        <p:spPr bwMode="auto">
          <a:xfrm>
            <a:off x="155575" y="-731838"/>
            <a:ext cx="17049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ss"/>
          <p:cNvSpPr>
            <a:spLocks noChangeAspect="1" noChangeArrowheads="1"/>
          </p:cNvSpPr>
          <p:nvPr/>
        </p:nvSpPr>
        <p:spPr bwMode="auto">
          <a:xfrm>
            <a:off x="307975" y="-579438"/>
            <a:ext cx="17049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css"/>
          <p:cNvSpPr>
            <a:spLocks noChangeAspect="1" noChangeArrowheads="1"/>
          </p:cNvSpPr>
          <p:nvPr/>
        </p:nvSpPr>
        <p:spPr bwMode="auto">
          <a:xfrm>
            <a:off x="460375" y="-427038"/>
            <a:ext cx="17049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of </a:t>
            </a:r>
            <a:r>
              <a:rPr lang="en-US" b="1" dirty="0" smtClean="0"/>
              <a:t>rules</a:t>
            </a:r>
          </a:p>
          <a:p>
            <a:pPr lvl="1"/>
            <a:r>
              <a:rPr lang="en-US" b="1" dirty="0"/>
              <a:t>Declaration</a:t>
            </a:r>
            <a:r>
              <a:rPr lang="en-US" dirty="0"/>
              <a:t> </a:t>
            </a:r>
            <a:r>
              <a:rPr lang="en-US" b="1" dirty="0"/>
              <a:t>block</a:t>
            </a:r>
          </a:p>
          <a:p>
            <a:pPr lvl="2"/>
            <a:r>
              <a:rPr lang="en-US" dirty="0"/>
              <a:t>Specifies the style sheet</a:t>
            </a:r>
          </a:p>
          <a:p>
            <a:pPr lvl="2"/>
            <a:r>
              <a:rPr lang="en-US" dirty="0"/>
              <a:t>Property + value</a:t>
            </a:r>
          </a:p>
          <a:p>
            <a:pPr lvl="3"/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i="1" dirty="0" err="1" smtClean="0"/>
              <a:t>color:red</a:t>
            </a:r>
            <a:endParaRPr lang="en-US" i="1" dirty="0" smtClean="0"/>
          </a:p>
          <a:p>
            <a:pPr lvl="1"/>
            <a:r>
              <a:rPr lang="en-US" b="1" dirty="0" smtClean="0"/>
              <a:t>Selectors</a:t>
            </a:r>
          </a:p>
          <a:p>
            <a:pPr lvl="2"/>
            <a:r>
              <a:rPr lang="en-US" dirty="0" smtClean="0"/>
              <a:t>Declare which part of the HTML the style sheet applies to</a:t>
            </a:r>
          </a:p>
          <a:p>
            <a:pPr lvl="3"/>
            <a:r>
              <a:rPr lang="en-US" dirty="0" smtClean="0"/>
              <a:t>Elements, classes, pseudo-classes, ids</a:t>
            </a:r>
          </a:p>
          <a:p>
            <a:pPr lvl="3"/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i="1" dirty="0" smtClean="0"/>
              <a:t>p .</a:t>
            </a:r>
            <a:r>
              <a:rPr lang="en-US" i="1" dirty="0" err="1" smtClean="0"/>
              <a:t>myclass</a:t>
            </a:r>
            <a:r>
              <a:rPr lang="en-US" i="1" dirty="0" smtClean="0"/>
              <a:t> { </a:t>
            </a:r>
            <a:r>
              <a:rPr lang="en-US" i="1" dirty="0" err="1" smtClean="0"/>
              <a:t>color:red</a:t>
            </a:r>
            <a:r>
              <a:rPr lang="en-US" i="1" dirty="0" smtClean="0"/>
              <a:t> }</a:t>
            </a:r>
          </a:p>
          <a:p>
            <a:pPr marL="1828800" lvl="4" indent="0">
              <a:buNone/>
            </a:pPr>
            <a:r>
              <a:rPr lang="en-US" dirty="0" smtClean="0"/>
              <a:t>Colors all p with the class </a:t>
            </a:r>
            <a:r>
              <a:rPr lang="en-US" dirty="0" err="1" smtClean="0"/>
              <a:t>myclass</a:t>
            </a:r>
            <a:r>
              <a:rPr lang="en-US" dirty="0" smtClean="0"/>
              <a:t> in the red color</a:t>
            </a:r>
          </a:p>
          <a:p>
            <a:pPr marL="1828800" lvl="4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=“</a:t>
            </a:r>
            <a:r>
              <a:rPr lang="en-US" dirty="0" err="1" smtClean="0"/>
              <a:t>myclass</a:t>
            </a:r>
            <a:r>
              <a:rPr lang="en-US" dirty="0" smtClean="0"/>
              <a:t>”&gt;Red text&lt;/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&gt;Not red text&lt;/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=“</a:t>
            </a:r>
            <a:r>
              <a:rPr lang="en-US" dirty="0" err="1" smtClean="0"/>
              <a:t>myclass</a:t>
            </a:r>
            <a:r>
              <a:rPr lang="en-US" dirty="0" smtClean="0"/>
              <a:t>”&gt;Another red text&lt;/</a:t>
            </a:r>
            <a:r>
              <a:rPr lang="en-US" dirty="0" smtClean="0">
                <a:solidFill>
                  <a:srgbClr val="00B050"/>
                </a:solidFill>
              </a:rPr>
              <a:t>p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700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Inline</a:t>
            </a:r>
          </a:p>
          <a:p>
            <a:pPr lvl="1"/>
            <a:r>
              <a:rPr lang="en-US" dirty="0" smtClean="0"/>
              <a:t>&lt;p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=“color:red;font-size:14pt;font-weight:bold”&gt;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Internal</a:t>
            </a:r>
            <a:r>
              <a:rPr lang="en-US" dirty="0" smtClean="0"/>
              <a:t> </a:t>
            </a:r>
            <a:r>
              <a:rPr lang="en-US" b="1" dirty="0" smtClean="0"/>
              <a:t>stylesheet</a:t>
            </a:r>
            <a:r>
              <a:rPr lang="en-US" dirty="0" smtClean="0"/>
              <a:t> (as any HTML element)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00B050"/>
                </a:solidFill>
              </a:rPr>
              <a:t>style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 {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color:red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font-size:14pt;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font-weight:bold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00B050"/>
                </a:solidFill>
              </a:rPr>
              <a:t>style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External</a:t>
            </a:r>
            <a:r>
              <a:rPr lang="en-US" dirty="0" smtClean="0"/>
              <a:t> </a:t>
            </a:r>
            <a:r>
              <a:rPr lang="en-US" b="1" dirty="0" smtClean="0"/>
              <a:t>stylesheet</a:t>
            </a:r>
            <a:r>
              <a:rPr lang="en-US" dirty="0" smtClean="0"/>
              <a:t> (in a standalone .</a:t>
            </a:r>
            <a:r>
              <a:rPr lang="en-US" dirty="0" err="1" smtClean="0"/>
              <a:t>css</a:t>
            </a:r>
            <a:r>
              <a:rPr lang="en-US" dirty="0" smtClean="0"/>
              <a:t> file)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dirty="0">
                <a:solidFill>
                  <a:srgbClr val="00B050"/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/>
              <a:t>="stylesheet"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="mystyle.css"&gt;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&gt;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4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If an element has more than one stylesheet</a:t>
            </a:r>
          </a:p>
          <a:p>
            <a:pPr lvl="1"/>
            <a:r>
              <a:rPr lang="en-US" b="1" dirty="0" smtClean="0"/>
              <a:t>Example</a:t>
            </a:r>
            <a:r>
              <a:rPr lang="en-US" dirty="0" smtClean="0"/>
              <a:t>: one internal and one in an external file</a:t>
            </a:r>
          </a:p>
          <a:p>
            <a:r>
              <a:rPr lang="en-US" dirty="0" smtClean="0"/>
              <a:t>The more specific style will be applied</a:t>
            </a:r>
          </a:p>
          <a:p>
            <a:pPr lvl="1"/>
            <a:r>
              <a:rPr lang="en-US" dirty="0" smtClean="0"/>
              <a:t>I.e., The closest to the element: external </a:t>
            </a:r>
            <a:r>
              <a:rPr lang="en-US" dirty="0" smtClean="0">
                <a:sym typeface="Wingdings" panose="05000000000000000000" pitchFamily="2" charset="2"/>
              </a:rPr>
              <a:t> internal  inline</a:t>
            </a:r>
            <a:endParaRPr lang="en-US" dirty="0" smtClean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External: </a:t>
            </a:r>
          </a:p>
          <a:p>
            <a:pPr marL="400050" lvl="1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color: navy;</a:t>
            </a:r>
            <a:br>
              <a:rPr lang="en-US" dirty="0"/>
            </a:br>
            <a:r>
              <a:rPr lang="en-US" dirty="0"/>
              <a:t>    margin-left: 20px;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/>
              <a:t>Internal: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color: </a:t>
            </a:r>
            <a:r>
              <a:rPr lang="en-US" dirty="0">
                <a:solidFill>
                  <a:srgbClr val="FF0000"/>
                </a:solidFill>
              </a:rPr>
              <a:t>orange</a:t>
            </a:r>
            <a:r>
              <a:rPr lang="en-US" dirty="0"/>
              <a:t>;    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The style will be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color</a:t>
            </a:r>
            <a:r>
              <a:rPr lang="en-US" sz="2900" dirty="0"/>
              <a:t>: </a:t>
            </a:r>
            <a:r>
              <a:rPr lang="en-US" sz="2900" dirty="0">
                <a:solidFill>
                  <a:srgbClr val="FF0000"/>
                </a:solidFill>
              </a:rPr>
              <a:t>orange</a:t>
            </a:r>
            <a:r>
              <a:rPr lang="en-US" sz="2900" dirty="0"/>
              <a:t>;</a:t>
            </a:r>
            <a:br>
              <a:rPr lang="en-US" sz="2900" dirty="0"/>
            </a:br>
            <a:r>
              <a:rPr lang="en-US" sz="2900" dirty="0" smtClean="0"/>
              <a:t>	margin-left</a:t>
            </a:r>
            <a:r>
              <a:rPr lang="en-US" sz="2900" dirty="0"/>
              <a:t>: 20px;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Work on the standard started in 1998</a:t>
            </a:r>
          </a:p>
          <a:p>
            <a:r>
              <a:rPr lang="en-US" dirty="0" smtClean="0"/>
              <a:t>Split in </a:t>
            </a:r>
            <a:r>
              <a:rPr lang="en-US" b="1" dirty="0" smtClean="0"/>
              <a:t>modules</a:t>
            </a:r>
          </a:p>
          <a:p>
            <a:r>
              <a:rPr lang="en-US" dirty="0" smtClean="0"/>
              <a:t>Most modules are </a:t>
            </a:r>
            <a:r>
              <a:rPr lang="en-US" b="1" dirty="0" smtClean="0"/>
              <a:t>W3C Recommendations </a:t>
            </a:r>
            <a:r>
              <a:rPr lang="en-US" dirty="0" smtClean="0"/>
              <a:t>and </a:t>
            </a:r>
            <a:r>
              <a:rPr lang="en-US" b="1" dirty="0" smtClean="0"/>
              <a:t>many</a:t>
            </a:r>
            <a:r>
              <a:rPr lang="en-US" dirty="0" smtClean="0"/>
              <a:t> of the new properties are already implemented in modern browsers</a:t>
            </a:r>
            <a:endParaRPr lang="en-US" b="1" dirty="0" smtClean="0"/>
          </a:p>
          <a:p>
            <a:r>
              <a:rPr lang="en-US" dirty="0" smtClean="0"/>
              <a:t>Old CSS still present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Still many debates</a:t>
            </a:r>
          </a:p>
          <a:p>
            <a:pPr lvl="1"/>
            <a:r>
              <a:rPr lang="en-US" dirty="0" smtClean="0"/>
              <a:t>Example: “</a:t>
            </a:r>
            <a:r>
              <a:rPr lang="en-US" i="1" dirty="0" smtClean="0"/>
              <a:t>The </a:t>
            </a:r>
            <a:r>
              <a:rPr lang="en-US" i="1" dirty="0"/>
              <a:t>CSS Working Group has reached an impasse on the issue of percentage margins (and padding) in flex and grid layout, and needs your input to help decide it</a:t>
            </a:r>
            <a:r>
              <a:rPr lang="en-US" dirty="0" smtClean="0"/>
              <a:t>.” (May 5, 2015 – www.css3.info)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89" y="152400"/>
            <a:ext cx="1562911" cy="139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CSS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New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Selectors</a:t>
            </a:r>
          </a:p>
          <a:p>
            <a:pPr lvl="1"/>
            <a:r>
              <a:rPr lang="en-US" dirty="0"/>
              <a:t>Box Model</a:t>
            </a:r>
          </a:p>
          <a:p>
            <a:pPr lvl="1"/>
            <a:r>
              <a:rPr lang="en-US" dirty="0"/>
              <a:t>Backgrounds and Borders</a:t>
            </a:r>
          </a:p>
          <a:p>
            <a:pPr lvl="1"/>
            <a:r>
              <a:rPr lang="en-US" dirty="0"/>
              <a:t>Image Values and Replaced Content</a:t>
            </a:r>
          </a:p>
          <a:p>
            <a:pPr lvl="1"/>
            <a:r>
              <a:rPr lang="en-US" dirty="0"/>
              <a:t>Text Effects</a:t>
            </a:r>
          </a:p>
          <a:p>
            <a:pPr lvl="1"/>
            <a:r>
              <a:rPr lang="en-US" dirty="0"/>
              <a:t>2D/3D Transformations</a:t>
            </a:r>
          </a:p>
          <a:p>
            <a:pPr lvl="1"/>
            <a:r>
              <a:rPr lang="en-US" dirty="0"/>
              <a:t>Animations</a:t>
            </a:r>
          </a:p>
          <a:p>
            <a:pPr lvl="1"/>
            <a:r>
              <a:rPr lang="en-US" dirty="0"/>
              <a:t>Multiple Column Layout</a:t>
            </a:r>
          </a:p>
          <a:p>
            <a:pPr lvl="1"/>
            <a:r>
              <a:rPr lang="en-US" dirty="0"/>
              <a:t>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Hyper Text Markup Language</a:t>
            </a:r>
          </a:p>
          <a:p>
            <a:pPr lvl="1"/>
            <a:r>
              <a:rPr lang="en-US" b="1" dirty="0" smtClean="0"/>
              <a:t>Describes</a:t>
            </a:r>
            <a:r>
              <a:rPr lang="en-US" dirty="0" smtClean="0"/>
              <a:t> web documents</a:t>
            </a:r>
          </a:p>
          <a:p>
            <a:pPr lvl="1"/>
            <a:r>
              <a:rPr lang="en-US" dirty="0" smtClean="0"/>
              <a:t>Made up of </a:t>
            </a:r>
            <a:r>
              <a:rPr lang="en-US" b="1" dirty="0" smtClean="0"/>
              <a:t>nested HTML markup tags</a:t>
            </a:r>
          </a:p>
          <a:p>
            <a:pPr lvl="2"/>
            <a:r>
              <a:rPr lang="en-US" dirty="0" smtClean="0"/>
              <a:t>&lt;html&gt;&lt;/html&gt;</a:t>
            </a:r>
          </a:p>
          <a:p>
            <a:pPr lvl="1"/>
            <a:r>
              <a:rPr lang="en-US" dirty="0" smtClean="0"/>
              <a:t>Tags are the </a:t>
            </a:r>
            <a:r>
              <a:rPr lang="en-US" b="1" dirty="0" smtClean="0"/>
              <a:t>building blocks </a:t>
            </a:r>
            <a:r>
              <a:rPr lang="en-US" dirty="0" smtClean="0"/>
              <a:t>of websites</a:t>
            </a:r>
          </a:p>
          <a:p>
            <a:pPr lvl="2"/>
            <a:r>
              <a:rPr lang="en-US" dirty="0" smtClean="0"/>
              <a:t>Embedded images and objects</a:t>
            </a:r>
          </a:p>
          <a:p>
            <a:pPr lvl="2"/>
            <a:r>
              <a:rPr lang="en-US" dirty="0" smtClean="0"/>
              <a:t>Interactive web forms</a:t>
            </a:r>
          </a:p>
          <a:p>
            <a:pPr lvl="2"/>
            <a:r>
              <a:rPr lang="en-US" dirty="0" smtClean="0"/>
              <a:t>Organized content</a:t>
            </a:r>
          </a:p>
          <a:p>
            <a:pPr lvl="1"/>
            <a:r>
              <a:rPr lang="en-US" dirty="0" smtClean="0"/>
              <a:t>Each tag describes  different </a:t>
            </a:r>
            <a:r>
              <a:rPr lang="en-US" b="1" dirty="0" smtClean="0"/>
              <a:t>document content</a:t>
            </a:r>
          </a:p>
          <a:p>
            <a:pPr lvl="2"/>
            <a:r>
              <a:rPr lang="en-US" dirty="0" smtClean="0"/>
              <a:t>&lt;head&gt;&lt;head&gt;</a:t>
            </a:r>
          </a:p>
          <a:p>
            <a:pPr lvl="2"/>
            <a:r>
              <a:rPr lang="en-US" dirty="0" smtClean="0"/>
              <a:t>&lt;body&gt;&lt;body&gt;</a:t>
            </a:r>
          </a:p>
          <a:p>
            <a:pPr lvl="1"/>
            <a:r>
              <a:rPr lang="en-US" dirty="0" smtClean="0"/>
              <a:t>Web browsers </a:t>
            </a:r>
            <a:r>
              <a:rPr lang="en-US" b="1" dirty="0" smtClean="0"/>
              <a:t>interpret</a:t>
            </a:r>
            <a:r>
              <a:rPr lang="en-US" dirty="0" smtClean="0"/>
              <a:t> the tags and display the result on screen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Shadow effects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b="1" dirty="0" smtClean="0"/>
              <a:t>CSS 3</a:t>
            </a:r>
            <a:r>
              <a:rPr lang="en-US" sz="2400" dirty="0" smtClean="0"/>
              <a:t>:</a:t>
            </a:r>
          </a:p>
          <a:p>
            <a:pPr marL="800100" lvl="2" indent="0">
              <a:buNone/>
            </a:pPr>
            <a:r>
              <a:rPr lang="en-US" dirty="0" smtClean="0"/>
              <a:t>h1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 text-shadow: 2px </a:t>
            </a:r>
            <a:r>
              <a:rPr lang="en-US" dirty="0" err="1"/>
              <a:t>2px</a:t>
            </a:r>
            <a:r>
              <a:rPr lang="en-US" dirty="0"/>
              <a:t> red;</a:t>
            </a:r>
            <a:br>
              <a:rPr lang="en-US" dirty="0"/>
            </a:br>
            <a:r>
              <a:rPr lang="en-US" dirty="0"/>
              <a:t>}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400" b="1" dirty="0" smtClean="0"/>
              <a:t>HTML</a:t>
            </a:r>
            <a:r>
              <a:rPr lang="en-US" sz="2400" dirty="0" smtClean="0"/>
              <a:t>:</a:t>
            </a:r>
          </a:p>
          <a:p>
            <a:pPr marL="400050" lvl="1" indent="0">
              <a:buNone/>
            </a:pPr>
            <a:r>
              <a:rPr lang="en-US" sz="2400" dirty="0" smtClean="0"/>
              <a:t>	&lt;</a:t>
            </a:r>
            <a:r>
              <a:rPr lang="en-US" sz="2400" dirty="0" smtClean="0">
                <a:solidFill>
                  <a:srgbClr val="00B050"/>
                </a:solidFill>
              </a:rPr>
              <a:t>h1</a:t>
            </a:r>
            <a:r>
              <a:rPr lang="en-US" sz="2400" dirty="0" smtClean="0"/>
              <a:t>&gt;Test-shadow effect!&lt;/</a:t>
            </a:r>
            <a:r>
              <a:rPr lang="en-US" sz="2400" dirty="0" smtClean="0">
                <a:solidFill>
                  <a:srgbClr val="00B050"/>
                </a:solidFill>
              </a:rPr>
              <a:t>h1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279650"/>
            <a:ext cx="8026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4267200"/>
            <a:ext cx="4791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forms</a:t>
            </a:r>
          </a:p>
          <a:p>
            <a:r>
              <a:rPr lang="en-US" dirty="0" smtClean="0"/>
              <a:t>XML &amp; XHTML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State vs. stateless</a:t>
            </a:r>
          </a:p>
          <a:p>
            <a:r>
              <a:rPr lang="en-US" dirty="0"/>
              <a:t>Dynamic HTML </a:t>
            </a:r>
            <a:r>
              <a:rPr lang="en-US" dirty="0" smtClean="0"/>
              <a:t>manipulation</a:t>
            </a:r>
            <a:endParaRPr lang="en-US" dirty="0" smtClean="0"/>
          </a:p>
          <a:p>
            <a:r>
              <a:rPr lang="en-US" dirty="0" smtClean="0"/>
              <a:t>AJAX </a:t>
            </a:r>
          </a:p>
          <a:p>
            <a:pPr lvl="1"/>
            <a:r>
              <a:rPr lang="en-US" dirty="0" smtClean="0"/>
              <a:t>Synchronous vs. </a:t>
            </a:r>
            <a:r>
              <a:rPr lang="en-US" dirty="0"/>
              <a:t>a</a:t>
            </a:r>
            <a:r>
              <a:rPr lang="en-US" dirty="0" smtClean="0"/>
              <a:t>synchronous</a:t>
            </a:r>
          </a:p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1980</a:t>
            </a:r>
            <a:r>
              <a:rPr lang="en-US" dirty="0" smtClean="0"/>
              <a:t> – physicist Berners-Lee (CERN) proposed ENQUIRE a system for sharing documents</a:t>
            </a:r>
          </a:p>
          <a:p>
            <a:r>
              <a:rPr lang="en-US" b="1" dirty="0" smtClean="0"/>
              <a:t>1989</a:t>
            </a:r>
            <a:r>
              <a:rPr lang="en-US" dirty="0" smtClean="0"/>
              <a:t> – Berners-Lee proposed an Internet based hypertext system</a:t>
            </a:r>
          </a:p>
          <a:p>
            <a:r>
              <a:rPr lang="en-US" b="1" dirty="0" smtClean="0"/>
              <a:t>1990</a:t>
            </a:r>
            <a:r>
              <a:rPr lang="en-US" dirty="0" smtClean="0"/>
              <a:t> – Berners-Lee wrote a browser and server for it</a:t>
            </a:r>
          </a:p>
          <a:p>
            <a:r>
              <a:rPr lang="en-US" b="1" dirty="0" smtClean="0"/>
              <a:t>1991</a:t>
            </a:r>
            <a:r>
              <a:rPr lang="en-US" dirty="0" smtClean="0"/>
              <a:t> – 1</a:t>
            </a:r>
            <a:r>
              <a:rPr lang="en-US" baseline="30000" dirty="0" smtClean="0"/>
              <a:t>st</a:t>
            </a:r>
            <a:r>
              <a:rPr lang="en-US" dirty="0" smtClean="0"/>
              <a:t> publicly available description of HTML </a:t>
            </a:r>
          </a:p>
          <a:p>
            <a:pPr lvl="1"/>
            <a:r>
              <a:rPr lang="en-US" dirty="0" smtClean="0"/>
              <a:t>18 tags inspired from </a:t>
            </a:r>
            <a:r>
              <a:rPr lang="en-US" dirty="0" err="1" smtClean="0"/>
              <a:t>SGMLSquid</a:t>
            </a:r>
            <a:endParaRPr lang="en-US" dirty="0" smtClean="0"/>
          </a:p>
          <a:p>
            <a:pPr lvl="1"/>
            <a:r>
              <a:rPr lang="en-US" dirty="0" smtClean="0"/>
              <a:t>11 are still used in HTML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1995</a:t>
            </a:r>
            <a:r>
              <a:rPr lang="en-US" dirty="0" smtClean="0"/>
              <a:t> – HTML 2.0 specification is created</a:t>
            </a:r>
          </a:p>
          <a:p>
            <a:r>
              <a:rPr lang="en-US" b="1" dirty="0" smtClean="0"/>
              <a:t>1996</a:t>
            </a:r>
            <a:r>
              <a:rPr lang="en-US" dirty="0" smtClean="0"/>
              <a:t> – World Wide Web Consortium (W3C) takes over the specifications</a:t>
            </a:r>
          </a:p>
          <a:p>
            <a:r>
              <a:rPr lang="en-US" b="1" dirty="0" smtClean="0"/>
              <a:t>1999</a:t>
            </a:r>
            <a:r>
              <a:rPr lang="en-US" dirty="0" smtClean="0"/>
              <a:t> – HTML 4.01 specification is published</a:t>
            </a:r>
          </a:p>
          <a:p>
            <a:r>
              <a:rPr lang="en-US" b="1" dirty="0" smtClean="0"/>
              <a:t>2000</a:t>
            </a:r>
            <a:r>
              <a:rPr lang="en-US" dirty="0" smtClean="0"/>
              <a:t> – HTML becomes an international standard (ISO/IEC 15445:2000)</a:t>
            </a:r>
          </a:p>
          <a:p>
            <a:r>
              <a:rPr lang="en-US" b="1" dirty="0" smtClean="0"/>
              <a:t>2004</a:t>
            </a:r>
            <a:r>
              <a:rPr lang="en-US" dirty="0" smtClean="0"/>
              <a:t> – work on HTML 5 begins</a:t>
            </a:r>
          </a:p>
          <a:p>
            <a:r>
              <a:rPr lang="en-US" b="1" dirty="0" smtClean="0"/>
              <a:t>2014</a:t>
            </a:r>
            <a:r>
              <a:rPr lang="en-US" dirty="0" smtClean="0"/>
              <a:t> – HTML 5 standard is finalized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System for annotating a document</a:t>
            </a:r>
          </a:p>
          <a:p>
            <a:r>
              <a:rPr lang="en-US" dirty="0" smtClean="0"/>
              <a:t>Idea derives from the </a:t>
            </a:r>
            <a:r>
              <a:rPr lang="en-US" i="1" dirty="0" smtClean="0"/>
              <a:t>marking up</a:t>
            </a:r>
            <a:r>
              <a:rPr lang="en-US" dirty="0" smtClean="0"/>
              <a:t> of documents by editors</a:t>
            </a:r>
          </a:p>
          <a:p>
            <a:r>
              <a:rPr lang="en-US" dirty="0" smtClean="0"/>
              <a:t>Some languages have predefined presentation semantics (HTML) other do not (XML)</a:t>
            </a:r>
          </a:p>
          <a:p>
            <a:endParaRPr lang="en-US" dirty="0" smtClean="0"/>
          </a:p>
          <a:p>
            <a:r>
              <a:rPr lang="en-US" b="1" dirty="0" smtClean="0"/>
              <a:t>Classification</a:t>
            </a:r>
          </a:p>
          <a:p>
            <a:pPr lvl="1"/>
            <a:r>
              <a:rPr lang="en-US" dirty="0" smtClean="0"/>
              <a:t>Presentational markup</a:t>
            </a:r>
          </a:p>
          <a:p>
            <a:pPr lvl="2"/>
            <a:r>
              <a:rPr lang="en-US" dirty="0" smtClean="0"/>
              <a:t>Used by traditional word processing editors</a:t>
            </a:r>
          </a:p>
          <a:p>
            <a:pPr lvl="2"/>
            <a:r>
              <a:rPr lang="en-US" dirty="0" smtClean="0"/>
              <a:t>Markup hidden from users, editors, authors</a:t>
            </a:r>
          </a:p>
          <a:p>
            <a:pPr lvl="1"/>
            <a:r>
              <a:rPr lang="en-US" dirty="0" smtClean="0"/>
              <a:t>Procedural markup</a:t>
            </a:r>
          </a:p>
          <a:p>
            <a:pPr lvl="2"/>
            <a:r>
              <a:rPr lang="en-US" dirty="0" smtClean="0"/>
              <a:t>Embedded in text</a:t>
            </a:r>
          </a:p>
          <a:p>
            <a:pPr lvl="2"/>
            <a:r>
              <a:rPr lang="en-US" dirty="0" smtClean="0"/>
              <a:t>Provides instructions on how to process the text</a:t>
            </a:r>
          </a:p>
          <a:p>
            <a:pPr lvl="2"/>
            <a:r>
              <a:rPr lang="en-US" dirty="0" smtClean="0"/>
              <a:t>Latex, PostScript</a:t>
            </a:r>
          </a:p>
          <a:p>
            <a:pPr lvl="1"/>
            <a:r>
              <a:rPr lang="en-US" dirty="0" smtClean="0"/>
              <a:t>Descriptive (semantic) markup</a:t>
            </a:r>
          </a:p>
          <a:p>
            <a:pPr lvl="2"/>
            <a:r>
              <a:rPr lang="en-US" dirty="0" smtClean="0"/>
              <a:t>Label part of the text rather than providing specific instructions, i.e., decouple the structure from the rendering of the document</a:t>
            </a:r>
          </a:p>
          <a:p>
            <a:pPr lvl="2"/>
            <a:r>
              <a:rPr lang="en-US" dirty="0" smtClean="0"/>
              <a:t>HTML’s tag &lt;cite&gt;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SGML application</a:t>
            </a:r>
          </a:p>
          <a:p>
            <a:r>
              <a:rPr lang="en-US" dirty="0" smtClean="0"/>
              <a:t>Three </a:t>
            </a:r>
            <a:r>
              <a:rPr lang="en-US" b="1" dirty="0" smtClean="0"/>
              <a:t>flavors</a:t>
            </a:r>
          </a:p>
          <a:p>
            <a:pPr lvl="1"/>
            <a:r>
              <a:rPr lang="en-US" b="1" dirty="0" smtClean="0"/>
              <a:t>Strict</a:t>
            </a:r>
          </a:p>
          <a:p>
            <a:pPr lvl="2"/>
            <a:r>
              <a:rPr lang="en-US" dirty="0" smtClean="0"/>
              <a:t>Deprecated elements are forbidden</a:t>
            </a:r>
          </a:p>
          <a:p>
            <a:pPr lvl="1"/>
            <a:r>
              <a:rPr lang="en-US" b="1" dirty="0" smtClean="0"/>
              <a:t>Transitional</a:t>
            </a:r>
          </a:p>
          <a:p>
            <a:pPr lvl="2"/>
            <a:r>
              <a:rPr lang="en-US" dirty="0" smtClean="0"/>
              <a:t>Deprecated elements are allowed</a:t>
            </a:r>
          </a:p>
          <a:p>
            <a:pPr lvl="1"/>
            <a:r>
              <a:rPr lang="en-US" b="1" dirty="0" smtClean="0"/>
              <a:t>Frameset</a:t>
            </a:r>
          </a:p>
          <a:p>
            <a:pPr lvl="2"/>
            <a:r>
              <a:rPr lang="en-US" dirty="0" smtClean="0"/>
              <a:t>For frame related elements only</a:t>
            </a:r>
          </a:p>
          <a:p>
            <a:endParaRPr lang="en-US" dirty="0" smtClean="0"/>
          </a:p>
          <a:p>
            <a:r>
              <a:rPr lang="en-US" dirty="0" smtClean="0"/>
              <a:t>Major </a:t>
            </a:r>
            <a:r>
              <a:rPr lang="en-US" b="1" dirty="0" smtClean="0"/>
              <a:t>changes</a:t>
            </a:r>
          </a:p>
          <a:p>
            <a:pPr lvl="1"/>
            <a:r>
              <a:rPr lang="en-US" dirty="0" smtClean="0"/>
              <a:t>Adopted many browser specific tags and attributed</a:t>
            </a:r>
          </a:p>
          <a:p>
            <a:pPr lvl="1"/>
            <a:r>
              <a:rPr lang="en-US" dirty="0" smtClean="0"/>
              <a:t>Began the transition from visual markup tags </a:t>
            </a:r>
            <a:r>
              <a:rPr lang="en-US" b="1" dirty="0" smtClean="0"/>
              <a:t>to Cascading Style Sheets </a:t>
            </a:r>
            <a:r>
              <a:rPr lang="en-US" dirty="0" smtClean="0"/>
              <a:t>(CSS)</a:t>
            </a:r>
          </a:p>
          <a:p>
            <a:pPr lvl="2"/>
            <a:r>
              <a:rPr lang="en-US" sz="2900" dirty="0" smtClean="0"/>
              <a:t>Old HTML: </a:t>
            </a:r>
          </a:p>
          <a:p>
            <a:pPr lvl="3"/>
            <a:r>
              <a:rPr lang="en-US" sz="2600" dirty="0" smtClean="0"/>
              <a:t>&lt;font color=“red”&gt;Text in red&lt;/font&gt;</a:t>
            </a:r>
          </a:p>
          <a:p>
            <a:pPr lvl="2"/>
            <a:r>
              <a:rPr lang="en-US" sz="2900" dirty="0" smtClean="0"/>
              <a:t>New CSS: </a:t>
            </a:r>
          </a:p>
          <a:p>
            <a:pPr lvl="3"/>
            <a:r>
              <a:rPr lang="en-US" sz="2600" dirty="0" smtClean="0"/>
              <a:t>&lt;p style=“</a:t>
            </a:r>
            <a:r>
              <a:rPr lang="en-US" sz="2600" dirty="0" err="1" smtClean="0"/>
              <a:t>color:red</a:t>
            </a:r>
            <a:r>
              <a:rPr lang="en-US" sz="2600" dirty="0" smtClean="0"/>
              <a:t>”&gt;Text in red&lt;/p&gt;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Tags/Elements</a:t>
            </a:r>
            <a:r>
              <a:rPr lang="en-US" dirty="0" smtClean="0"/>
              <a:t> and </a:t>
            </a:r>
            <a:r>
              <a:rPr lang="en-US" b="1" dirty="0" smtClean="0"/>
              <a:t>attributes</a:t>
            </a:r>
          </a:p>
          <a:p>
            <a:pPr lvl="1"/>
            <a:endParaRPr lang="en-US" sz="2100" dirty="0" smtClean="0"/>
          </a:p>
          <a:p>
            <a:pPr lvl="1"/>
            <a:r>
              <a:rPr lang="en-US" sz="2100" dirty="0" smtClean="0"/>
              <a:t>&lt;</a:t>
            </a:r>
            <a:r>
              <a:rPr lang="en-US" sz="2100" dirty="0" smtClean="0">
                <a:solidFill>
                  <a:srgbClr val="00B050"/>
                </a:solidFill>
              </a:rPr>
              <a:t>tagName1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FF0000"/>
                </a:solidFill>
              </a:rPr>
              <a:t>attributeName1</a:t>
            </a:r>
            <a:r>
              <a:rPr lang="en-US" sz="2100" dirty="0" smtClean="0"/>
              <a:t>=“value1” </a:t>
            </a:r>
            <a:r>
              <a:rPr lang="en-US" sz="2100" dirty="0" smtClean="0">
                <a:solidFill>
                  <a:srgbClr val="FF0000"/>
                </a:solidFill>
              </a:rPr>
              <a:t>attributeName2</a:t>
            </a:r>
            <a:r>
              <a:rPr lang="en-US" sz="2100" dirty="0" smtClean="0"/>
              <a:t>=“value 2”&gt;</a:t>
            </a:r>
            <a:r>
              <a:rPr lang="en-US" sz="2100" i="1" dirty="0" smtClean="0"/>
              <a:t>content</a:t>
            </a:r>
            <a:r>
              <a:rPr lang="en-US" sz="2100" dirty="0" smtClean="0"/>
              <a:t>&lt;/</a:t>
            </a:r>
            <a:r>
              <a:rPr lang="en-US" sz="2100" dirty="0" smtClean="0">
                <a:solidFill>
                  <a:srgbClr val="00B050"/>
                </a:solidFill>
              </a:rPr>
              <a:t>tagname1</a:t>
            </a:r>
            <a:r>
              <a:rPr lang="en-US" sz="2100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&lt;!DOCTYPE HTML PUBLIC "-//W3C//DTD HTML 4.01//EN" "http://</a:t>
            </a:r>
            <a:r>
              <a:rPr lang="en-US" dirty="0" smtClean="0">
                <a:solidFill>
                  <a:schemeClr val="accent1"/>
                </a:solidFill>
              </a:rPr>
              <a:t>www.w3.org/TR/html4/</a:t>
            </a:r>
            <a:r>
              <a:rPr lang="en-US" b="1" dirty="0" smtClean="0">
                <a:solidFill>
                  <a:schemeClr val="accent1"/>
                </a:solidFill>
              </a:rPr>
              <a:t>transitional</a:t>
            </a:r>
            <a:r>
              <a:rPr lang="en-US" dirty="0" smtClean="0">
                <a:solidFill>
                  <a:schemeClr val="accent1"/>
                </a:solidFill>
              </a:rPr>
              <a:t>.dtd</a:t>
            </a:r>
            <a:r>
              <a:rPr lang="en-US" dirty="0">
                <a:solidFill>
                  <a:schemeClr val="accent1"/>
                </a:solidFill>
              </a:rPr>
              <a:t>"&gt;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>
                <a:solidFill>
                  <a:srgbClr val="00B050"/>
                </a:solidFill>
              </a:rPr>
              <a:t>html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>
                <a:solidFill>
                  <a:srgbClr val="00B050"/>
                </a:solidFill>
              </a:rPr>
              <a:t>title</a:t>
            </a:r>
            <a:r>
              <a:rPr lang="en-US" dirty="0"/>
              <a:t>&gt;This is a title&lt;/</a:t>
            </a:r>
            <a:r>
              <a:rPr lang="en-US" dirty="0">
                <a:solidFill>
                  <a:srgbClr val="00B050"/>
                </a:solidFill>
              </a:rPr>
              <a:t>title</a:t>
            </a:r>
            <a:r>
              <a:rPr lang="en-US" dirty="0"/>
              <a:t>&gt; </a:t>
            </a:r>
            <a:r>
              <a:rPr lang="en-US" dirty="0" smtClean="0"/>
              <a:t>				&lt;/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smtClean="0">
                <a:solidFill>
                  <a:srgbClr val="00B050"/>
                </a:solidFill>
              </a:rPr>
              <a:t>body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&lt;!-- Comment: display text in blue --&gt;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 smtClean="0">
                <a:solidFill>
                  <a:srgbClr val="00B050"/>
                </a:solidFill>
              </a:rPr>
              <a:t>p </a:t>
            </a:r>
            <a:r>
              <a:rPr lang="en-US" dirty="0" smtClean="0">
                <a:solidFill>
                  <a:srgbClr val="FF0000"/>
                </a:solidFill>
              </a:rPr>
              <a:t>style</a:t>
            </a:r>
            <a:r>
              <a:rPr lang="en-US" dirty="0" smtClean="0"/>
              <a:t>=“</a:t>
            </a:r>
            <a:r>
              <a:rPr lang="en-US" dirty="0" err="1" smtClean="0"/>
              <a:t>color:blue</a:t>
            </a:r>
            <a:r>
              <a:rPr lang="en-US" dirty="0" smtClean="0"/>
              <a:t>”&gt;Hello </a:t>
            </a:r>
            <a:r>
              <a:rPr lang="en-US" dirty="0"/>
              <a:t>world!&lt;/</a:t>
            </a:r>
            <a:r>
              <a:rPr lang="en-US" dirty="0">
                <a:solidFill>
                  <a:srgbClr val="00B050"/>
                </a:solidFill>
              </a:rPr>
              <a:t>p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&lt;/</a:t>
            </a:r>
            <a:r>
              <a:rPr lang="en-US" dirty="0">
                <a:solidFill>
                  <a:srgbClr val="00B050"/>
                </a:solidFill>
              </a:rPr>
              <a:t>body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>
                <a:solidFill>
                  <a:srgbClr val="00B05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44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Allows to insert extra information in the document</a:t>
            </a:r>
          </a:p>
          <a:p>
            <a:r>
              <a:rPr lang="en-US" dirty="0" smtClean="0"/>
              <a:t>Placed inside the &lt;head&gt;&lt;/head&gt; tag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Character set encoding</a:t>
            </a:r>
          </a:p>
          <a:p>
            <a:pPr lvl="2"/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="content-type" content="text/html; charset=UTF-8</a:t>
            </a:r>
            <a:r>
              <a:rPr lang="en-US" dirty="0" smtClean="0"/>
              <a:t>"&gt;</a:t>
            </a:r>
          </a:p>
          <a:p>
            <a:pPr lvl="1"/>
            <a:r>
              <a:rPr lang="en-US" b="1" dirty="0" smtClean="0"/>
              <a:t>Keywords</a:t>
            </a:r>
            <a:r>
              <a:rPr lang="en-US" dirty="0" smtClean="0"/>
              <a:t> and </a:t>
            </a:r>
            <a:r>
              <a:rPr lang="en-US" b="1" dirty="0" smtClean="0"/>
              <a:t>description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meta name="keywords" content="HTML, CSS, XML, XHTML, JavaScript"&gt;</a:t>
            </a:r>
            <a:endParaRPr lang="en-US" dirty="0" smtClean="0"/>
          </a:p>
          <a:p>
            <a:pPr lvl="2"/>
            <a:r>
              <a:rPr lang="en-US" dirty="0"/>
              <a:t>&lt;meta name="description" content="Free Web tutorials on HTML and </a:t>
            </a:r>
            <a:r>
              <a:rPr lang="en-US" dirty="0" smtClean="0"/>
              <a:t>CSS"&gt;</a:t>
            </a:r>
          </a:p>
          <a:p>
            <a:pPr lvl="1"/>
            <a:r>
              <a:rPr lang="en-US" b="1" dirty="0" smtClean="0"/>
              <a:t>Refresh</a:t>
            </a:r>
            <a:r>
              <a:rPr lang="en-US" dirty="0" smtClean="0"/>
              <a:t> page</a:t>
            </a:r>
          </a:p>
          <a:p>
            <a:pPr lvl="2"/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="refresh" content="30</a:t>
            </a:r>
            <a:r>
              <a:rPr lang="en-US" dirty="0" smtClean="0"/>
              <a:t>"&gt;</a:t>
            </a:r>
          </a:p>
          <a:p>
            <a:pPr lvl="1"/>
            <a:r>
              <a:rPr lang="en-US" b="1" dirty="0" smtClean="0"/>
              <a:t>Author info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Transitional vs. 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Transitional</a:t>
            </a:r>
            <a:r>
              <a:rPr lang="en-US" dirty="0" smtClean="0"/>
              <a:t> is a flavor which enables older version HTMLs to be migrated to version 4</a:t>
            </a:r>
          </a:p>
          <a:p>
            <a:endParaRPr lang="en-US" dirty="0" smtClean="0"/>
          </a:p>
          <a:p>
            <a:r>
              <a:rPr lang="en-US" b="1" dirty="0" smtClean="0"/>
              <a:t>Looser content model</a:t>
            </a:r>
          </a:p>
          <a:p>
            <a:pPr lvl="1"/>
            <a:r>
              <a:rPr lang="en-US" dirty="0" smtClean="0"/>
              <a:t>Inline elements and direct text allowed in &lt;body&gt;, &lt;</a:t>
            </a:r>
            <a:r>
              <a:rPr lang="en-US" dirty="0" err="1" smtClean="0"/>
              <a:t>blockquote</a:t>
            </a:r>
            <a:r>
              <a:rPr lang="en-US" dirty="0" smtClean="0"/>
              <a:t>&gt;, &lt;form&gt;, &lt;</a:t>
            </a:r>
            <a:r>
              <a:rPr lang="en-US" dirty="0" err="1" smtClean="0"/>
              <a:t>noscript</a:t>
            </a:r>
            <a:r>
              <a:rPr lang="en-US" dirty="0" smtClean="0"/>
              <a:t>&gt; and &lt;</a:t>
            </a:r>
            <a:r>
              <a:rPr lang="en-US" dirty="0" err="1" smtClean="0"/>
              <a:t>noframes</a:t>
            </a:r>
            <a:r>
              <a:rPr lang="en-US" dirty="0" smtClean="0"/>
              <a:t>&gt; tags</a:t>
            </a:r>
          </a:p>
          <a:p>
            <a:r>
              <a:rPr lang="en-US" b="1" dirty="0" smtClean="0"/>
              <a:t>Presentation elements allowed</a:t>
            </a:r>
          </a:p>
          <a:p>
            <a:pPr lvl="1"/>
            <a:r>
              <a:rPr lang="en-US" dirty="0" smtClean="0"/>
              <a:t>Underline (&lt;u&gt;), strikeout (&lt;s&gt;), &lt;center&gt;, &lt;font&gt;, &lt;</a:t>
            </a:r>
            <a:r>
              <a:rPr lang="en-US" dirty="0" err="1" smtClean="0"/>
              <a:t>basefont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Presentation attributes allowed</a:t>
            </a:r>
          </a:p>
          <a:p>
            <a:pPr lvl="1"/>
            <a:r>
              <a:rPr lang="en-US" dirty="0" smtClean="0"/>
              <a:t>Background, align, </a:t>
            </a:r>
            <a:r>
              <a:rPr lang="en-US" dirty="0" err="1" smtClean="0"/>
              <a:t>bgcolor</a:t>
            </a:r>
            <a:r>
              <a:rPr lang="en-US" dirty="0" smtClean="0"/>
              <a:t>, </a:t>
            </a:r>
            <a:r>
              <a:rPr lang="en-US" dirty="0" err="1" smtClean="0"/>
              <a:t>vspace</a:t>
            </a:r>
            <a:r>
              <a:rPr lang="en-US" dirty="0" smtClean="0"/>
              <a:t>, </a:t>
            </a:r>
            <a:r>
              <a:rPr lang="en-US" dirty="0" err="1" smtClean="0"/>
              <a:t>hspace</a:t>
            </a:r>
            <a:r>
              <a:rPr lang="en-US" dirty="0" smtClean="0"/>
              <a:t>, clear, compact, type, width</a:t>
            </a:r>
          </a:p>
          <a:p>
            <a:r>
              <a:rPr lang="en-US" b="1" dirty="0" smtClean="0"/>
              <a:t>Other elements</a:t>
            </a:r>
          </a:p>
          <a:p>
            <a:pPr lvl="1"/>
            <a:r>
              <a:rPr lang="en-US" dirty="0" smtClean="0"/>
              <a:t>Applet, menu, </a:t>
            </a:r>
            <a:r>
              <a:rPr lang="en-US" dirty="0" err="1" smtClean="0"/>
              <a:t>dir</a:t>
            </a:r>
            <a:r>
              <a:rPr lang="en-US" dirty="0" smtClean="0"/>
              <a:t>, </a:t>
            </a:r>
            <a:r>
              <a:rPr lang="en-US" dirty="0" err="1" smtClean="0"/>
              <a:t>isindex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 addition, in the </a:t>
            </a:r>
            <a:r>
              <a:rPr lang="en-US" b="1" dirty="0" smtClean="0"/>
              <a:t>Frameset</a:t>
            </a:r>
            <a:r>
              <a:rPr lang="en-US" dirty="0" smtClean="0"/>
              <a:t> </a:t>
            </a:r>
            <a:r>
              <a:rPr lang="en-US" b="1" dirty="0" smtClean="0"/>
              <a:t>flavor</a:t>
            </a:r>
            <a:r>
              <a:rPr lang="en-US" dirty="0" smtClean="0"/>
              <a:t> &lt;frameset&gt; replaces &lt;body&gt; and contains &lt;frame&gt; tags</a:t>
            </a:r>
          </a:p>
          <a:p>
            <a:endParaRPr lang="en-US" dirty="0"/>
          </a:p>
          <a:p>
            <a:r>
              <a:rPr lang="en-US" dirty="0" smtClean="0"/>
              <a:t>In the </a:t>
            </a:r>
            <a:r>
              <a:rPr lang="en-US" b="1" dirty="0" smtClean="0"/>
              <a:t>Strict</a:t>
            </a:r>
            <a:r>
              <a:rPr lang="en-US" dirty="0" smtClean="0"/>
              <a:t> </a:t>
            </a:r>
            <a:r>
              <a:rPr lang="en-US" b="1" dirty="0" smtClean="0"/>
              <a:t>flavor</a:t>
            </a:r>
            <a:r>
              <a:rPr lang="en-US" dirty="0" smtClean="0"/>
              <a:t> the use of CSS is required for cosmetics</a:t>
            </a:r>
          </a:p>
        </p:txBody>
      </p:sp>
    </p:spTree>
    <p:extLst>
      <p:ext uri="{BB962C8B-B14F-4D97-AF65-F5344CB8AC3E}">
        <p14:creationId xmlns:p14="http://schemas.microsoft.com/office/powerpoint/2010/main" val="29498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1087</Words>
  <Application>Microsoft Office PowerPoint</Application>
  <PresentationFormat>On-screen Show (4:3)</PresentationFormat>
  <Paragraphs>223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Web Technologies</vt:lpstr>
      <vt:lpstr>HTML</vt:lpstr>
      <vt:lpstr>Brief History</vt:lpstr>
      <vt:lpstr>Brief history</vt:lpstr>
      <vt:lpstr>Markup language</vt:lpstr>
      <vt:lpstr>HTML 4</vt:lpstr>
      <vt:lpstr>HTML structure</vt:lpstr>
      <vt:lpstr>HTML metadata</vt:lpstr>
      <vt:lpstr>Transitional vs. strict</vt:lpstr>
      <vt:lpstr>HTML 5</vt:lpstr>
      <vt:lpstr>HTML 5</vt:lpstr>
      <vt:lpstr>New APIs</vt:lpstr>
      <vt:lpstr>More differences</vt:lpstr>
      <vt:lpstr>Cascading Style Sheets</vt:lpstr>
      <vt:lpstr>CSS syntax</vt:lpstr>
      <vt:lpstr>Inserting CSS</vt:lpstr>
      <vt:lpstr>Multiple stylesheets</vt:lpstr>
      <vt:lpstr>CSS 3</vt:lpstr>
      <vt:lpstr>New CSS modules</vt:lpstr>
      <vt:lpstr>CSS 3 primer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40</cp:revision>
  <dcterms:created xsi:type="dcterms:W3CDTF">2015-10-06T15:36:35Z</dcterms:created>
  <dcterms:modified xsi:type="dcterms:W3CDTF">2015-10-18T12:37:34Z</dcterms:modified>
</cp:coreProperties>
</file>