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multipage/form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ro-RO" dirty="0" smtClean="0"/>
              <a:t>3</a:t>
            </a:r>
            <a:endParaRPr lang="en-US" dirty="0" smtClean="0"/>
          </a:p>
          <a:p>
            <a:r>
              <a:rPr lang="en-US" dirty="0" smtClean="0"/>
              <a:t>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HTML5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Placeholder</a:t>
            </a:r>
          </a:p>
          <a:p>
            <a:pPr lvl="1"/>
            <a:r>
              <a:rPr lang="en-US" dirty="0" smtClean="0"/>
              <a:t>When no input is entered display default text</a:t>
            </a:r>
          </a:p>
          <a:p>
            <a:pPr lvl="1"/>
            <a:r>
              <a:rPr lang="en-US" dirty="0" smtClean="0"/>
              <a:t>Grayed</a:t>
            </a:r>
          </a:p>
          <a:p>
            <a:pPr lvl="1"/>
            <a:r>
              <a:rPr lang="en-US" dirty="0" smtClean="0"/>
              <a:t>Disappears when clicked on the input</a:t>
            </a:r>
          </a:p>
          <a:p>
            <a:r>
              <a:rPr lang="en-US" b="1" dirty="0" smtClean="0"/>
              <a:t>Autofocus</a:t>
            </a:r>
          </a:p>
          <a:p>
            <a:pPr lvl="1"/>
            <a:r>
              <a:rPr lang="en-US" dirty="0" smtClean="0"/>
              <a:t>Focus on a particular form field</a:t>
            </a:r>
          </a:p>
          <a:p>
            <a:r>
              <a:rPr lang="en-US" b="1" dirty="0" smtClean="0"/>
              <a:t>Required</a:t>
            </a:r>
          </a:p>
          <a:p>
            <a:pPr lvl="1"/>
            <a:r>
              <a:rPr lang="en-US" dirty="0" smtClean="0"/>
              <a:t>Marks a field as required 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err="1" smtClean="0"/>
              <a:t>javascript</a:t>
            </a:r>
            <a:r>
              <a:rPr lang="en-US" dirty="0" smtClean="0"/>
              <a:t> to check for its existence </a:t>
            </a:r>
          </a:p>
          <a:p>
            <a:r>
              <a:rPr lang="en-US" b="1" dirty="0" smtClean="0"/>
              <a:t>Autocomplete</a:t>
            </a:r>
          </a:p>
          <a:p>
            <a:pPr lvl="1"/>
            <a:r>
              <a:rPr lang="en-US" dirty="0" smtClean="0"/>
              <a:t>Lets forms forget about auto-filling a field</a:t>
            </a:r>
          </a:p>
          <a:p>
            <a:pPr lvl="1"/>
            <a:r>
              <a:rPr lang="en-US" dirty="0" smtClean="0"/>
              <a:t>Good in cases where you do not want other users to see some of your input such as bank accounts, etc.</a:t>
            </a:r>
          </a:p>
        </p:txBody>
      </p:sp>
    </p:spTree>
    <p:extLst>
      <p:ext uri="{BB962C8B-B14F-4D97-AF65-F5344CB8AC3E}">
        <p14:creationId xmlns:p14="http://schemas.microsoft.com/office/powerpoint/2010/main" val="21685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predefined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&lt;</a:t>
            </a:r>
            <a:r>
              <a:rPr lang="en-US" sz="2800" b="1" dirty="0" err="1" smtClean="0"/>
              <a:t>datalist</a:t>
            </a:r>
            <a:r>
              <a:rPr lang="en-US" sz="2800" dirty="0" smtClean="0"/>
              <a:t>&gt; tag</a:t>
            </a:r>
          </a:p>
          <a:p>
            <a:pPr lvl="1"/>
            <a:r>
              <a:rPr lang="en-US" sz="2400" dirty="0"/>
              <a:t> crossbreed between &lt;input &gt;and &lt;select</a:t>
            </a:r>
            <a:r>
              <a:rPr lang="en-US" sz="2400" dirty="0" smtClean="0"/>
              <a:t>&gt;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00B050"/>
                </a:solidFill>
              </a:rPr>
              <a:t>input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type</a:t>
            </a:r>
            <a:r>
              <a:rPr lang="en-US" sz="2800" dirty="0" smtClean="0"/>
              <a:t>="range" </a:t>
            </a:r>
            <a:r>
              <a:rPr lang="en-US" sz="2800" dirty="0" smtClean="0">
                <a:solidFill>
                  <a:srgbClr val="FF0000"/>
                </a:solidFill>
              </a:rPr>
              <a:t>name</a:t>
            </a:r>
            <a:r>
              <a:rPr lang="en-US" sz="2800" dirty="0" smtClean="0"/>
              <a:t>="a" </a:t>
            </a:r>
            <a:r>
              <a:rPr lang="en-US" sz="2800" dirty="0" smtClean="0">
                <a:solidFill>
                  <a:srgbClr val="FF0000"/>
                </a:solidFill>
              </a:rPr>
              <a:t>list</a:t>
            </a:r>
            <a:r>
              <a:rPr lang="en-US" sz="2800" dirty="0" smtClean="0"/>
              <a:t>="</a:t>
            </a:r>
            <a:r>
              <a:rPr lang="en-US" sz="2800" u="sng" dirty="0" smtClean="0"/>
              <a:t>a-values</a:t>
            </a:r>
            <a:r>
              <a:rPr lang="en-US" sz="2800" dirty="0" smtClean="0"/>
              <a:t>"&gt; 	&lt;</a:t>
            </a:r>
            <a:r>
              <a:rPr lang="en-US" sz="2800" dirty="0" err="1" smtClean="0">
                <a:solidFill>
                  <a:srgbClr val="00B050"/>
                </a:solidFill>
              </a:rPr>
              <a:t>datalist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id</a:t>
            </a:r>
            <a:r>
              <a:rPr lang="en-US" sz="2800" dirty="0" smtClean="0"/>
              <a:t>="</a:t>
            </a:r>
            <a:r>
              <a:rPr lang="en-US" sz="2800" u="sng" dirty="0" smtClean="0"/>
              <a:t>a-values</a:t>
            </a:r>
            <a:r>
              <a:rPr lang="en-US" sz="2800" dirty="0" smtClean="0"/>
              <a:t>"&gt; </a:t>
            </a:r>
          </a:p>
          <a:p>
            <a:pPr marL="0" indent="0">
              <a:buNone/>
            </a:pPr>
            <a:r>
              <a:rPr lang="en-US" sz="2800" dirty="0" smtClean="0"/>
              <a:t>		&lt;</a:t>
            </a:r>
            <a:r>
              <a:rPr lang="en-US" sz="2800" dirty="0" smtClean="0">
                <a:solidFill>
                  <a:srgbClr val="00B050"/>
                </a:solidFill>
              </a:rPr>
              <a:t>option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value</a:t>
            </a:r>
            <a:r>
              <a:rPr lang="en-US" sz="2800" dirty="0" smtClean="0"/>
              <a:t>="10" </a:t>
            </a:r>
            <a:r>
              <a:rPr lang="en-US" sz="2800" dirty="0" smtClean="0">
                <a:solidFill>
                  <a:srgbClr val="FF0000"/>
                </a:solidFill>
              </a:rPr>
              <a:t>label</a:t>
            </a:r>
            <a:r>
              <a:rPr lang="en-US" sz="2800" dirty="0" smtClean="0"/>
              <a:t>="Low"&gt; 			&lt;</a:t>
            </a:r>
            <a:r>
              <a:rPr lang="en-US" sz="2800" dirty="0" smtClean="0">
                <a:solidFill>
                  <a:srgbClr val="00B050"/>
                </a:solidFill>
              </a:rPr>
              <a:t>option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value</a:t>
            </a:r>
            <a:r>
              <a:rPr lang="en-US" sz="2800" dirty="0" smtClean="0"/>
              <a:t>="90" </a:t>
            </a:r>
            <a:r>
              <a:rPr lang="en-US" sz="2800" dirty="0" smtClean="0">
                <a:solidFill>
                  <a:srgbClr val="FF0000"/>
                </a:solidFill>
              </a:rPr>
              <a:t>label</a:t>
            </a:r>
            <a:r>
              <a:rPr lang="en-US" sz="2800" dirty="0" smtClean="0"/>
              <a:t>="High"&gt; 	</a:t>
            </a:r>
          </a:p>
          <a:p>
            <a:pPr marL="0" indent="0">
              <a:buNone/>
            </a:pPr>
            <a:r>
              <a:rPr lang="en-US" sz="2800" dirty="0" smtClean="0"/>
              <a:t>	&lt;/</a:t>
            </a:r>
            <a:r>
              <a:rPr lang="en-US" sz="2800" dirty="0" err="1" smtClean="0">
                <a:solidFill>
                  <a:srgbClr val="00B050"/>
                </a:solidFill>
              </a:rPr>
              <a:t>datalist</a:t>
            </a:r>
            <a:r>
              <a:rPr lang="en-US" sz="2800" dirty="0" smtClean="0"/>
              <a:t>&gt;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81450"/>
            <a:ext cx="12668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6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into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</a:t>
            </a:r>
            <a:r>
              <a:rPr lang="en-US" dirty="0"/>
              <a:t>vendors competing on the prettiness and usability of their HTML5 form </a:t>
            </a:r>
            <a:r>
              <a:rPr lang="en-US" dirty="0" smtClean="0"/>
              <a:t>controls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Should web developers style them instead?</a:t>
            </a:r>
          </a:p>
          <a:p>
            <a:pPr lvl="1"/>
            <a:r>
              <a:rPr lang="en-US" dirty="0" smtClean="0"/>
              <a:t>Already some controls such as calendars and sliders cannot be styled using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0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Get</a:t>
            </a:r>
          </a:p>
          <a:p>
            <a:pPr lvl="1"/>
            <a:r>
              <a:rPr lang="en-US" dirty="0" smtClean="0"/>
              <a:t>Requests </a:t>
            </a:r>
            <a:r>
              <a:rPr lang="en-US" dirty="0"/>
              <a:t>data from a specified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The query string is </a:t>
            </a:r>
            <a:r>
              <a:rPr lang="en-US" b="1" dirty="0" smtClean="0"/>
              <a:t>sent in the URL of the request</a:t>
            </a:r>
          </a:p>
          <a:p>
            <a:pPr marL="457200" lvl="1" indent="0">
              <a:buNone/>
            </a:pPr>
            <a:r>
              <a:rPr lang="en-US" sz="2400" dirty="0"/>
              <a:t>https://www.random.org/integers/</a:t>
            </a:r>
            <a:r>
              <a:rPr lang="en-US" sz="2400" i="1" dirty="0"/>
              <a:t>?</a:t>
            </a:r>
            <a:r>
              <a:rPr lang="en-US" sz="2400" i="1" dirty="0" smtClean="0"/>
              <a:t>num=10&amp;min=1&amp;max=6&amp;col=1&amp;base=10&amp;format=plain&amp;rnd=new</a:t>
            </a:r>
          </a:p>
          <a:p>
            <a:pPr lvl="1"/>
            <a:r>
              <a:rPr lang="en-US" sz="2400" dirty="0" smtClean="0"/>
              <a:t>Used by the REST (</a:t>
            </a:r>
            <a:r>
              <a:rPr lang="en-US" sz="2400" dirty="0" err="1" smtClean="0"/>
              <a:t>REpresentational</a:t>
            </a:r>
            <a:r>
              <a:rPr lang="en-US" sz="2400" dirty="0" smtClean="0"/>
              <a:t> State Transfer) architecture</a:t>
            </a:r>
          </a:p>
          <a:p>
            <a:r>
              <a:rPr lang="en-US" b="1" dirty="0" smtClean="0"/>
              <a:t>Post</a:t>
            </a:r>
          </a:p>
          <a:p>
            <a:pPr lvl="1"/>
            <a:r>
              <a:rPr lang="en-US" dirty="0"/>
              <a:t>Submits data to be processed to a specified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The query string is sent in the HTTP body of the request</a:t>
            </a:r>
          </a:p>
          <a:p>
            <a:pPr marL="457200" lvl="1" indent="0">
              <a:buNone/>
            </a:pPr>
            <a:r>
              <a:rPr lang="en-US" sz="2200" dirty="0"/>
              <a:t>POST /test/demo_form.asp HTTP/1.1</a:t>
            </a:r>
            <a:br>
              <a:rPr lang="en-US" sz="2200" dirty="0"/>
            </a:br>
            <a:r>
              <a:rPr lang="en-US" sz="2200" dirty="0"/>
              <a:t>Host: w3schools.com</a:t>
            </a:r>
            <a:br>
              <a:rPr lang="en-US" sz="2200" dirty="0"/>
            </a:br>
            <a:r>
              <a:rPr lang="en-US" sz="2200" i="1" dirty="0"/>
              <a:t>name1=value1&amp;name2=value2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1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GET requests </a:t>
            </a:r>
            <a:r>
              <a:rPr lang="en-US" b="1" dirty="0"/>
              <a:t>can</a:t>
            </a:r>
            <a:r>
              <a:rPr lang="en-US" dirty="0"/>
              <a:t> be cached</a:t>
            </a:r>
          </a:p>
          <a:p>
            <a:r>
              <a:rPr lang="en-US" dirty="0"/>
              <a:t>GET requests </a:t>
            </a:r>
            <a:r>
              <a:rPr lang="en-US" b="1" dirty="0"/>
              <a:t>remain</a:t>
            </a:r>
            <a:r>
              <a:rPr lang="en-US" dirty="0"/>
              <a:t> in the browser history</a:t>
            </a:r>
          </a:p>
          <a:p>
            <a:r>
              <a:rPr lang="en-US" dirty="0"/>
              <a:t>GET requests </a:t>
            </a:r>
            <a:r>
              <a:rPr lang="en-US" b="1" dirty="0"/>
              <a:t>can</a:t>
            </a:r>
            <a:r>
              <a:rPr lang="en-US" dirty="0"/>
              <a:t> be bookmarked</a:t>
            </a:r>
          </a:p>
          <a:p>
            <a:r>
              <a:rPr lang="en-US" dirty="0"/>
              <a:t>GET requests </a:t>
            </a:r>
            <a:r>
              <a:rPr lang="en-US" b="1" dirty="0"/>
              <a:t>should</a:t>
            </a:r>
            <a:r>
              <a:rPr lang="en-US" dirty="0"/>
              <a:t> </a:t>
            </a:r>
            <a:r>
              <a:rPr lang="en-US" b="1" dirty="0"/>
              <a:t>never</a:t>
            </a:r>
            <a:r>
              <a:rPr lang="en-US" dirty="0"/>
              <a:t> be used when dealing with sensitive data</a:t>
            </a:r>
          </a:p>
          <a:p>
            <a:r>
              <a:rPr lang="en-US" dirty="0"/>
              <a:t>GET requests </a:t>
            </a:r>
            <a:r>
              <a:rPr lang="en-US" b="1" dirty="0"/>
              <a:t>have</a:t>
            </a:r>
            <a:r>
              <a:rPr lang="en-US" dirty="0"/>
              <a:t> length </a:t>
            </a:r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Depends on implementation</a:t>
            </a:r>
            <a:endParaRPr lang="en-US" dirty="0"/>
          </a:p>
          <a:p>
            <a:r>
              <a:rPr lang="en-US" dirty="0"/>
              <a:t>GET requests </a:t>
            </a:r>
            <a:r>
              <a:rPr lang="en-US" b="1" dirty="0"/>
              <a:t>should</a:t>
            </a:r>
            <a:r>
              <a:rPr lang="en-US" dirty="0"/>
              <a:t> be used only to retrieve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9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requests </a:t>
            </a:r>
            <a:r>
              <a:rPr lang="en-US" b="1" dirty="0"/>
              <a:t>are</a:t>
            </a:r>
            <a:r>
              <a:rPr lang="en-US" dirty="0"/>
              <a:t> </a:t>
            </a:r>
            <a:r>
              <a:rPr lang="en-US" b="1" dirty="0"/>
              <a:t>never</a:t>
            </a:r>
            <a:r>
              <a:rPr lang="en-US" dirty="0"/>
              <a:t> cached</a:t>
            </a:r>
          </a:p>
          <a:p>
            <a:r>
              <a:rPr lang="en-US" dirty="0"/>
              <a:t>POST requests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remain</a:t>
            </a:r>
            <a:r>
              <a:rPr lang="en-US" dirty="0"/>
              <a:t> in the browser history</a:t>
            </a:r>
          </a:p>
          <a:p>
            <a:r>
              <a:rPr lang="en-US" dirty="0"/>
              <a:t>POST requests </a:t>
            </a:r>
            <a:r>
              <a:rPr lang="en-US" b="1" dirty="0"/>
              <a:t>cannot</a:t>
            </a:r>
            <a:r>
              <a:rPr lang="en-US" dirty="0"/>
              <a:t> be bookmarked</a:t>
            </a:r>
          </a:p>
          <a:p>
            <a:r>
              <a:rPr lang="en-US" dirty="0"/>
              <a:t>POST requests </a:t>
            </a:r>
            <a:r>
              <a:rPr lang="en-US" b="1" dirty="0"/>
              <a:t>have</a:t>
            </a:r>
            <a:r>
              <a:rPr lang="en-US" dirty="0"/>
              <a:t> </a:t>
            </a:r>
            <a:r>
              <a:rPr lang="en-US" b="1" dirty="0"/>
              <a:t>no</a:t>
            </a:r>
            <a:r>
              <a:rPr lang="en-US" dirty="0"/>
              <a:t> restrictions on data length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7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vs. post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97322"/>
            <a:ext cx="8839200" cy="417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65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XML &amp; XHTML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State vs. stateless</a:t>
            </a:r>
          </a:p>
          <a:p>
            <a:r>
              <a:rPr lang="en-US" dirty="0" smtClean="0"/>
              <a:t>Dynamic HTML manipulation</a:t>
            </a:r>
            <a:endParaRPr lang="en-US" dirty="0"/>
          </a:p>
          <a:p>
            <a:r>
              <a:rPr lang="en-US" dirty="0"/>
              <a:t>AJAX </a:t>
            </a:r>
          </a:p>
          <a:p>
            <a:pPr lvl="1"/>
            <a:r>
              <a:rPr lang="en-US" dirty="0"/>
              <a:t>Synchronous vs. asynchronous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Server side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r>
              <a:rPr lang="ro-RO" dirty="0" smtClean="0"/>
              <a:t>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 smtClean="0"/>
              <a:t>A </a:t>
            </a:r>
            <a:r>
              <a:rPr lang="ro-RO" b="1" dirty="0" smtClean="0"/>
              <a:t>component</a:t>
            </a:r>
            <a:r>
              <a:rPr lang="ro-RO" dirty="0" smtClean="0"/>
              <a:t> of a webpage that has</a:t>
            </a:r>
          </a:p>
          <a:p>
            <a:pPr marL="0" indent="0">
              <a:buNone/>
            </a:pPr>
            <a:r>
              <a:rPr lang="ro-RO" b="1" dirty="0" smtClean="0"/>
              <a:t>form controls</a:t>
            </a:r>
          </a:p>
          <a:p>
            <a:pPr lvl="1"/>
            <a:r>
              <a:rPr lang="ro-RO" dirty="0" smtClean="0"/>
              <a:t>Text fields</a:t>
            </a:r>
          </a:p>
          <a:p>
            <a:pPr lvl="1"/>
            <a:r>
              <a:rPr lang="ro-RO" dirty="0" smtClean="0"/>
              <a:t>Buttons</a:t>
            </a:r>
          </a:p>
          <a:p>
            <a:pPr lvl="1"/>
            <a:r>
              <a:rPr lang="ro-RO" dirty="0" smtClean="0"/>
              <a:t>Checkboxes</a:t>
            </a:r>
          </a:p>
          <a:p>
            <a:pPr lvl="1"/>
            <a:r>
              <a:rPr lang="ro-RO" dirty="0" smtClean="0"/>
              <a:t>Range controls</a:t>
            </a:r>
          </a:p>
          <a:p>
            <a:pPr lvl="1"/>
            <a:r>
              <a:rPr lang="ro-RO" dirty="0" smtClean="0"/>
              <a:t>Color pickers</a:t>
            </a:r>
          </a:p>
          <a:p>
            <a:pPr lvl="1"/>
            <a:endParaRPr lang="ro-RO" dirty="0" smtClean="0"/>
          </a:p>
          <a:p>
            <a:r>
              <a:rPr lang="ro-RO" dirty="0" smtClean="0"/>
              <a:t>User </a:t>
            </a:r>
            <a:r>
              <a:rPr lang="ro-RO" b="1" dirty="0" smtClean="0"/>
              <a:t>interacts</a:t>
            </a:r>
            <a:r>
              <a:rPr lang="ro-RO" dirty="0" smtClean="0"/>
              <a:t> with the form providing data which is </a:t>
            </a:r>
            <a:r>
              <a:rPr lang="ro-RO" b="1" dirty="0" smtClean="0"/>
              <a:t>sent</a:t>
            </a:r>
            <a:r>
              <a:rPr lang="ro-RO" dirty="0" smtClean="0"/>
              <a:t> to the server for further processing</a:t>
            </a:r>
          </a:p>
          <a:p>
            <a:pPr lvl="1"/>
            <a:r>
              <a:rPr lang="ro-RO" dirty="0" smtClean="0"/>
              <a:t>E.g.: returning results of a search or calculation</a:t>
            </a:r>
          </a:p>
          <a:p>
            <a:pPr lvl="1"/>
            <a:endParaRPr lang="ro-RO" dirty="0" smtClean="0"/>
          </a:p>
          <a:p>
            <a:pPr lvl="1"/>
            <a:endParaRPr lang="ro-RO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304925"/>
            <a:ext cx="21526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7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Web Forms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smtClean="0"/>
              <a:t>If a pattern is popular enough </a:t>
            </a:r>
            <a:r>
              <a:rPr lang="ro-RO" b="1" dirty="0" smtClean="0"/>
              <a:t>migrate</a:t>
            </a:r>
            <a:r>
              <a:rPr lang="ro-RO" dirty="0" smtClean="0"/>
              <a:t> it from a scripted solution to a more </a:t>
            </a:r>
            <a:r>
              <a:rPr lang="ro-RO" b="1" dirty="0" smtClean="0"/>
              <a:t>declarative</a:t>
            </a:r>
            <a:r>
              <a:rPr lang="ro-RO" dirty="0" smtClean="0"/>
              <a:t> </a:t>
            </a:r>
            <a:r>
              <a:rPr lang="ro-RO" b="1" dirty="0" smtClean="0"/>
              <a:t>form</a:t>
            </a:r>
          </a:p>
          <a:p>
            <a:r>
              <a:rPr lang="ro-RO" dirty="0" smtClean="0"/>
              <a:t>Example</a:t>
            </a:r>
          </a:p>
          <a:p>
            <a:pPr lvl="1"/>
            <a:r>
              <a:rPr lang="ro-RO" dirty="0" smtClean="0"/>
              <a:t>The </a:t>
            </a:r>
            <a:r>
              <a:rPr lang="en-US" i="1" dirty="0" smtClean="0"/>
              <a:t>:</a:t>
            </a:r>
            <a:r>
              <a:rPr lang="ro-RO" i="1" dirty="0" smtClean="0"/>
              <a:t>hover</a:t>
            </a:r>
            <a:r>
              <a:rPr lang="ro-RO" dirty="0" smtClean="0"/>
              <a:t> </a:t>
            </a:r>
            <a:r>
              <a:rPr lang="en-US" dirty="0" err="1" smtClean="0"/>
              <a:t>peusdo</a:t>
            </a:r>
            <a:r>
              <a:rPr lang="en-US" dirty="0" smtClean="0"/>
              <a:t>-class in CSS</a:t>
            </a:r>
          </a:p>
          <a:p>
            <a:r>
              <a:rPr lang="en-US" dirty="0" smtClean="0"/>
              <a:t>CSS has limitations</a:t>
            </a:r>
          </a:p>
          <a:p>
            <a:r>
              <a:rPr lang="en-US" dirty="0" smtClean="0"/>
              <a:t>HTML5 introduces many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smtClean="0"/>
              <a:t>form</a:t>
            </a:r>
            <a:r>
              <a:rPr lang="en-US" dirty="0" smtClean="0"/>
              <a:t> </a:t>
            </a:r>
            <a:r>
              <a:rPr lang="en-US" b="1" dirty="0" smtClean="0"/>
              <a:t>enhancements</a:t>
            </a:r>
          </a:p>
          <a:p>
            <a:r>
              <a:rPr lang="en-US" dirty="0" smtClean="0"/>
              <a:t>Features were part of the WHATWG specification called Web Forms 2.0 now part of 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&lt;form&gt;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>
                <a:solidFill>
                  <a:srgbClr val="00B050"/>
                </a:solidFill>
              </a:rPr>
              <a:t>form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method</a:t>
            </a:r>
            <a:r>
              <a:rPr lang="en-US" sz="1600" b="1" dirty="0" smtClean="0"/>
              <a:t>=</a:t>
            </a:r>
            <a:r>
              <a:rPr lang="en-US" sz="1600" b="1" dirty="0"/>
              <a:t> </a:t>
            </a:r>
            <a:r>
              <a:rPr lang="en-US" sz="1600" dirty="0" smtClean="0"/>
              <a:t>"get"</a:t>
            </a:r>
            <a:r>
              <a:rPr lang="en-US" sz="1600" b="1" dirty="0" smtClean="0"/>
              <a:t> 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enctype</a:t>
            </a:r>
            <a:r>
              <a:rPr lang="en-US" sz="1600" b="1" dirty="0"/>
              <a:t>=</a:t>
            </a:r>
            <a:r>
              <a:rPr lang="en-US" sz="1600" dirty="0"/>
              <a:t>"application/x-www-form-</a:t>
            </a:r>
            <a:r>
              <a:rPr lang="en-US" sz="1600" dirty="0" err="1"/>
              <a:t>urlencoded</a:t>
            </a:r>
            <a:r>
              <a:rPr lang="en-US" sz="1600" dirty="0"/>
              <a:t>"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action</a:t>
            </a:r>
            <a:r>
              <a:rPr lang="en-US" sz="1600" b="1" dirty="0" smtClean="0"/>
              <a:t>=</a:t>
            </a:r>
            <a:r>
              <a:rPr lang="en-US" sz="1600" dirty="0" smtClean="0"/>
              <a:t>"https</a:t>
            </a:r>
            <a:r>
              <a:rPr lang="en-US" sz="1600" dirty="0"/>
              <a:t>://www.random.org/integers</a:t>
            </a:r>
            <a:r>
              <a:rPr lang="en-US" sz="1600" dirty="0" smtClean="0"/>
              <a:t>/"&gt;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 smtClean="0">
                <a:solidFill>
                  <a:srgbClr val="00B050"/>
                </a:solidFill>
              </a:rPr>
              <a:t>form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Placed </a:t>
            </a:r>
            <a:r>
              <a:rPr lang="en-US" sz="1600" b="1" dirty="0" smtClean="0"/>
              <a:t>inside</a:t>
            </a:r>
            <a:r>
              <a:rPr lang="en-US" sz="1600" dirty="0" smtClean="0"/>
              <a:t> the &lt;body&gt; tag</a:t>
            </a:r>
          </a:p>
          <a:p>
            <a:r>
              <a:rPr lang="en-US" sz="1600" b="1" dirty="0" smtClean="0"/>
              <a:t>Required</a:t>
            </a:r>
            <a:r>
              <a:rPr lang="en-US" sz="1600" dirty="0" smtClean="0"/>
              <a:t> attributes</a:t>
            </a:r>
          </a:p>
          <a:p>
            <a:pPr lvl="1"/>
            <a:r>
              <a:rPr lang="en-US" sz="1400" b="1" dirty="0" smtClean="0"/>
              <a:t>method</a:t>
            </a:r>
          </a:p>
          <a:p>
            <a:pPr lvl="2"/>
            <a:r>
              <a:rPr lang="en-US" sz="1100" dirty="0" smtClean="0"/>
              <a:t>Get (for querying data) or post (for sending data, e.g., a file)</a:t>
            </a:r>
          </a:p>
          <a:p>
            <a:pPr lvl="1"/>
            <a:r>
              <a:rPr lang="en-US" sz="1400" b="1" dirty="0" smtClean="0"/>
              <a:t>action</a:t>
            </a:r>
          </a:p>
          <a:p>
            <a:pPr lvl="2"/>
            <a:r>
              <a:rPr lang="en-US" sz="1100" dirty="0" smtClean="0"/>
              <a:t>URL of the service handling the submitted data</a:t>
            </a:r>
          </a:p>
          <a:p>
            <a:r>
              <a:rPr lang="en-US" sz="1600" b="1" dirty="0" smtClean="0"/>
              <a:t>Optional </a:t>
            </a:r>
            <a:r>
              <a:rPr lang="en-US" sz="1600" b="1" dirty="0" err="1" smtClean="0"/>
              <a:t>enctype</a:t>
            </a:r>
            <a:endParaRPr lang="en-US" sz="1800" b="1" dirty="0" smtClean="0"/>
          </a:p>
          <a:p>
            <a:pPr lvl="2"/>
            <a:r>
              <a:rPr lang="en-US" sz="1400" b="1" dirty="0" smtClean="0"/>
              <a:t>application/x-www-form-</a:t>
            </a:r>
            <a:r>
              <a:rPr lang="en-US" sz="1400" b="1" dirty="0" err="1" smtClean="0"/>
              <a:t>urlencoded</a:t>
            </a:r>
            <a:r>
              <a:rPr lang="en-US" sz="1400" dirty="0" smtClean="0"/>
              <a:t> (default)</a:t>
            </a:r>
          </a:p>
          <a:p>
            <a:pPr lvl="3"/>
            <a:r>
              <a:rPr lang="en-US" sz="1100" dirty="0" smtClean="0"/>
              <a:t>All characters encoded before being sent (e.g., spaces are converted to + characters and special characters to ASCII HEX)</a:t>
            </a:r>
          </a:p>
          <a:p>
            <a:pPr lvl="4"/>
            <a:r>
              <a:rPr lang="en-US" sz="1100" dirty="0" smtClean="0"/>
              <a:t>&amp; </a:t>
            </a:r>
            <a:r>
              <a:rPr lang="en-US" sz="1100" dirty="0" smtClean="0">
                <a:sym typeface="Wingdings" panose="05000000000000000000" pitchFamily="2" charset="2"/>
              </a:rPr>
              <a:t> &amp;#X26 (&amp;amp;), “  &amp;#x22 (&amp;</a:t>
            </a:r>
            <a:r>
              <a:rPr lang="en-US" sz="1100" dirty="0" err="1" smtClean="0">
                <a:sym typeface="Wingdings" panose="05000000000000000000" pitchFamily="2" charset="2"/>
              </a:rPr>
              <a:t>quot</a:t>
            </a:r>
            <a:r>
              <a:rPr lang="en-US" sz="1100" dirty="0" smtClean="0">
                <a:sym typeface="Wingdings" panose="05000000000000000000" pitchFamily="2" charset="2"/>
              </a:rPr>
              <a:t>;)</a:t>
            </a:r>
            <a:endParaRPr lang="en-US" sz="1100" dirty="0" smtClean="0"/>
          </a:p>
          <a:p>
            <a:pPr lvl="2"/>
            <a:r>
              <a:rPr lang="en-US" sz="1400" b="1" dirty="0" smtClean="0"/>
              <a:t>multipart/form-data</a:t>
            </a:r>
          </a:p>
          <a:p>
            <a:pPr lvl="3"/>
            <a:r>
              <a:rPr lang="en-US" sz="1100" dirty="0" smtClean="0"/>
              <a:t>No characters are encoded</a:t>
            </a:r>
          </a:p>
          <a:p>
            <a:pPr lvl="3"/>
            <a:r>
              <a:rPr lang="en-US" sz="1100" dirty="0" smtClean="0"/>
              <a:t>Used for file uploads</a:t>
            </a:r>
          </a:p>
          <a:p>
            <a:pPr lvl="2"/>
            <a:r>
              <a:rPr lang="en-US" sz="1400" b="1" dirty="0" smtClean="0"/>
              <a:t>text/plain</a:t>
            </a:r>
          </a:p>
          <a:p>
            <a:pPr lvl="3"/>
            <a:r>
              <a:rPr lang="en-US" sz="1100" dirty="0" smtClean="0"/>
              <a:t>Spaces are encoded, special characters not</a:t>
            </a:r>
          </a:p>
          <a:p>
            <a:pPr lvl="1"/>
            <a:endParaRPr lang="en-US" sz="1050" dirty="0" smtClean="0"/>
          </a:p>
          <a:p>
            <a:pPr lvl="1"/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740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Contains </a:t>
            </a:r>
            <a:r>
              <a:rPr lang="en-US" b="1" dirty="0" smtClean="0"/>
              <a:t>controls</a:t>
            </a:r>
          </a:p>
          <a:p>
            <a:pPr lvl="1"/>
            <a:r>
              <a:rPr lang="en-US" dirty="0" smtClean="0"/>
              <a:t>Many are represented by &lt;input&gt; elements</a:t>
            </a:r>
          </a:p>
          <a:p>
            <a:r>
              <a:rPr lang="en-US" dirty="0" smtClean="0"/>
              <a:t>Controls are </a:t>
            </a:r>
            <a:r>
              <a:rPr lang="en-US" b="1" dirty="0" smtClean="0"/>
              <a:t>labeled</a:t>
            </a:r>
            <a:r>
              <a:rPr lang="en-US" dirty="0" smtClean="0"/>
              <a:t> with the &lt;label&gt; tag</a:t>
            </a:r>
          </a:p>
          <a:p>
            <a:r>
              <a:rPr lang="en-US" dirty="0" smtClean="0"/>
              <a:t>Each part of a form is considered a </a:t>
            </a:r>
            <a:r>
              <a:rPr lang="en-US" b="1" dirty="0" smtClean="0"/>
              <a:t>paragraph</a:t>
            </a:r>
            <a:r>
              <a:rPr lang="en-US" dirty="0" smtClean="0"/>
              <a:t> and is separated by the rest by using &lt;p&gt; elements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00B050"/>
                </a:solidFill>
              </a:rPr>
              <a:t>form</a:t>
            </a:r>
            <a:r>
              <a:rPr lang="en-US" sz="2400" dirty="0" smtClean="0"/>
              <a:t> …&gt; </a:t>
            </a:r>
          </a:p>
          <a:p>
            <a:pPr marL="457200" lvl="1" indent="0">
              <a:buNone/>
            </a:pPr>
            <a:r>
              <a:rPr lang="en-US" sz="2400" dirty="0" smtClean="0"/>
              <a:t>&lt;</a:t>
            </a:r>
            <a:r>
              <a:rPr lang="en-US" sz="2400" dirty="0">
                <a:solidFill>
                  <a:srgbClr val="00B050"/>
                </a:solidFill>
              </a:rPr>
              <a:t>p</a:t>
            </a:r>
            <a:r>
              <a:rPr lang="en-US" sz="2400" dirty="0"/>
              <a:t>&gt;&lt;</a:t>
            </a:r>
            <a:r>
              <a:rPr lang="en-US" sz="2400" dirty="0" smtClean="0">
                <a:solidFill>
                  <a:srgbClr val="00B050"/>
                </a:solidFill>
              </a:rPr>
              <a:t>label</a:t>
            </a:r>
            <a:r>
              <a:rPr lang="en-US" sz="2400" dirty="0" smtClean="0"/>
              <a:t>&gt;Number of requested integers: </a:t>
            </a:r>
            <a:r>
              <a:rPr lang="en-US" sz="2400" dirty="0"/>
              <a:t>&lt;</a:t>
            </a:r>
            <a:r>
              <a:rPr lang="en-US" sz="2400" dirty="0">
                <a:solidFill>
                  <a:srgbClr val="00B050"/>
                </a:solidFill>
              </a:rPr>
              <a:t>input</a:t>
            </a:r>
            <a:r>
              <a:rPr lang="en-US" sz="2400" dirty="0"/>
              <a:t>&gt;&lt;/</a:t>
            </a:r>
            <a:r>
              <a:rPr lang="en-US" sz="2400" dirty="0">
                <a:solidFill>
                  <a:srgbClr val="00B050"/>
                </a:solidFill>
              </a:rPr>
              <a:t>label</a:t>
            </a:r>
            <a:r>
              <a:rPr lang="en-US" sz="2400" dirty="0"/>
              <a:t>&gt;&lt;/</a:t>
            </a:r>
            <a:r>
              <a:rPr lang="en-US" sz="2400" dirty="0">
                <a:solidFill>
                  <a:srgbClr val="00B050"/>
                </a:solidFill>
              </a:rPr>
              <a:t>p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>
                <a:solidFill>
                  <a:srgbClr val="00B050"/>
                </a:solidFill>
              </a:rPr>
              <a:t>form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9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Specified via the </a:t>
            </a:r>
            <a:r>
              <a:rPr lang="en-US" sz="3600" b="1" dirty="0" smtClean="0"/>
              <a:t>type</a:t>
            </a:r>
            <a:r>
              <a:rPr lang="en-US" sz="3600" dirty="0" smtClean="0"/>
              <a:t> attribute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80068"/>
              </p:ext>
            </p:extLst>
          </p:nvPr>
        </p:nvGraphicFramePr>
        <p:xfrm>
          <a:off x="685800" y="2438400"/>
          <a:ext cx="7772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962400"/>
              </a:tblGrid>
              <a:tr h="3784600">
                <a:tc>
                  <a:txBody>
                    <a:bodyPr/>
                    <a:lstStyle/>
                    <a:p>
                      <a:pPr lvl="1"/>
                      <a:r>
                        <a:rPr lang="en-US" sz="2000" dirty="0" smtClean="0"/>
                        <a:t>hidden (HTML 4)</a:t>
                      </a:r>
                    </a:p>
                    <a:p>
                      <a:pPr lvl="1"/>
                      <a:r>
                        <a:rPr lang="en-US" sz="2000" dirty="0" smtClean="0"/>
                        <a:t>text (HTML 4)</a:t>
                      </a:r>
                    </a:p>
                    <a:p>
                      <a:pPr lvl="1"/>
                      <a:r>
                        <a:rPr lang="en-US" sz="2000" dirty="0" smtClean="0"/>
                        <a:t>search</a:t>
                      </a:r>
                    </a:p>
                    <a:p>
                      <a:pPr lvl="1"/>
                      <a:r>
                        <a:rPr lang="en-US" sz="2000" dirty="0" err="1" smtClean="0"/>
                        <a:t>tel</a:t>
                      </a:r>
                      <a:endParaRPr lang="en-US" sz="2000" dirty="0" smtClean="0"/>
                    </a:p>
                    <a:p>
                      <a:pPr lvl="1"/>
                      <a:r>
                        <a:rPr lang="en-US" sz="2000" dirty="0" err="1" smtClean="0"/>
                        <a:t>url</a:t>
                      </a:r>
                      <a:endParaRPr lang="en-US" sz="2000" dirty="0" smtClean="0"/>
                    </a:p>
                    <a:p>
                      <a:pPr lvl="1"/>
                      <a:r>
                        <a:rPr lang="en-US" sz="2000" dirty="0" smtClean="0"/>
                        <a:t>email</a:t>
                      </a:r>
                    </a:p>
                    <a:p>
                      <a:pPr lvl="1"/>
                      <a:r>
                        <a:rPr lang="en-US" sz="2000" dirty="0" smtClean="0"/>
                        <a:t>password (HTML 4)</a:t>
                      </a:r>
                    </a:p>
                    <a:p>
                      <a:pPr lvl="1"/>
                      <a:r>
                        <a:rPr lang="en-US" sz="2000" dirty="0" err="1" smtClean="0"/>
                        <a:t>datetime</a:t>
                      </a:r>
                      <a:endParaRPr lang="en-US" sz="2000" dirty="0" smtClean="0"/>
                    </a:p>
                    <a:p>
                      <a:pPr lvl="1"/>
                      <a:r>
                        <a:rPr lang="en-US" sz="2000" dirty="0" smtClean="0"/>
                        <a:t>date</a:t>
                      </a:r>
                    </a:p>
                    <a:p>
                      <a:pPr lvl="1"/>
                      <a:r>
                        <a:rPr lang="en-US" sz="2000" dirty="0" smtClean="0"/>
                        <a:t>month</a:t>
                      </a:r>
                    </a:p>
                    <a:p>
                      <a:pPr lvl="1"/>
                      <a:r>
                        <a:rPr lang="en-US" sz="2000" dirty="0" smtClean="0"/>
                        <a:t>week</a:t>
                      </a:r>
                    </a:p>
                    <a:p>
                      <a:pPr lvl="1"/>
                      <a:r>
                        <a:rPr lang="en-US" sz="2000" dirty="0" smtClean="0"/>
                        <a:t>time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 err="1" smtClean="0"/>
                        <a:t>datetime</a:t>
                      </a:r>
                      <a:r>
                        <a:rPr lang="en-US" sz="2000" dirty="0" smtClean="0"/>
                        <a:t>-local</a:t>
                      </a:r>
                    </a:p>
                    <a:p>
                      <a:pPr lvl="1"/>
                      <a:r>
                        <a:rPr lang="en-US" sz="2000" dirty="0" smtClean="0"/>
                        <a:t>number</a:t>
                      </a:r>
                    </a:p>
                    <a:p>
                      <a:pPr lvl="1"/>
                      <a:r>
                        <a:rPr lang="en-US" sz="2000" dirty="0" smtClean="0"/>
                        <a:t>range</a:t>
                      </a:r>
                    </a:p>
                    <a:p>
                      <a:pPr lvl="1"/>
                      <a:r>
                        <a:rPr lang="en-US" sz="2000" dirty="0" smtClean="0"/>
                        <a:t>color</a:t>
                      </a:r>
                    </a:p>
                    <a:p>
                      <a:pPr lvl="1"/>
                      <a:r>
                        <a:rPr lang="en-US" sz="2000" dirty="0" smtClean="0"/>
                        <a:t>checkbox (HTML 4)</a:t>
                      </a:r>
                    </a:p>
                    <a:p>
                      <a:pPr lvl="1"/>
                      <a:r>
                        <a:rPr lang="en-US" sz="2000" dirty="0" smtClean="0"/>
                        <a:t>radio (HTML 4)</a:t>
                      </a:r>
                    </a:p>
                    <a:p>
                      <a:pPr lvl="1"/>
                      <a:r>
                        <a:rPr lang="en-US" sz="2000" dirty="0" smtClean="0"/>
                        <a:t>file</a:t>
                      </a:r>
                    </a:p>
                    <a:p>
                      <a:pPr lvl="1"/>
                      <a:r>
                        <a:rPr lang="en-US" sz="2000" dirty="0" smtClean="0"/>
                        <a:t>submit (HTML 4)</a:t>
                      </a:r>
                    </a:p>
                    <a:p>
                      <a:pPr lvl="1"/>
                      <a:r>
                        <a:rPr lang="en-US" sz="2000" dirty="0" smtClean="0"/>
                        <a:t>image</a:t>
                      </a:r>
                    </a:p>
                    <a:p>
                      <a:pPr lvl="1"/>
                      <a:r>
                        <a:rPr lang="en-US" sz="2000" dirty="0" smtClean="0"/>
                        <a:t>reset (HTML 4)</a:t>
                      </a:r>
                    </a:p>
                    <a:p>
                      <a:pPr lvl="1"/>
                      <a:r>
                        <a:rPr lang="en-US" sz="2000" dirty="0" smtClean="0"/>
                        <a:t>button (HTML 4)</a:t>
                      </a:r>
                    </a:p>
                    <a:p>
                      <a:pPr lvl="1"/>
                      <a:endParaRPr lang="en-US" sz="20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3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Not all browsers support all input types</a:t>
            </a:r>
          </a:p>
          <a:p>
            <a:r>
              <a:rPr lang="en-US" sz="2800" dirty="0"/>
              <a:t>Check compatibility at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html.spec.whatwg.org/multipage/forms.html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 browser </a:t>
            </a:r>
            <a:r>
              <a:rPr lang="en-US" sz="2800" dirty="0"/>
              <a:t>will </a:t>
            </a:r>
            <a:r>
              <a:rPr lang="en-US" sz="2800" b="1" dirty="0"/>
              <a:t>only</a:t>
            </a:r>
            <a:r>
              <a:rPr lang="en-US" sz="2800" dirty="0"/>
              <a:t> retain the type value you set if it supports that input </a:t>
            </a:r>
            <a:r>
              <a:rPr lang="en-US" sz="2800" dirty="0" smtClean="0"/>
              <a:t>type</a:t>
            </a:r>
          </a:p>
          <a:p>
            <a:r>
              <a:rPr lang="en-US" sz="2800" b="1" dirty="0" smtClean="0"/>
              <a:t>Otherwise</a:t>
            </a:r>
            <a:r>
              <a:rPr lang="en-US" sz="2800" dirty="0"/>
              <a:t>, it will </a:t>
            </a:r>
            <a:r>
              <a:rPr lang="en-US" sz="2800" b="1" dirty="0"/>
              <a:t>ignore</a:t>
            </a:r>
            <a:r>
              <a:rPr lang="en-US" sz="2800" dirty="0"/>
              <a:t> the value you set and leave the type property as "</a:t>
            </a:r>
            <a:r>
              <a:rPr lang="en-US" sz="2800" dirty="0" smtClean="0"/>
              <a:t>text“</a:t>
            </a:r>
          </a:p>
          <a:p>
            <a:pPr lvl="1"/>
            <a:r>
              <a:rPr lang="en-US" sz="2400" dirty="0" smtClean="0"/>
              <a:t>In this case,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handling of the value is required</a:t>
            </a:r>
          </a:p>
        </p:txBody>
      </p:sp>
    </p:spTree>
    <p:extLst>
      <p:ext uri="{BB962C8B-B14F-4D97-AF65-F5344CB8AC3E}">
        <p14:creationId xmlns:p14="http://schemas.microsoft.com/office/powerpoint/2010/main" val="29515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restrictions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8000"/>
            <a:ext cx="814705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2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form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&lt;</a:t>
            </a:r>
            <a:r>
              <a:rPr lang="en-US" b="1" dirty="0" err="1" smtClean="0"/>
              <a:t>textarea</a:t>
            </a:r>
            <a:r>
              <a:rPr lang="en-US" dirty="0" smtClean="0"/>
              <a:t>&gt; tag</a:t>
            </a:r>
          </a:p>
          <a:p>
            <a:pPr lvl="1"/>
            <a:r>
              <a:rPr lang="en-US" dirty="0" smtClean="0"/>
              <a:t>Specifies a multi-row text field</a:t>
            </a:r>
          </a:p>
          <a:p>
            <a:pPr marL="457200" lvl="1" indent="0">
              <a:buNone/>
            </a:pPr>
            <a:r>
              <a:rPr lang="en-US" sz="2400" dirty="0"/>
              <a:t>&lt;</a:t>
            </a:r>
            <a:r>
              <a:rPr lang="en-US" sz="2400" dirty="0" err="1">
                <a:solidFill>
                  <a:srgbClr val="00B050"/>
                </a:solidFill>
              </a:rPr>
              <a:t>textarea</a:t>
            </a:r>
            <a:r>
              <a:rPr lang="en-US" sz="2400" dirty="0"/>
              <a:t>&gt;At w3schools.com you will learn how to make a website. We offer free tutorials in all web development technologies. </a:t>
            </a:r>
            <a:br>
              <a:rPr lang="en-US" sz="2400" dirty="0"/>
            </a:br>
            <a:r>
              <a:rPr lang="en-US" sz="2400" dirty="0"/>
              <a:t>&lt;/</a:t>
            </a:r>
            <a:r>
              <a:rPr lang="en-US" sz="2400" dirty="0" err="1">
                <a:solidFill>
                  <a:srgbClr val="00B050"/>
                </a:solidFill>
              </a:rPr>
              <a:t>textarea</a:t>
            </a:r>
            <a:r>
              <a:rPr lang="en-US" sz="2400" dirty="0"/>
              <a:t>&gt;</a:t>
            </a:r>
            <a:endParaRPr lang="en-US" sz="2400" dirty="0" smtClean="0"/>
          </a:p>
          <a:p>
            <a:r>
              <a:rPr lang="en-US" dirty="0" smtClean="0"/>
              <a:t>&lt;</a:t>
            </a:r>
            <a:r>
              <a:rPr lang="en-US" b="1" dirty="0" smtClean="0"/>
              <a:t>option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Allows to setup a dropdown list with options</a:t>
            </a:r>
          </a:p>
          <a:p>
            <a:pPr marL="457200" lvl="1" indent="0">
              <a:buNone/>
            </a:pPr>
            <a:r>
              <a:rPr lang="en-US" sz="2400" dirty="0"/>
              <a:t>&lt;</a:t>
            </a:r>
            <a:r>
              <a:rPr lang="en-US" sz="2400" dirty="0">
                <a:solidFill>
                  <a:srgbClr val="00B050"/>
                </a:solidFill>
              </a:rPr>
              <a:t>select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 smtClean="0"/>
              <a:t>	&lt;</a:t>
            </a:r>
            <a:r>
              <a:rPr lang="en-US" sz="2400" dirty="0" smtClean="0">
                <a:solidFill>
                  <a:srgbClr val="00B050"/>
                </a:solidFill>
              </a:rPr>
              <a:t>option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value</a:t>
            </a:r>
            <a:r>
              <a:rPr lang="en-US" sz="2400" dirty="0" smtClean="0"/>
              <a:t>="</a:t>
            </a:r>
            <a:r>
              <a:rPr lang="en-US" sz="2400" dirty="0" err="1" smtClean="0"/>
              <a:t>volvo</a:t>
            </a:r>
            <a:r>
              <a:rPr lang="en-US" sz="2400" dirty="0" smtClean="0"/>
              <a:t>“ </a:t>
            </a:r>
            <a:r>
              <a:rPr lang="en-US" sz="2400" dirty="0" smtClean="0">
                <a:solidFill>
                  <a:srgbClr val="FF0000"/>
                </a:solidFill>
              </a:rPr>
              <a:t>selected</a:t>
            </a:r>
            <a:r>
              <a:rPr lang="en-US" sz="2400" dirty="0" smtClean="0"/>
              <a:t>&gt;Volvo&lt;/</a:t>
            </a:r>
            <a:r>
              <a:rPr lang="en-US" sz="2400" dirty="0" smtClean="0">
                <a:solidFill>
                  <a:srgbClr val="00B050"/>
                </a:solidFill>
              </a:rPr>
              <a:t>option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 	&lt;</a:t>
            </a:r>
            <a:r>
              <a:rPr lang="en-US" sz="2400" dirty="0" smtClean="0">
                <a:solidFill>
                  <a:srgbClr val="00B050"/>
                </a:solidFill>
              </a:rPr>
              <a:t>option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value</a:t>
            </a:r>
            <a:r>
              <a:rPr lang="en-US" sz="2400" dirty="0" smtClean="0"/>
              <a:t>="</a:t>
            </a:r>
            <a:r>
              <a:rPr lang="en-US" sz="2400" dirty="0" err="1" smtClean="0"/>
              <a:t>saab</a:t>
            </a:r>
            <a:r>
              <a:rPr lang="en-US" sz="2400" dirty="0" smtClean="0"/>
              <a:t>"&gt;Saab&lt;/</a:t>
            </a:r>
            <a:r>
              <a:rPr lang="en-US" sz="2400" dirty="0" smtClean="0">
                <a:solidFill>
                  <a:srgbClr val="00B050"/>
                </a:solidFill>
              </a:rPr>
              <a:t>option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 	&lt;</a:t>
            </a:r>
            <a:r>
              <a:rPr lang="en-US" sz="2400" dirty="0" smtClean="0">
                <a:solidFill>
                  <a:srgbClr val="00B050"/>
                </a:solidFill>
              </a:rPr>
              <a:t>option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value</a:t>
            </a:r>
            <a:r>
              <a:rPr lang="en-US" sz="2400" dirty="0" smtClean="0"/>
              <a:t>="</a:t>
            </a:r>
            <a:r>
              <a:rPr lang="en-US" sz="2400" dirty="0" err="1" smtClean="0"/>
              <a:t>opel</a:t>
            </a:r>
            <a:r>
              <a:rPr lang="en-US" sz="2400" dirty="0" smtClean="0"/>
              <a:t>"&gt;Opel&lt;/</a:t>
            </a:r>
            <a:r>
              <a:rPr lang="en-US" sz="2400" dirty="0" smtClean="0">
                <a:solidFill>
                  <a:srgbClr val="00B050"/>
                </a:solidFill>
              </a:rPr>
              <a:t>option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 	&lt;</a:t>
            </a:r>
            <a:r>
              <a:rPr lang="en-US" sz="2400" dirty="0" smtClean="0">
                <a:solidFill>
                  <a:srgbClr val="00B050"/>
                </a:solidFill>
              </a:rPr>
              <a:t>option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value</a:t>
            </a:r>
            <a:r>
              <a:rPr lang="en-US" sz="2400" dirty="0" smtClean="0"/>
              <a:t>="</a:t>
            </a:r>
            <a:r>
              <a:rPr lang="en-US" sz="2400" dirty="0" err="1" smtClean="0"/>
              <a:t>audi</a:t>
            </a:r>
            <a:r>
              <a:rPr lang="en-US" sz="2400" dirty="0" smtClean="0"/>
              <a:t>"&gt;Audi&lt;/</a:t>
            </a:r>
            <a:r>
              <a:rPr lang="en-US" sz="2400" dirty="0" smtClean="0">
                <a:solidFill>
                  <a:srgbClr val="00B050"/>
                </a:solidFill>
              </a:rPr>
              <a:t>option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dirty="0">
                <a:solidFill>
                  <a:srgbClr val="00B050"/>
                </a:solidFill>
              </a:rPr>
              <a:t>select</a:t>
            </a:r>
            <a:r>
              <a:rPr lang="en-US" sz="2400" dirty="0"/>
              <a:t>&gt;</a:t>
            </a:r>
            <a:r>
              <a:rPr lang="en-US" dirty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6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629</Words>
  <Application>Microsoft Office PowerPoint</Application>
  <PresentationFormat>On-screen Show (4:3)</PresentationFormat>
  <Paragraphs>151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Web Technologies</vt:lpstr>
      <vt:lpstr>HTML5 forms</vt:lpstr>
      <vt:lpstr>Web Forms 2.0</vt:lpstr>
      <vt:lpstr>The &lt;form&gt; tag</vt:lpstr>
      <vt:lpstr>Form content</vt:lpstr>
      <vt:lpstr>Input types</vt:lpstr>
      <vt:lpstr>Browser compatibility</vt:lpstr>
      <vt:lpstr>Input restrictions</vt:lpstr>
      <vt:lpstr>Other form controls</vt:lpstr>
      <vt:lpstr>New HTML5 attributes</vt:lpstr>
      <vt:lpstr>Listing predefined options</vt:lpstr>
      <vt:lpstr>Going into the future</vt:lpstr>
      <vt:lpstr>Data requests</vt:lpstr>
      <vt:lpstr>Get</vt:lpstr>
      <vt:lpstr>Post</vt:lpstr>
      <vt:lpstr>Get vs. post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Marc Frincu</dc:creator>
  <cp:lastModifiedBy>Marc Frincu</cp:lastModifiedBy>
  <cp:revision>55</cp:revision>
  <dcterms:created xsi:type="dcterms:W3CDTF">2015-10-06T15:36:35Z</dcterms:created>
  <dcterms:modified xsi:type="dcterms:W3CDTF">2015-10-18T12:37:37Z</dcterms:modified>
</cp:coreProperties>
</file>