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2" r:id="rId11"/>
    <p:sldId id="263" r:id="rId12"/>
    <p:sldId id="266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</a:p>
          <a:p>
            <a:r>
              <a:rPr lang="en-US" dirty="0" smtClean="0"/>
              <a:t>XML and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 data section</a:t>
            </a:r>
          </a:p>
          <a:p>
            <a:pPr lvl="1"/>
            <a:r>
              <a:rPr lang="en-US" dirty="0" smtClean="0"/>
              <a:t>Specifies a </a:t>
            </a:r>
            <a:r>
              <a:rPr lang="en-US" b="1" dirty="0" smtClean="0"/>
              <a:t>section</a:t>
            </a:r>
            <a:r>
              <a:rPr lang="en-US" dirty="0" smtClean="0"/>
              <a:t> of content that is </a:t>
            </a:r>
            <a:r>
              <a:rPr lang="en-US" b="1" dirty="0" smtClean="0"/>
              <a:t>marked</a:t>
            </a:r>
            <a:r>
              <a:rPr lang="en-US" dirty="0" smtClean="0"/>
              <a:t> to be interpreted purely as </a:t>
            </a:r>
            <a:r>
              <a:rPr lang="en-US" b="1" dirty="0" smtClean="0"/>
              <a:t>textual data</a:t>
            </a:r>
            <a:r>
              <a:rPr lang="en-US" dirty="0" smtClean="0"/>
              <a:t>, and not markup</a:t>
            </a:r>
          </a:p>
          <a:p>
            <a:pPr marL="457200" lvl="1" indent="0">
              <a:buNone/>
            </a:pPr>
            <a:r>
              <a:rPr lang="en-US" dirty="0" smtClean="0"/>
              <a:t>&lt;! [</a:t>
            </a:r>
            <a:r>
              <a:rPr lang="en-US" dirty="0" smtClean="0">
                <a:solidFill>
                  <a:srgbClr val="FF0000"/>
                </a:solidFill>
              </a:rPr>
              <a:t>CDATA</a:t>
            </a:r>
            <a:r>
              <a:rPr lang="en-US" dirty="0" smtClean="0"/>
              <a:t>[ content ]]&gt;</a:t>
            </a:r>
          </a:p>
          <a:p>
            <a:pPr lvl="1"/>
            <a:r>
              <a:rPr lang="en-US" dirty="0" smtClean="0"/>
              <a:t>Avoids having encoded text which the parsers are not supposed to process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&lt;![</a:t>
            </a:r>
            <a:r>
              <a:rPr lang="en-US" dirty="0">
                <a:solidFill>
                  <a:srgbClr val="FF0000"/>
                </a:solidFill>
              </a:rPr>
              <a:t>CDATA</a:t>
            </a:r>
            <a:r>
              <a:rPr lang="en-US" dirty="0"/>
              <a:t>[&lt;sender&gt;John Smith&lt;/sender</a:t>
            </a:r>
            <a:r>
              <a:rPr lang="en-US" dirty="0" smtClean="0"/>
              <a:t>&gt;]]&gt;</a:t>
            </a:r>
          </a:p>
          <a:p>
            <a:pPr lvl="2"/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b="1" dirty="0"/>
              <a:t>&amp;</a:t>
            </a:r>
            <a:r>
              <a:rPr lang="en-US" b="1" dirty="0" err="1"/>
              <a:t>lt;</a:t>
            </a:r>
            <a:r>
              <a:rPr lang="en-US" dirty="0" err="1"/>
              <a:t>sender</a:t>
            </a:r>
            <a:r>
              <a:rPr lang="en-US" b="1" dirty="0" err="1"/>
              <a:t>&amp;gt;</a:t>
            </a:r>
            <a:r>
              <a:rPr lang="en-US" dirty="0" err="1"/>
              <a:t>John</a:t>
            </a:r>
            <a:r>
              <a:rPr lang="en-US" dirty="0"/>
              <a:t> </a:t>
            </a:r>
            <a:r>
              <a:rPr lang="en-US" dirty="0" err="1"/>
              <a:t>Smith</a:t>
            </a:r>
            <a:r>
              <a:rPr lang="en-US" b="1" dirty="0" err="1"/>
              <a:t>&amp;lt</a:t>
            </a:r>
            <a:r>
              <a:rPr lang="en-US" b="1" dirty="0"/>
              <a:t>;/</a:t>
            </a:r>
            <a:r>
              <a:rPr lang="en-US" dirty="0" err="1"/>
              <a:t>sender</a:t>
            </a:r>
            <a:r>
              <a:rPr lang="en-US" b="1" dirty="0" err="1"/>
              <a:t>&amp;gt</a:t>
            </a:r>
            <a:r>
              <a:rPr lang="en-US" b="1" dirty="0"/>
              <a:t>;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XHTML 1.0 is "</a:t>
            </a:r>
            <a:r>
              <a:rPr lang="en-US" i="1" dirty="0"/>
              <a:t>a reformulation of the three HTML 4 document types as applications of XML </a:t>
            </a:r>
            <a:r>
              <a:rPr lang="en-US" i="1" dirty="0" smtClean="0"/>
              <a:t>1.0</a:t>
            </a:r>
            <a:r>
              <a:rPr lang="en-US" dirty="0" smtClean="0"/>
              <a:t>“</a:t>
            </a:r>
          </a:p>
          <a:p>
            <a:r>
              <a:rPr lang="en-US" dirty="0"/>
              <a:t>XHTML was developed to make HTML more extensible and increase interoperability with other data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Compatibility </a:t>
            </a:r>
            <a:r>
              <a:rPr lang="en-US" dirty="0"/>
              <a:t>with common XML </a:t>
            </a:r>
            <a:r>
              <a:rPr lang="en-US" dirty="0" smtClean="0"/>
              <a:t>tools, servers, and proxies</a:t>
            </a:r>
          </a:p>
          <a:p>
            <a:pPr lvl="1"/>
            <a:r>
              <a:rPr lang="en-US" dirty="0" smtClean="0"/>
              <a:t>Extensibility by adding new features such as SVG and MathML all written in XML</a:t>
            </a:r>
          </a:p>
          <a:p>
            <a:pPr lvl="2"/>
            <a:r>
              <a:rPr lang="en-US" dirty="0" smtClean="0"/>
              <a:t>Through namespaces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and HTML</a:t>
            </a:r>
            <a:endParaRPr lang="en-US" dirty="0"/>
          </a:p>
        </p:txBody>
      </p:sp>
      <p:pic>
        <p:nvPicPr>
          <p:cNvPr id="1026" name="Picture 2" descr="http://webdevfoundations.blogspot.in/2007/03/next-version-of-xhtml-may-be-html-5.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5257800" cy="38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CSS is handled differently in XHTML</a:t>
            </a:r>
          </a:p>
          <a:p>
            <a:r>
              <a:rPr lang="en-US" dirty="0" smtClean="0"/>
              <a:t>Complex relationship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DTD</a:t>
            </a:r>
            <a:r>
              <a:rPr lang="en-US" dirty="0" smtClean="0"/>
              <a:t> – Document Type Definition</a:t>
            </a:r>
          </a:p>
          <a:p>
            <a:pPr lvl="1"/>
            <a:r>
              <a:rPr lang="en-US" dirty="0" smtClean="0"/>
              <a:t>Defines a standard for exchanging data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Clients ensure that the data they receive from the web server is valid XHTML</a:t>
            </a:r>
          </a:p>
          <a:p>
            <a:pPr lvl="1"/>
            <a:r>
              <a:rPr lang="en-US" dirty="0"/>
              <a:t>Defined using &lt;!</a:t>
            </a:r>
            <a:r>
              <a:rPr lang="en-US" dirty="0">
                <a:solidFill>
                  <a:srgbClr val="0070C0"/>
                </a:solidFill>
              </a:rPr>
              <a:t>DOCTYPE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Example</a:t>
            </a:r>
          </a:p>
          <a:p>
            <a:pPr lvl="3"/>
            <a:r>
              <a:rPr lang="en-US" dirty="0"/>
              <a:t>&lt;!</a:t>
            </a:r>
            <a:r>
              <a:rPr lang="en-US" dirty="0" smtClean="0">
                <a:solidFill>
                  <a:srgbClr val="0070C0"/>
                </a:solidFill>
              </a:rPr>
              <a:t>DOCTYPE</a:t>
            </a:r>
            <a:r>
              <a:rPr lang="en-US" dirty="0" smtClean="0"/>
              <a:t> html&gt;</a:t>
            </a:r>
          </a:p>
          <a:p>
            <a:r>
              <a:rPr lang="en-US" b="1" dirty="0" smtClean="0"/>
              <a:t>XML</a:t>
            </a:r>
            <a:r>
              <a:rPr lang="en-US" dirty="0" smtClean="0"/>
              <a:t> Schema</a:t>
            </a:r>
          </a:p>
          <a:p>
            <a:pPr lvl="1"/>
            <a:r>
              <a:rPr lang="en-US" dirty="0" smtClean="0"/>
              <a:t>XML alternative to DTD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vs 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XML Schemas are written in </a:t>
            </a:r>
            <a:r>
              <a:rPr lang="en-US" b="1" dirty="0" smtClean="0"/>
              <a:t>XML</a:t>
            </a:r>
          </a:p>
          <a:p>
            <a:pPr lvl="1"/>
            <a:r>
              <a:rPr lang="en-US" dirty="0"/>
              <a:t>You don't have to learn a new language</a:t>
            </a:r>
          </a:p>
          <a:p>
            <a:pPr lvl="1"/>
            <a:r>
              <a:rPr lang="en-US" dirty="0"/>
              <a:t>You can use your XML editor to edit your Schema files</a:t>
            </a:r>
          </a:p>
          <a:p>
            <a:pPr lvl="1"/>
            <a:r>
              <a:rPr lang="en-US" dirty="0"/>
              <a:t>You can use your XML parser to parse your Schema files</a:t>
            </a:r>
          </a:p>
          <a:p>
            <a:pPr lvl="1"/>
            <a:r>
              <a:rPr lang="en-US" dirty="0"/>
              <a:t>You can manipulate your Schemas with the XML DOM</a:t>
            </a:r>
          </a:p>
          <a:p>
            <a:pPr lvl="1"/>
            <a:r>
              <a:rPr lang="en-US" dirty="0"/>
              <a:t>You can transform your Schemas with XSLT</a:t>
            </a:r>
          </a:p>
          <a:p>
            <a:r>
              <a:rPr lang="en-US" dirty="0" smtClean="0"/>
              <a:t>XML </a:t>
            </a:r>
            <a:r>
              <a:rPr lang="en-US" dirty="0"/>
              <a:t>Schemas are </a:t>
            </a:r>
            <a:r>
              <a:rPr lang="en-US" b="1" dirty="0"/>
              <a:t>extensible</a:t>
            </a:r>
            <a:r>
              <a:rPr lang="en-US" dirty="0"/>
              <a:t> to additions</a:t>
            </a:r>
          </a:p>
          <a:p>
            <a:r>
              <a:rPr lang="en-US" dirty="0"/>
              <a:t>XML Schemas support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 smtClean="0"/>
              <a:t>types</a:t>
            </a:r>
            <a:endParaRPr lang="en-US" b="1" dirty="0"/>
          </a:p>
          <a:p>
            <a:pPr lvl="1"/>
            <a:r>
              <a:rPr lang="en-US" dirty="0"/>
              <a:t>It is easier to describe document content</a:t>
            </a:r>
          </a:p>
          <a:p>
            <a:pPr lvl="1"/>
            <a:r>
              <a:rPr lang="en-US" dirty="0"/>
              <a:t>It is easier to define restrictions on data</a:t>
            </a:r>
          </a:p>
          <a:p>
            <a:pPr lvl="1"/>
            <a:r>
              <a:rPr lang="en-US" dirty="0"/>
              <a:t>It is easier to validate the correctness of data</a:t>
            </a:r>
          </a:p>
          <a:p>
            <a:pPr lvl="1"/>
            <a:r>
              <a:rPr lang="en-US" dirty="0"/>
              <a:t>It is easier to convert data between different data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XML Schemas support </a:t>
            </a:r>
            <a:r>
              <a:rPr lang="en-US" b="1" dirty="0" smtClean="0"/>
              <a:t>namespaces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4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838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05075"/>
            <a:ext cx="32670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42195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2135743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DTD for the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750332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 for the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XSL</a:t>
            </a:r>
            <a:r>
              <a:rPr lang="en-US" dirty="0" smtClean="0"/>
              <a:t> – Extensible Stylesheet Language</a:t>
            </a:r>
          </a:p>
          <a:p>
            <a:pPr lvl="1"/>
            <a:r>
              <a:rPr lang="en-US" dirty="0" smtClean="0"/>
              <a:t>Transform and render XML documents</a:t>
            </a:r>
          </a:p>
          <a:p>
            <a:r>
              <a:rPr lang="en-US" b="1" dirty="0" smtClean="0"/>
              <a:t>XSLT</a:t>
            </a:r>
          </a:p>
          <a:p>
            <a:pPr lvl="1"/>
            <a:r>
              <a:rPr lang="en-US" dirty="0" smtClean="0"/>
              <a:t>Language for transforming XML documents</a:t>
            </a:r>
          </a:p>
          <a:p>
            <a:r>
              <a:rPr lang="en-US" b="1" dirty="0" smtClean="0"/>
              <a:t>XPath</a:t>
            </a:r>
          </a:p>
          <a:p>
            <a:pPr lvl="1"/>
            <a:r>
              <a:rPr lang="en-US" dirty="0" smtClean="0"/>
              <a:t>Non-XML language used to address XML elements</a:t>
            </a:r>
          </a:p>
          <a:p>
            <a:pPr lvl="1"/>
            <a:r>
              <a:rPr lang="en-US" dirty="0" smtClean="0"/>
              <a:t>Used from inside XSLT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xsl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for-each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=“./note"&gt;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  <a:p>
            <a:pPr lvl="1"/>
            <a:r>
              <a:rPr lang="en-US" dirty="0"/>
              <a:t>State vs. </a:t>
            </a:r>
            <a:r>
              <a:rPr lang="en-US" dirty="0" smtClean="0"/>
              <a:t>stateless</a:t>
            </a:r>
            <a:endParaRPr lang="en-US" dirty="0"/>
          </a:p>
          <a:p>
            <a:r>
              <a:rPr lang="en-US" dirty="0" smtClean="0"/>
              <a:t>Dynamic HTML manipulation</a:t>
            </a:r>
            <a:endParaRPr lang="en-US" dirty="0"/>
          </a:p>
          <a:p>
            <a:r>
              <a:rPr lang="en-US" dirty="0"/>
              <a:t>AJAX </a:t>
            </a:r>
          </a:p>
          <a:p>
            <a:pPr lvl="1"/>
            <a:r>
              <a:rPr lang="en-US" dirty="0"/>
              <a:t>Synchronous vs. asynchronous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Server side programming</a:t>
            </a:r>
          </a:p>
          <a:p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</a:t>
            </a:r>
            <a:r>
              <a:rPr lang="en-US" b="1" dirty="0" smtClean="0"/>
              <a:t>x</a:t>
            </a:r>
            <a:r>
              <a:rPr lang="en-US" dirty="0" smtClean="0"/>
              <a:t>tensible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Set of </a:t>
            </a:r>
            <a:r>
              <a:rPr lang="en-US" b="1" dirty="0" smtClean="0"/>
              <a:t>rules</a:t>
            </a:r>
            <a:r>
              <a:rPr lang="en-US" dirty="0" smtClean="0"/>
              <a:t> for </a:t>
            </a:r>
            <a:r>
              <a:rPr lang="en-US" b="1" dirty="0" smtClean="0"/>
              <a:t>encoding</a:t>
            </a:r>
            <a:r>
              <a:rPr lang="en-US" dirty="0" smtClean="0"/>
              <a:t> a </a:t>
            </a:r>
            <a:r>
              <a:rPr lang="en-US" b="1" dirty="0" smtClean="0"/>
              <a:t>document</a:t>
            </a:r>
            <a:r>
              <a:rPr lang="en-US" dirty="0" smtClean="0"/>
              <a:t> in a format readable</a:t>
            </a:r>
          </a:p>
          <a:p>
            <a:pPr lvl="1"/>
            <a:r>
              <a:rPr lang="en-US" dirty="0" smtClean="0"/>
              <a:t>By humans, and</a:t>
            </a:r>
          </a:p>
          <a:p>
            <a:pPr lvl="1"/>
            <a:r>
              <a:rPr lang="en-US" dirty="0" smtClean="0"/>
              <a:t>Machines</a:t>
            </a:r>
          </a:p>
          <a:p>
            <a:r>
              <a:rPr lang="en-US" dirty="0" smtClean="0"/>
              <a:t>W3C </a:t>
            </a:r>
            <a:r>
              <a:rPr lang="en-US" b="1" dirty="0" smtClean="0"/>
              <a:t>XML 1.0 Specification</a:t>
            </a:r>
          </a:p>
          <a:p>
            <a:r>
              <a:rPr lang="en-US" b="1" dirty="0" smtClean="0"/>
              <a:t>Goals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err="1" smtClean="0"/>
              <a:t>Generability</a:t>
            </a:r>
            <a:endParaRPr lang="en-US" dirty="0" smtClean="0"/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7385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Focuses on </a:t>
            </a:r>
            <a:r>
              <a:rPr lang="en-US" b="1" dirty="0" smtClean="0"/>
              <a:t>documents</a:t>
            </a:r>
          </a:p>
          <a:p>
            <a:r>
              <a:rPr lang="en-US" dirty="0" smtClean="0"/>
              <a:t>Can represent </a:t>
            </a:r>
            <a:r>
              <a:rPr lang="en-US" b="1" dirty="0" smtClean="0"/>
              <a:t>arbitrary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Those used by web services</a:t>
            </a:r>
          </a:p>
          <a:p>
            <a:r>
              <a:rPr lang="en-US" dirty="0" smtClean="0"/>
              <a:t>Many document </a:t>
            </a:r>
            <a:r>
              <a:rPr lang="en-US" b="1" dirty="0" smtClean="0"/>
              <a:t>formats</a:t>
            </a:r>
          </a:p>
          <a:p>
            <a:pPr lvl="1"/>
            <a:r>
              <a:rPr lang="en-US" dirty="0" smtClean="0"/>
              <a:t>RSS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SOAP (communication and web service protocol)</a:t>
            </a:r>
          </a:p>
          <a:p>
            <a:pPr lvl="1"/>
            <a:r>
              <a:rPr lang="en-US" dirty="0" smtClean="0"/>
              <a:t>XHTML (similar to HTML)</a:t>
            </a:r>
          </a:p>
          <a:p>
            <a:pPr lvl="1"/>
            <a:r>
              <a:rPr lang="en-US" dirty="0" smtClean="0"/>
              <a:t>Office Open XML</a:t>
            </a:r>
          </a:p>
          <a:p>
            <a:pPr lvl="1"/>
            <a:r>
              <a:rPr lang="en-US" dirty="0" smtClean="0"/>
              <a:t>XMPP (communication protocol)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0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 – Standard Generalized Markup Language (SGML)</a:t>
            </a:r>
          </a:p>
          <a:p>
            <a:r>
              <a:rPr lang="en-US" dirty="0" smtClean="0"/>
              <a:t>1998 – SGML is reworked into XML</a:t>
            </a:r>
          </a:p>
          <a:p>
            <a:r>
              <a:rPr lang="en-US" dirty="0" smtClean="0"/>
              <a:t>2000 – XHTML 1.0 is released</a:t>
            </a:r>
          </a:p>
          <a:p>
            <a:r>
              <a:rPr lang="en-US" dirty="0" smtClean="0"/>
              <a:t>2001 – XHTML 1.1 is released</a:t>
            </a:r>
          </a:p>
          <a:p>
            <a:r>
              <a:rPr lang="en-US" dirty="0" smtClean="0"/>
              <a:t>2008 XML 1.0 standard is released</a:t>
            </a:r>
          </a:p>
          <a:p>
            <a:r>
              <a:rPr lang="en-US" dirty="0" smtClean="0"/>
              <a:t>2015 HTML 5.0 is published as a non SGML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Markup</a:t>
            </a:r>
            <a:r>
              <a:rPr lang="en-US" dirty="0" smtClean="0"/>
              <a:t> text starts with</a:t>
            </a:r>
          </a:p>
          <a:p>
            <a:pPr lvl="1"/>
            <a:r>
              <a:rPr lang="en-US" dirty="0" smtClean="0"/>
              <a:t>&lt; and ends with &gt;</a:t>
            </a:r>
          </a:p>
          <a:p>
            <a:pPr lvl="2"/>
            <a:r>
              <a:rPr lang="en-US" dirty="0" smtClean="0"/>
              <a:t>Example: &lt;div&gt; &lt;/div&gt;</a:t>
            </a:r>
          </a:p>
          <a:p>
            <a:pPr lvl="2"/>
            <a:r>
              <a:rPr lang="en-US" dirty="0" smtClean="0"/>
              <a:t>Forms </a:t>
            </a:r>
            <a:r>
              <a:rPr lang="en-US" b="1" dirty="0" smtClean="0"/>
              <a:t>tags</a:t>
            </a:r>
          </a:p>
          <a:p>
            <a:pPr lvl="3"/>
            <a:r>
              <a:rPr lang="en-US" dirty="0" smtClean="0"/>
              <a:t>Start tags</a:t>
            </a:r>
          </a:p>
          <a:p>
            <a:pPr lvl="4"/>
            <a:r>
              <a:rPr lang="en-US" dirty="0" smtClean="0"/>
              <a:t>&lt;div&gt;</a:t>
            </a:r>
          </a:p>
          <a:p>
            <a:pPr lvl="3"/>
            <a:r>
              <a:rPr lang="en-US" dirty="0" smtClean="0"/>
              <a:t>End tags</a:t>
            </a:r>
          </a:p>
          <a:p>
            <a:pPr lvl="4"/>
            <a:r>
              <a:rPr lang="en-US" dirty="0" smtClean="0"/>
              <a:t>&lt;/div&gt;</a:t>
            </a:r>
          </a:p>
          <a:p>
            <a:pPr lvl="3"/>
            <a:r>
              <a:rPr lang="en-US" dirty="0" smtClean="0"/>
              <a:t>Empty-element tags</a:t>
            </a:r>
          </a:p>
          <a:p>
            <a:pPr lvl="4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&amp; and ends with ;</a:t>
            </a:r>
          </a:p>
          <a:p>
            <a:pPr lvl="2"/>
            <a:r>
              <a:rPr lang="en-US" dirty="0" smtClean="0"/>
              <a:t>Example: &amp;amp; &amp;</a:t>
            </a:r>
            <a:r>
              <a:rPr lang="en-US" dirty="0" err="1" smtClean="0"/>
              <a:t>acirc</a:t>
            </a:r>
            <a:r>
              <a:rPr lang="en-US" dirty="0" smtClean="0"/>
              <a:t>;</a:t>
            </a:r>
          </a:p>
          <a:p>
            <a:r>
              <a:rPr lang="en-US" dirty="0" smtClean="0"/>
              <a:t>Everything else is </a:t>
            </a:r>
            <a:r>
              <a:rPr lang="en-US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are logical document components which </a:t>
            </a:r>
          </a:p>
          <a:p>
            <a:pPr lvl="1"/>
            <a:r>
              <a:rPr lang="en-US" dirty="0" smtClean="0"/>
              <a:t>start with a start tag and ends with an end tag, or</a:t>
            </a:r>
          </a:p>
          <a:p>
            <a:pPr lvl="1"/>
            <a:r>
              <a:rPr lang="en-US" dirty="0" smtClean="0"/>
              <a:t>Consist of only an empty-element tag</a:t>
            </a:r>
          </a:p>
          <a:p>
            <a:r>
              <a:rPr lang="en-US" dirty="0" smtClean="0"/>
              <a:t>Attributes are name-value pairs within an element </a:t>
            </a:r>
          </a:p>
          <a:p>
            <a:pPr lvl="1"/>
            <a:r>
              <a:rPr lang="en-US" dirty="0" smtClean="0"/>
              <a:t>Except the end element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src</a:t>
            </a:r>
            <a:r>
              <a:rPr lang="en-US" u="sng" dirty="0" smtClean="0"/>
              <a:t>=“my-image.jpg”/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9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smtClean="0"/>
              <a:t>&lt;?</a:t>
            </a:r>
            <a:r>
              <a:rPr lang="en-US" sz="2600" dirty="0"/>
              <a:t>xml </a:t>
            </a:r>
            <a:r>
              <a:rPr lang="en-US" sz="2600" dirty="0">
                <a:solidFill>
                  <a:srgbClr val="FF0000"/>
                </a:solidFill>
              </a:rPr>
              <a:t>version</a:t>
            </a:r>
            <a:r>
              <a:rPr lang="en-US" sz="2600" dirty="0"/>
              <a:t>="1.0" </a:t>
            </a:r>
            <a:r>
              <a:rPr lang="en-US" sz="2600" dirty="0">
                <a:solidFill>
                  <a:srgbClr val="FF0000"/>
                </a:solidFill>
              </a:rPr>
              <a:t>encoding</a:t>
            </a:r>
            <a:r>
              <a:rPr lang="en-US" sz="2600" dirty="0"/>
              <a:t>="UTF-8"?&gt;</a:t>
            </a:r>
            <a:br>
              <a:rPr lang="en-US" sz="2600" dirty="0"/>
            </a:br>
            <a:r>
              <a:rPr lang="en-US" sz="2600" dirty="0" smtClean="0"/>
              <a:t>	&lt;</a:t>
            </a:r>
            <a:r>
              <a:rPr lang="en-US" sz="2600" dirty="0">
                <a:solidFill>
                  <a:srgbClr val="00B050"/>
                </a:solidFill>
              </a:rPr>
              <a:t>note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 smtClean="0"/>
              <a:t>		&lt;</a:t>
            </a:r>
            <a:r>
              <a:rPr lang="en-US" sz="2600" dirty="0">
                <a:solidFill>
                  <a:srgbClr val="00B050"/>
                </a:solidFill>
              </a:rPr>
              <a:t>to</a:t>
            </a:r>
            <a:r>
              <a:rPr lang="en-US" sz="2600" dirty="0"/>
              <a:t>&gt;</a:t>
            </a:r>
            <a:r>
              <a:rPr lang="en-US" sz="2600" dirty="0" err="1"/>
              <a:t>Tove</a:t>
            </a:r>
            <a:r>
              <a:rPr lang="en-US" sz="2600" dirty="0"/>
              <a:t>&lt;/</a:t>
            </a:r>
            <a:r>
              <a:rPr lang="en-US" sz="2600" dirty="0">
                <a:solidFill>
                  <a:srgbClr val="00B050"/>
                </a:solidFill>
              </a:rPr>
              <a:t>to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 smtClean="0"/>
              <a:t>		&lt;</a:t>
            </a:r>
            <a:r>
              <a:rPr lang="en-US" sz="2600" dirty="0">
                <a:solidFill>
                  <a:srgbClr val="00B050"/>
                </a:solidFill>
              </a:rPr>
              <a:t>from</a:t>
            </a:r>
            <a:r>
              <a:rPr lang="en-US" sz="2600" dirty="0"/>
              <a:t>&gt;Jani&lt;/</a:t>
            </a:r>
            <a:r>
              <a:rPr lang="en-US" sz="2600" dirty="0">
                <a:solidFill>
                  <a:srgbClr val="00B050"/>
                </a:solidFill>
              </a:rPr>
              <a:t>from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 smtClean="0"/>
              <a:t>		&lt;</a:t>
            </a:r>
            <a:r>
              <a:rPr lang="en-US" sz="2600" dirty="0">
                <a:solidFill>
                  <a:srgbClr val="00B050"/>
                </a:solidFill>
              </a:rPr>
              <a:t>heading</a:t>
            </a:r>
            <a:r>
              <a:rPr lang="en-US" sz="2600" dirty="0"/>
              <a:t>&gt;Reminder&lt;/</a:t>
            </a:r>
            <a:r>
              <a:rPr lang="en-US" sz="2600" dirty="0">
                <a:solidFill>
                  <a:srgbClr val="00B050"/>
                </a:solidFill>
              </a:rPr>
              <a:t>heading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 smtClean="0"/>
              <a:t>		&lt;</a:t>
            </a:r>
            <a:r>
              <a:rPr lang="en-US" sz="2600" dirty="0">
                <a:solidFill>
                  <a:srgbClr val="00B050"/>
                </a:solidFill>
              </a:rPr>
              <a:t>body</a:t>
            </a:r>
            <a:r>
              <a:rPr lang="en-US" sz="2600" dirty="0"/>
              <a:t>&gt;Don't forget me this weekend!&lt;/</a:t>
            </a:r>
            <a:r>
              <a:rPr lang="en-US" sz="2600" dirty="0">
                <a:solidFill>
                  <a:srgbClr val="00B050"/>
                </a:solidFill>
              </a:rPr>
              <a:t>body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 smtClean="0"/>
              <a:t>	&lt;/</a:t>
            </a:r>
            <a:r>
              <a:rPr lang="en-US" sz="2600" dirty="0">
                <a:solidFill>
                  <a:srgbClr val="00B050"/>
                </a:solidFill>
              </a:rPr>
              <a:t>note</a:t>
            </a:r>
            <a:r>
              <a:rPr lang="en-US" sz="2600" dirty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opened elements need to closed</a:t>
            </a:r>
          </a:p>
          <a:p>
            <a:r>
              <a:rPr lang="en-US" dirty="0" smtClean="0"/>
              <a:t>Case sensitive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 is different from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No shorthand features</a:t>
            </a:r>
          </a:p>
          <a:p>
            <a:pPr lvl="1"/>
            <a:r>
              <a:rPr lang="en-US" dirty="0" smtClean="0"/>
              <a:t>Whereas in HTML we can write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selected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 XHTML we must write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selected</a:t>
            </a:r>
            <a:r>
              <a:rPr lang="en-US" dirty="0" smtClean="0"/>
              <a:t>=“selected”&gt;</a:t>
            </a:r>
          </a:p>
          <a:p>
            <a:pPr marL="571500" indent="-457200"/>
            <a:r>
              <a:rPr lang="en-US" dirty="0" smtClean="0"/>
              <a:t>On errors the parsing of a document stops</a:t>
            </a:r>
          </a:p>
        </p:txBody>
      </p:sp>
    </p:spTree>
    <p:extLst>
      <p:ext uri="{BB962C8B-B14F-4D97-AF65-F5344CB8AC3E}">
        <p14:creationId xmlns:p14="http://schemas.microsoft.com/office/powerpoint/2010/main" val="39079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</a:t>
            </a:r>
            <a:r>
              <a:rPr lang="en-US" dirty="0"/>
              <a:t>names are defined by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This leads to confusion</a:t>
            </a:r>
          </a:p>
          <a:p>
            <a:pPr lvl="1"/>
            <a:r>
              <a:rPr lang="en-US" dirty="0" smtClean="0"/>
              <a:t>Same &lt;</a:t>
            </a:r>
            <a:r>
              <a:rPr lang="en-US" dirty="0" smtClean="0">
                <a:solidFill>
                  <a:srgbClr val="00B050"/>
                </a:solidFill>
              </a:rPr>
              <a:t>table</a:t>
            </a:r>
            <a:r>
              <a:rPr lang="en-US" dirty="0" smtClean="0"/>
              <a:t>&gt; element can have different meanings</a:t>
            </a:r>
          </a:p>
          <a:p>
            <a:r>
              <a:rPr lang="en-US" dirty="0" smtClean="0"/>
              <a:t>Solve conflicts using </a:t>
            </a:r>
            <a:r>
              <a:rPr lang="en-US" b="1" dirty="0" smtClean="0"/>
              <a:t>prefixes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smtClean="0"/>
              <a:t>&lt;</a:t>
            </a:r>
            <a:r>
              <a:rPr lang="en-US" sz="2000" u="sng" dirty="0" err="1" smtClean="0">
                <a:solidFill>
                  <a:srgbClr val="0070C0"/>
                </a:solidFill>
              </a:rPr>
              <a:t>my</a:t>
            </a:r>
            <a:r>
              <a:rPr lang="en-US" sz="2000" dirty="0" err="1" smtClean="0"/>
              <a:t>:</a:t>
            </a:r>
            <a:r>
              <a:rPr lang="en-US" sz="2000" dirty="0" err="1" smtClean="0">
                <a:solidFill>
                  <a:srgbClr val="00B050"/>
                </a:solidFill>
              </a:rPr>
              <a:t>table</a:t>
            </a:r>
            <a:r>
              <a:rPr lang="en-US" sz="2000" dirty="0" smtClean="0"/>
              <a:t>&gt;</a:t>
            </a:r>
          </a:p>
          <a:p>
            <a:r>
              <a:rPr lang="en-US" dirty="0" smtClean="0"/>
              <a:t>Prefixes require the definition of a </a:t>
            </a:r>
            <a:r>
              <a:rPr lang="en-US" b="1" dirty="0" smtClean="0"/>
              <a:t>namespace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my</a:t>
            </a:r>
            <a:r>
              <a:rPr lang="en-US" sz="2000" dirty="0" err="1" smtClean="0"/>
              <a:t>:</a:t>
            </a:r>
            <a:r>
              <a:rPr lang="en-US" sz="2000" dirty="0" err="1" smtClean="0">
                <a:solidFill>
                  <a:srgbClr val="00B050"/>
                </a:solidFill>
              </a:rPr>
              <a:t>table</a:t>
            </a:r>
            <a:r>
              <a:rPr lang="en-US" sz="2000" dirty="0" smtClean="0"/>
              <a:t> </a:t>
            </a:r>
            <a:r>
              <a:rPr lang="en-US" sz="2000" u="sng" dirty="0" err="1" smtClean="0">
                <a:solidFill>
                  <a:srgbClr val="FF0000"/>
                </a:solidFill>
              </a:rPr>
              <a:t>xmlns</a:t>
            </a:r>
            <a:r>
              <a:rPr lang="en-US" sz="2000" dirty="0" err="1" smtClean="0">
                <a:solidFill>
                  <a:srgbClr val="FF0000"/>
                </a:solidFill>
              </a:rPr>
              <a:t>:my</a:t>
            </a:r>
            <a:r>
              <a:rPr lang="en-US" sz="2000" dirty="0" smtClean="0"/>
              <a:t>=“http://address/to/my/namespace”&gt;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11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654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Web Technologies</vt:lpstr>
      <vt:lpstr>XML</vt:lpstr>
      <vt:lpstr>XML</vt:lpstr>
      <vt:lpstr>A little history</vt:lpstr>
      <vt:lpstr>Markup and content</vt:lpstr>
      <vt:lpstr>Elements and attributes</vt:lpstr>
      <vt:lpstr>XML documents</vt:lpstr>
      <vt:lpstr>XML characteristics</vt:lpstr>
      <vt:lpstr>XML namespaces</vt:lpstr>
      <vt:lpstr>CDATA</vt:lpstr>
      <vt:lpstr>XHTML</vt:lpstr>
      <vt:lpstr>XHTML and HTML</vt:lpstr>
      <vt:lpstr>Validating XML</vt:lpstr>
      <vt:lpstr>DTD vs XML schemas</vt:lpstr>
      <vt:lpstr>An example</vt:lpstr>
      <vt:lpstr>Transforming XML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72</cp:revision>
  <dcterms:created xsi:type="dcterms:W3CDTF">2015-10-06T15:36:35Z</dcterms:created>
  <dcterms:modified xsi:type="dcterms:W3CDTF">2015-10-28T09:57:03Z</dcterms:modified>
</cp:coreProperties>
</file>