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</a:p>
          <a:p>
            <a:r>
              <a:rPr lang="en-US" dirty="0" smtClean="0"/>
              <a:t>Client side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popups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 smtClean="0">
                <a:solidFill>
                  <a:srgbClr val="0070C0"/>
                </a:solidFill>
              </a:rPr>
              <a:t>lert</a:t>
            </a:r>
            <a:r>
              <a:rPr lang="en-US" sz="2800" dirty="0" smtClean="0"/>
              <a:t>(“Welcome to my website”);</a:t>
            </a:r>
          </a:p>
          <a:p>
            <a:pPr lvl="1"/>
            <a:r>
              <a:rPr lang="en-US" sz="2400" dirty="0" smtClean="0"/>
              <a:t>Displays an alert dialog with a message for the user</a:t>
            </a:r>
          </a:p>
          <a:p>
            <a:r>
              <a:rPr lang="en-US" sz="2800" i="1" dirty="0" smtClean="0"/>
              <a:t>answer</a:t>
            </a:r>
            <a:r>
              <a:rPr lang="en-US" sz="2800" dirty="0" smtClean="0"/>
              <a:t>  = </a:t>
            </a:r>
            <a:r>
              <a:rPr lang="en-US" sz="2800" dirty="0" smtClean="0">
                <a:solidFill>
                  <a:srgbClr val="0070C0"/>
                </a:solidFill>
              </a:rPr>
              <a:t>confirm</a:t>
            </a:r>
            <a:r>
              <a:rPr lang="en-US" sz="2800" dirty="0" smtClean="0"/>
              <a:t>(“Would you like to continue?”);</a:t>
            </a:r>
          </a:p>
          <a:p>
            <a:pPr lvl="1"/>
            <a:r>
              <a:rPr lang="en-US" sz="2400" dirty="0" smtClean="0"/>
              <a:t>Returns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 depending on whether the user clicked “Yes” or “No”</a:t>
            </a:r>
          </a:p>
          <a:p>
            <a:r>
              <a:rPr lang="en-US" sz="2800" i="1" dirty="0" smtClean="0"/>
              <a:t>value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70C0"/>
                </a:solidFill>
              </a:rPr>
              <a:t>prompt</a:t>
            </a:r>
            <a:r>
              <a:rPr lang="en-US" sz="2800" dirty="0" smtClean="0"/>
              <a:t>(“Please enter your email address”, “Your name here”);</a:t>
            </a:r>
          </a:p>
          <a:p>
            <a:pPr lvl="1"/>
            <a:r>
              <a:rPr lang="en-US" sz="2400" dirty="0" smtClean="0"/>
              <a:t>Returns the value entered in the prompt dialog</a:t>
            </a:r>
          </a:p>
          <a:p>
            <a:pPr lvl="1"/>
            <a:r>
              <a:rPr lang="en-US" sz="2400" dirty="0" smtClean="0"/>
              <a:t>A default value can be specified as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3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68" y="4249180"/>
            <a:ext cx="4661532" cy="23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b="1" dirty="0" smtClean="0"/>
              <a:t>HTML</a:t>
            </a:r>
            <a:r>
              <a:rPr lang="en-US" dirty="0" smtClean="0"/>
              <a:t> code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=“button”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=“Click me!” 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=“</a:t>
            </a:r>
            <a:r>
              <a:rPr lang="en-US" u="sng" dirty="0" err="1" smtClean="0"/>
              <a:t>myEvent</a:t>
            </a:r>
            <a:r>
              <a:rPr lang="en-US" u="sng" dirty="0" smtClean="0"/>
              <a:t>()</a:t>
            </a:r>
            <a:r>
              <a:rPr lang="en-US" dirty="0" smtClean="0"/>
              <a:t>;”&gt;</a:t>
            </a:r>
          </a:p>
          <a:p>
            <a:pPr marL="514350" indent="-457200"/>
            <a:r>
              <a:rPr lang="en-US" b="1" dirty="0" err="1" smtClean="0"/>
              <a:t>Javascript</a:t>
            </a:r>
            <a:r>
              <a:rPr lang="en-US" dirty="0" smtClean="0"/>
              <a:t> code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u="sng" dirty="0" err="1" smtClean="0"/>
              <a:t>myEvent</a:t>
            </a:r>
            <a:r>
              <a:rPr lang="en-US" u="sng" dirty="0" smtClean="0"/>
              <a:t>()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alert</a:t>
            </a:r>
            <a:r>
              <a:rPr lang="en-US" dirty="0" smtClean="0"/>
              <a:t>(“Hello! This is my first JS)”);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i="1" dirty="0" smtClean="0"/>
              <a:t>name = expression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age = 32;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name = “John”;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weight = “85.5”;</a:t>
            </a:r>
          </a:p>
          <a:p>
            <a:r>
              <a:rPr lang="en-US" dirty="0" smtClean="0"/>
              <a:t>Variables are declared using the </a:t>
            </a:r>
            <a:r>
              <a:rPr lang="en-US" i="1" dirty="0" err="1" smtClean="0"/>
              <a:t>var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Data types not specified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loosely typed</a:t>
            </a:r>
          </a:p>
          <a:p>
            <a:pPr lvl="1"/>
            <a:r>
              <a:rPr lang="en-US" dirty="0" smtClean="0"/>
              <a:t>Can find the type by calling </a:t>
            </a:r>
            <a:r>
              <a:rPr lang="en-US" i="1" dirty="0" err="1" smtClean="0"/>
              <a:t>typeof</a:t>
            </a:r>
            <a:endParaRPr lang="en-US" i="1" dirty="0" smtClean="0"/>
          </a:p>
          <a:p>
            <a:pPr lvl="1"/>
            <a:r>
              <a:rPr lang="en-US" dirty="0" smtClean="0"/>
              <a:t>Number, Boolean, String, Array, Object, Function, Null, 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err="1" smtClean="0"/>
              <a:t>Javascript</a:t>
            </a:r>
            <a:r>
              <a:rPr lang="en-US" dirty="0" smtClean="0"/>
              <a:t> objects that represent each element on a page</a:t>
            </a:r>
          </a:p>
          <a:p>
            <a:pPr lvl="1"/>
            <a:r>
              <a:rPr lang="en-US" dirty="0" smtClean="0"/>
              <a:t>Can be used to manipulate HTML </a:t>
            </a:r>
          </a:p>
          <a:p>
            <a:pPr lvl="2"/>
            <a:r>
              <a:rPr lang="en-US" dirty="0" smtClean="0"/>
              <a:t>Dynamic HTML</a:t>
            </a:r>
          </a:p>
          <a:p>
            <a:pPr lvl="1"/>
            <a:r>
              <a:rPr lang="en-US" dirty="0" smtClean="0"/>
              <a:t>Examine an element’s state</a:t>
            </a:r>
          </a:p>
          <a:p>
            <a:pPr lvl="2"/>
            <a:r>
              <a:rPr lang="en-US" dirty="0" smtClean="0"/>
              <a:t>Checked vs. unchecked</a:t>
            </a:r>
          </a:p>
          <a:p>
            <a:pPr lvl="1"/>
            <a:r>
              <a:rPr lang="en-US" dirty="0" smtClean="0"/>
              <a:t>Change state</a:t>
            </a:r>
          </a:p>
          <a:p>
            <a:pPr lvl="2"/>
            <a:r>
              <a:rPr lang="en-US" dirty="0" smtClean="0"/>
              <a:t>Insert text in a div</a:t>
            </a:r>
          </a:p>
          <a:p>
            <a:pPr lvl="1"/>
            <a:r>
              <a:rPr lang="en-US" dirty="0" smtClean="0"/>
              <a:t>Change style</a:t>
            </a:r>
          </a:p>
          <a:p>
            <a:pPr lvl="2"/>
            <a:r>
              <a:rPr lang="en-US" dirty="0" smtClean="0"/>
              <a:t>Make a paragraph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page is loaded the browser creates a tree of objects (the DOM model)</a:t>
            </a:r>
            <a:endParaRPr lang="en-US" dirty="0"/>
          </a:p>
        </p:txBody>
      </p:sp>
      <p:pic>
        <p:nvPicPr>
          <p:cNvPr id="6" name="Picture 4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2" y="2667000"/>
            <a:ext cx="6717488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code</a:t>
            </a:r>
          </a:p>
          <a:p>
            <a:pPr marL="457200" lvl="1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70C0"/>
                </a:solidFill>
              </a:rPr>
              <a:t>input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  <a:r>
              <a:rPr lang="en-US" sz="2400" dirty="0" smtClean="0"/>
              <a:t>=“button” </a:t>
            </a:r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r>
              <a:rPr lang="en-US" sz="2400" dirty="0" smtClean="0"/>
              <a:t>=“Change paragraph text” </a:t>
            </a:r>
            <a:r>
              <a:rPr lang="en-US" sz="2400" dirty="0" err="1" smtClean="0">
                <a:solidFill>
                  <a:srgbClr val="FF0000"/>
                </a:solidFill>
              </a:rPr>
              <a:t>onclick</a:t>
            </a:r>
            <a:r>
              <a:rPr lang="en-US" sz="2400" dirty="0" smtClean="0"/>
              <a:t>=“</a:t>
            </a:r>
            <a:r>
              <a:rPr lang="en-US" sz="2400" dirty="0" err="1" smtClean="0"/>
              <a:t>changeValue</a:t>
            </a:r>
            <a:r>
              <a:rPr lang="en-US" sz="2400" dirty="0" smtClean="0"/>
              <a:t>();” &gt;</a:t>
            </a:r>
          </a:p>
          <a:p>
            <a:pPr marL="457200" lvl="1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70C0"/>
                </a:solidFill>
              </a:rPr>
              <a:t>p </a:t>
            </a:r>
            <a:r>
              <a:rPr lang="en-US" sz="2400" u="sng" dirty="0" smtClean="0">
                <a:solidFill>
                  <a:srgbClr val="FF0000"/>
                </a:solidFill>
              </a:rPr>
              <a:t>id</a:t>
            </a:r>
            <a:r>
              <a:rPr lang="en-US" sz="2400" u="sng" dirty="0" smtClean="0"/>
              <a:t>=“text”</a:t>
            </a:r>
            <a:r>
              <a:rPr lang="en-US" sz="2400" dirty="0" smtClean="0"/>
              <a:t>&gt;Click button to change me!&lt;/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/>
              <a:t>&gt;</a:t>
            </a:r>
          </a:p>
          <a:p>
            <a:pPr marL="514350" indent="-457200"/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function</a:t>
            </a:r>
            <a:r>
              <a:rPr lang="en-US" sz="2400" dirty="0" smtClean="0"/>
              <a:t> </a:t>
            </a:r>
            <a:r>
              <a:rPr lang="en-US" sz="2400" dirty="0" err="1" smtClean="0"/>
              <a:t>changeValue</a:t>
            </a:r>
            <a:r>
              <a:rPr lang="en-US" sz="2400" dirty="0" smtClean="0"/>
              <a:t>() 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element = </a:t>
            </a:r>
            <a:r>
              <a:rPr lang="en-US" sz="2400" dirty="0" err="1" smtClean="0"/>
              <a:t>document.</a:t>
            </a:r>
            <a:r>
              <a:rPr lang="en-US" sz="2400" b="1" dirty="0" err="1" smtClean="0"/>
              <a:t>getElementById</a:t>
            </a:r>
            <a:r>
              <a:rPr lang="en-US" sz="2400" dirty="0" smtClean="0"/>
              <a:t>(“text");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element.</a:t>
            </a:r>
            <a:r>
              <a:rPr lang="en-US" sz="2400" b="1" dirty="0" err="1" smtClean="0"/>
              <a:t>innerHTML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“You just changed me!";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element.</a:t>
            </a:r>
            <a:r>
              <a:rPr lang="en-US" sz="2400" b="1" dirty="0" err="1" smtClean="0"/>
              <a:t>style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color</a:t>
            </a:r>
            <a:r>
              <a:rPr lang="en-US" sz="2400" dirty="0" smtClean="0"/>
              <a:t>=“blue”;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1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content</a:t>
            </a:r>
          </a:p>
          <a:p>
            <a:pPr lvl="1"/>
            <a:r>
              <a:rPr lang="en-US" dirty="0" err="1" smtClean="0"/>
              <a:t>element.</a:t>
            </a:r>
            <a:r>
              <a:rPr lang="en-US" b="1" dirty="0" err="1" smtClean="0"/>
              <a:t>innerHTML</a:t>
            </a:r>
            <a:endParaRPr lang="en-US" b="1" dirty="0" smtClean="0"/>
          </a:p>
          <a:p>
            <a:pPr lvl="1"/>
            <a:r>
              <a:rPr lang="en-US" dirty="0" err="1" smtClean="0"/>
              <a:t>element.</a:t>
            </a:r>
            <a:r>
              <a:rPr lang="en-US" b="1" dirty="0" err="1" smtClean="0"/>
              <a:t>value</a:t>
            </a:r>
            <a:endParaRPr lang="en-US" b="1" dirty="0" smtClean="0"/>
          </a:p>
          <a:p>
            <a:pPr lvl="1"/>
            <a:r>
              <a:rPr lang="en-US" dirty="0" err="1" smtClean="0"/>
              <a:t>element.</a:t>
            </a:r>
            <a:r>
              <a:rPr lang="en-US" i="1" dirty="0" err="1" smtClean="0"/>
              <a:t>attribute</a:t>
            </a:r>
            <a:endParaRPr lang="en-US" i="1" dirty="0" smtClean="0"/>
          </a:p>
          <a:p>
            <a:pPr lvl="2"/>
            <a:r>
              <a:rPr lang="en-US" dirty="0" smtClean="0"/>
              <a:t>Where </a:t>
            </a:r>
            <a:r>
              <a:rPr lang="en-US" i="1" dirty="0" smtClean="0"/>
              <a:t>attribute</a:t>
            </a:r>
            <a:r>
              <a:rPr lang="en-US" dirty="0" smtClean="0"/>
              <a:t> is the attribute name of the element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 err="1" smtClean="0"/>
              <a:t>element.</a:t>
            </a:r>
            <a:r>
              <a:rPr lang="en-US" b="1" dirty="0" err="1" smtClean="0"/>
              <a:t>src</a:t>
            </a:r>
            <a:endParaRPr lang="en-US" b="1" dirty="0" smtClean="0"/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element.</a:t>
            </a:r>
            <a:r>
              <a:rPr lang="en-US" b="1" dirty="0" err="1" smtClean="0"/>
              <a:t>style</a:t>
            </a:r>
            <a:r>
              <a:rPr lang="en-US" dirty="0" err="1" smtClean="0"/>
              <a:t>.</a:t>
            </a:r>
            <a:r>
              <a:rPr lang="en-US" i="1" dirty="0" err="1" smtClean="0"/>
              <a:t>property</a:t>
            </a:r>
            <a:endParaRPr lang="en-US" i="1" dirty="0" smtClean="0"/>
          </a:p>
          <a:p>
            <a:pPr lvl="2"/>
            <a:r>
              <a:rPr lang="en-US" i="1" dirty="0" smtClean="0"/>
              <a:t>property</a:t>
            </a:r>
            <a:r>
              <a:rPr lang="en-US" dirty="0" smtClean="0"/>
              <a:t> is </a:t>
            </a:r>
            <a:r>
              <a:rPr lang="en-US" smtClean="0"/>
              <a:t>the CSS property </a:t>
            </a:r>
            <a:r>
              <a:rPr lang="en-US" dirty="0" smtClean="0"/>
              <a:t>to be changed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 err="1" smtClean="0"/>
              <a:t>element.style.</a:t>
            </a:r>
            <a:r>
              <a:rPr lang="en-US" b="1" dirty="0" err="1" smtClean="0"/>
              <a:t>color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457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/>
              <a:t>addEventListener</a:t>
            </a:r>
            <a:r>
              <a:rPr lang="en-US" b="1" dirty="0" smtClean="0"/>
              <a:t>() </a:t>
            </a:r>
            <a:r>
              <a:rPr lang="en-US" dirty="0" smtClean="0"/>
              <a:t>method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err="1" smtClean="0"/>
              <a:t>document.getElementById</a:t>
            </a:r>
            <a:r>
              <a:rPr lang="en-US" sz="2000" i="1" dirty="0" smtClean="0"/>
              <a:t>(“</a:t>
            </a:r>
            <a:r>
              <a:rPr lang="en-US" sz="2000" i="1" dirty="0" err="1" smtClean="0"/>
              <a:t>myButton</a:t>
            </a:r>
            <a:r>
              <a:rPr lang="en-US" sz="2000" i="1" dirty="0" smtClean="0"/>
              <a:t>").</a:t>
            </a:r>
            <a:r>
              <a:rPr lang="en-US" sz="2000" i="1" dirty="0" err="1"/>
              <a:t>addEventListener</a:t>
            </a:r>
            <a:r>
              <a:rPr lang="en-US" sz="2000" i="1" dirty="0"/>
              <a:t>("click", </a:t>
            </a:r>
            <a:r>
              <a:rPr lang="en-US" sz="2000" i="1" dirty="0" err="1"/>
              <a:t>displayDate</a:t>
            </a:r>
            <a:r>
              <a:rPr lang="en-US" sz="2000" i="1" dirty="0" smtClean="0"/>
              <a:t>);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800100" lvl="1"/>
            <a:r>
              <a:rPr lang="en-US" sz="2400" dirty="0" smtClean="0"/>
              <a:t>Attach event listeners to the specified element</a:t>
            </a:r>
          </a:p>
          <a:p>
            <a:pPr marL="800100" lvl="1"/>
            <a:r>
              <a:rPr lang="en-US" sz="2400" dirty="0" smtClean="0"/>
              <a:t>Does not override existing event handlers</a:t>
            </a:r>
          </a:p>
          <a:p>
            <a:pPr marL="800100" lvl="1"/>
            <a:r>
              <a:rPr lang="en-US" sz="2400" dirty="0" smtClean="0"/>
              <a:t>Many handlers can be added to the same element</a:t>
            </a:r>
          </a:p>
          <a:p>
            <a:pPr marL="800100" lvl="1"/>
            <a:r>
              <a:rPr lang="en-US" sz="2400" dirty="0" smtClean="0"/>
              <a:t>Handlers can be added to any DOM elements</a:t>
            </a:r>
          </a:p>
          <a:p>
            <a:pPr marL="1200150" lvl="2"/>
            <a:r>
              <a:rPr lang="en-US" dirty="0" smtClean="0"/>
              <a:t>Example: the window object</a:t>
            </a:r>
          </a:p>
          <a:p>
            <a:pPr marL="800100" lvl="1"/>
            <a:r>
              <a:rPr lang="en-US" sz="2400" dirty="0" smtClean="0"/>
              <a:t>Handlers can be removed by using the </a:t>
            </a:r>
            <a:r>
              <a:rPr lang="en-US" sz="2400" b="1" dirty="0" err="1" smtClean="0"/>
              <a:t>removeEventListener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16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en-US" dirty="0"/>
              <a:t>vs. </a:t>
            </a:r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Server vs. client side</a:t>
            </a:r>
          </a:p>
          <a:p>
            <a:pPr lvl="1"/>
            <a:r>
              <a:rPr lang="en-US" dirty="0" smtClean="0"/>
              <a:t>Cookies and Web storage</a:t>
            </a:r>
            <a:endParaRPr lang="en-US" dirty="0"/>
          </a:p>
          <a:p>
            <a:r>
              <a:rPr lang="en-US" dirty="0" smtClean="0"/>
              <a:t>AJAX </a:t>
            </a:r>
            <a:endParaRPr lang="en-US" dirty="0"/>
          </a:p>
          <a:p>
            <a:pPr lvl="1"/>
            <a:r>
              <a:rPr lang="en-US" dirty="0"/>
              <a:t>Synchronous vs. asynchronous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Server side programming</a:t>
            </a:r>
          </a:p>
          <a:p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pic>
        <p:nvPicPr>
          <p:cNvPr id="1026" name="Picture 2" descr="http://contentdeliverance.com/cms-school/wp-content/uploads/2011/05/client-server-diagram-inter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66" y="1828800"/>
            <a:ext cx="665466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pic>
        <p:nvPicPr>
          <p:cNvPr id="4" name="Picture 4" descr="http://contentdeliverance.com/cms-school/wp-content/uploads/2011/05/client-server-diagram-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" y="1752600"/>
            <a:ext cx="69011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runs in browser after the page is sent back from the server</a:t>
            </a:r>
          </a:p>
          <a:p>
            <a:pPr lvl="1"/>
            <a:r>
              <a:rPr lang="en-US" dirty="0" smtClean="0"/>
              <a:t>HTML + CSS + </a:t>
            </a:r>
            <a:r>
              <a:rPr lang="en-US" u="sng" dirty="0" err="1" smtClean="0"/>
              <a:t>Javascript</a:t>
            </a:r>
            <a:endParaRPr lang="en-US" u="sng" dirty="0" smtClean="0"/>
          </a:p>
          <a:p>
            <a:r>
              <a:rPr lang="en-US" dirty="0" smtClean="0"/>
              <a:t>Code manipulates the page or responds to user behavior</a:t>
            </a:r>
          </a:p>
          <a:p>
            <a:pPr lvl="1"/>
            <a:r>
              <a:rPr lang="en-US" dirty="0" smtClean="0"/>
              <a:t>Form validation</a:t>
            </a:r>
          </a:p>
          <a:p>
            <a:pPr lvl="1"/>
            <a:r>
              <a:rPr lang="en-US" dirty="0"/>
              <a:t>Autocomplete</a:t>
            </a:r>
          </a:p>
          <a:p>
            <a:pPr lvl="1"/>
            <a:r>
              <a:rPr lang="en-US" dirty="0" smtClean="0"/>
              <a:t>HTML and CSS modifications (dynamic HTML)</a:t>
            </a:r>
          </a:p>
          <a:p>
            <a:pPr lvl="1"/>
            <a:r>
              <a:rPr lang="en-US" dirty="0" smtClean="0"/>
              <a:t>Cookies (state preservation)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3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Usability</a:t>
            </a:r>
          </a:p>
          <a:p>
            <a:pPr lvl="1"/>
            <a:r>
              <a:rPr lang="en-US" dirty="0" smtClean="0"/>
              <a:t>Modify page without communicating with server</a:t>
            </a:r>
          </a:p>
          <a:p>
            <a:r>
              <a:rPr lang="en-US" b="1" dirty="0" smtClean="0"/>
              <a:t>Efficiency</a:t>
            </a:r>
          </a:p>
          <a:p>
            <a:pPr lvl="1"/>
            <a:r>
              <a:rPr lang="en-US" dirty="0" smtClean="0"/>
              <a:t>Enact small and quick changes to page without waiting for server to respond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</a:t>
            </a:r>
            <a:r>
              <a:rPr lang="en-US" b="1" dirty="0" smtClean="0"/>
              <a:t>driven</a:t>
            </a:r>
          </a:p>
          <a:p>
            <a:pPr lvl="1"/>
            <a:r>
              <a:rPr lang="en-US" dirty="0" smtClean="0"/>
              <a:t>React to user interaction</a:t>
            </a:r>
          </a:p>
          <a:p>
            <a:pPr lvl="2"/>
            <a:r>
              <a:rPr lang="en-US" dirty="0" smtClean="0"/>
              <a:t>Clicks, key presses</a:t>
            </a:r>
          </a:p>
        </p:txBody>
      </p:sp>
    </p:spTree>
    <p:extLst>
      <p:ext uri="{BB962C8B-B14F-4D97-AF65-F5344CB8AC3E}">
        <p14:creationId xmlns:p14="http://schemas.microsoft.com/office/powerpoint/2010/main" val="6471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</a:p>
          <a:p>
            <a:pPr lvl="1"/>
            <a:r>
              <a:rPr lang="en-US" dirty="0" smtClean="0"/>
              <a:t>Everything is stored on client computer</a:t>
            </a:r>
          </a:p>
          <a:p>
            <a:r>
              <a:rPr lang="en-US" b="1" dirty="0" smtClean="0"/>
              <a:t>Compatibility</a:t>
            </a:r>
          </a:p>
          <a:p>
            <a:pPr lvl="1"/>
            <a:r>
              <a:rPr lang="en-US" dirty="0" smtClean="0"/>
              <a:t>Different browsers behave differently</a:t>
            </a:r>
          </a:p>
          <a:p>
            <a:r>
              <a:rPr lang="en-US" b="1" dirty="0" smtClean="0"/>
              <a:t>Accessibility</a:t>
            </a:r>
          </a:p>
          <a:p>
            <a:pPr lvl="1"/>
            <a:r>
              <a:rPr lang="en-US" dirty="0" smtClean="0"/>
              <a:t>Cannot write local files, open server connections, connect to databases,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lightweight</a:t>
            </a:r>
            <a:r>
              <a:rPr lang="en-US" dirty="0" smtClean="0"/>
              <a:t> programming </a:t>
            </a:r>
            <a:r>
              <a:rPr lang="en-US" b="1" dirty="0" smtClean="0"/>
              <a:t>language</a:t>
            </a:r>
          </a:p>
          <a:p>
            <a:pPr lvl="1"/>
            <a:r>
              <a:rPr lang="en-US" dirty="0" smtClean="0"/>
              <a:t>Scripting language</a:t>
            </a:r>
          </a:p>
          <a:p>
            <a:r>
              <a:rPr lang="en-US" dirty="0" smtClean="0"/>
              <a:t>Enables </a:t>
            </a:r>
            <a:r>
              <a:rPr lang="en-US" b="1" dirty="0" smtClean="0"/>
              <a:t>interactive</a:t>
            </a:r>
            <a:r>
              <a:rPr lang="en-US" dirty="0" smtClean="0"/>
              <a:t> web pages</a:t>
            </a:r>
          </a:p>
          <a:p>
            <a:pPr lvl="1"/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2"/>
            <a:r>
              <a:rPr lang="en-US" dirty="0" smtClean="0"/>
              <a:t>Page loads, page clicks, key presses, mouse moves, etc.</a:t>
            </a:r>
          </a:p>
          <a:p>
            <a:pPr lvl="1"/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Adapt page based on browser capabilities</a:t>
            </a:r>
          </a:p>
          <a:p>
            <a:r>
              <a:rPr lang="en-US" dirty="0" smtClean="0"/>
              <a:t>Web </a:t>
            </a:r>
            <a:r>
              <a:rPr lang="en-US" b="1" dirty="0" smtClean="0"/>
              <a:t>standard</a:t>
            </a:r>
          </a:p>
          <a:p>
            <a:pPr lvl="1"/>
            <a:r>
              <a:rPr lang="en-US" dirty="0" smtClean="0"/>
              <a:t>Browsers may handle </a:t>
            </a:r>
            <a:r>
              <a:rPr lang="en-US" dirty="0" err="1" smtClean="0"/>
              <a:t>javascript</a:t>
            </a:r>
            <a:r>
              <a:rPr lang="en-US" dirty="0" smtClean="0"/>
              <a:t> differently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related to Java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9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Interpreted</a:t>
            </a:r>
            <a:r>
              <a:rPr lang="en-US" dirty="0" smtClean="0"/>
              <a:t> not compiled</a:t>
            </a:r>
          </a:p>
          <a:p>
            <a:r>
              <a:rPr lang="en-US" b="1" dirty="0" smtClean="0"/>
              <a:t>Relaxed</a:t>
            </a:r>
            <a:r>
              <a:rPr lang="en-US" dirty="0" smtClean="0"/>
              <a:t> syntax and rules</a:t>
            </a:r>
          </a:p>
          <a:p>
            <a:pPr lvl="1"/>
            <a:r>
              <a:rPr lang="en-US" dirty="0" smtClean="0"/>
              <a:t>Fewer and looser data types</a:t>
            </a:r>
          </a:p>
          <a:p>
            <a:pPr lvl="1"/>
            <a:r>
              <a:rPr lang="en-US" dirty="0" smtClean="0"/>
              <a:t>No need to declare variables</a:t>
            </a:r>
          </a:p>
          <a:p>
            <a:pPr lvl="1"/>
            <a:r>
              <a:rPr lang="en-US" dirty="0" smtClean="0"/>
              <a:t>Silent errors (few exceptions)</a:t>
            </a:r>
          </a:p>
          <a:p>
            <a:r>
              <a:rPr lang="en-US" dirty="0" smtClean="0"/>
              <a:t>Focused on </a:t>
            </a:r>
            <a:r>
              <a:rPr lang="en-US" b="1" dirty="0" smtClean="0"/>
              <a:t>functions</a:t>
            </a:r>
            <a:r>
              <a:rPr lang="en-US" dirty="0" smtClean="0"/>
              <a:t> not classes</a:t>
            </a:r>
          </a:p>
          <a:p>
            <a:r>
              <a:rPr lang="en-US" b="1" dirty="0" smtClean="0"/>
              <a:t>Embedded</a:t>
            </a:r>
            <a:r>
              <a:rPr lang="en-US" dirty="0" smtClean="0"/>
              <a:t> within a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B050"/>
                </a:solidFill>
              </a:rPr>
              <a:t>head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 smtClean="0">
                <a:solidFill>
                  <a:srgbClr val="00B050"/>
                </a:solidFill>
              </a:rPr>
              <a:t>script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/>
              <a:t>=“myfile.js”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  <a:r>
              <a:rPr lang="en-US" sz="2400" dirty="0" smtClean="0"/>
              <a:t>=“text/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”&gt;&lt;/</a:t>
            </a:r>
            <a:r>
              <a:rPr lang="en-US" sz="2400" dirty="0" smtClean="0">
                <a:solidFill>
                  <a:srgbClr val="00B050"/>
                </a:solidFill>
              </a:rPr>
              <a:t>script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 smtClean="0">
                <a:solidFill>
                  <a:srgbClr val="00B050"/>
                </a:solidFill>
              </a:rPr>
              <a:t>head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Javascript</a:t>
            </a:r>
            <a:r>
              <a:rPr lang="en-US" sz="2400" dirty="0" smtClean="0"/>
              <a:t> code can be also placed inside HTML </a:t>
            </a:r>
            <a:r>
              <a:rPr lang="en-US" sz="2400" b="1" dirty="0" smtClean="0"/>
              <a:t>but</a:t>
            </a:r>
          </a:p>
          <a:p>
            <a:pPr lvl="1"/>
            <a:r>
              <a:rPr lang="en-US" sz="2000" dirty="0" smtClean="0"/>
              <a:t>It is not recommended</a:t>
            </a:r>
          </a:p>
          <a:p>
            <a:pPr lvl="1"/>
            <a:r>
              <a:rPr lang="en-US" sz="2000" dirty="0" smtClean="0"/>
              <a:t>Content (HTML), presentation (CSS), and behavior 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) should be separated</a:t>
            </a:r>
          </a:p>
          <a:p>
            <a:r>
              <a:rPr lang="en-US" sz="2400" dirty="0" err="1" smtClean="0"/>
              <a:t>Javascript</a:t>
            </a:r>
            <a:r>
              <a:rPr lang="en-US" sz="2400" dirty="0" smtClean="0"/>
              <a:t> is </a:t>
            </a:r>
            <a:r>
              <a:rPr lang="en-US" sz="2400" b="1" dirty="0" smtClean="0"/>
              <a:t>Case</a:t>
            </a:r>
            <a:r>
              <a:rPr lang="en-US" sz="2400" dirty="0" smtClean="0"/>
              <a:t> </a:t>
            </a:r>
            <a:r>
              <a:rPr lang="en-US" sz="2400" b="1" dirty="0" smtClean="0"/>
              <a:t>sensitive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591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Technologies</vt:lpstr>
      <vt:lpstr>Client-server architecture</vt:lpstr>
      <vt:lpstr>Client-server architecture</vt:lpstr>
      <vt:lpstr>Client-side programming</vt:lpstr>
      <vt:lpstr>Advantages</vt:lpstr>
      <vt:lpstr>Disadvantages</vt:lpstr>
      <vt:lpstr>Javascript</vt:lpstr>
      <vt:lpstr>Javascript</vt:lpstr>
      <vt:lpstr>Placing Javascript code</vt:lpstr>
      <vt:lpstr>Javascript popups</vt:lpstr>
      <vt:lpstr>Javascript events</vt:lpstr>
      <vt:lpstr>Variables</vt:lpstr>
      <vt:lpstr>Document Object Model</vt:lpstr>
      <vt:lpstr>DOM hierarchy</vt:lpstr>
      <vt:lpstr>Manipulating HTML</vt:lpstr>
      <vt:lpstr>Manipulating HTML</vt:lpstr>
      <vt:lpstr>Event listeners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86</cp:revision>
  <dcterms:created xsi:type="dcterms:W3CDTF">2015-10-06T15:36:35Z</dcterms:created>
  <dcterms:modified xsi:type="dcterms:W3CDTF">2015-11-07T10:12:59Z</dcterms:modified>
</cp:coreProperties>
</file>