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7" r:id="rId3"/>
    <p:sldId id="276" r:id="rId4"/>
    <p:sldId id="278" r:id="rId5"/>
    <p:sldId id="274" r:id="rId6"/>
    <p:sldId id="277" r:id="rId7"/>
    <p:sldId id="275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3" autoAdjust="0"/>
    <p:restoredTop sz="86375" autoAdjust="0"/>
  </p:normalViewPr>
  <p:slideViewPr>
    <p:cSldViewPr>
      <p:cViewPr varScale="1">
        <p:scale>
          <a:sx n="69" d="100"/>
          <a:sy n="69" d="100"/>
        </p:scale>
        <p:origin x="-17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2940"/>
    </p:cViewPr>
  </p:sorterViewPr>
  <p:notesViewPr>
    <p:cSldViewPr>
      <p:cViewPr varScale="1">
        <p:scale>
          <a:sx n="52" d="100"/>
          <a:sy n="52" d="100"/>
        </p:scale>
        <p:origin x="-2700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4CA4-0243-4D27-BC76-6CE1B9BB2F8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2FE1-102E-42E4-9442-440C482F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0BF2-4432-4560-BDEB-33739DBC1FC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37221-6B34-4544-8533-AFB96FF8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6</a:t>
            </a:r>
            <a:endParaRPr lang="en-US" dirty="0" smtClean="0"/>
          </a:p>
          <a:p>
            <a:r>
              <a:rPr lang="en-US" dirty="0" smtClean="0"/>
              <a:t>State preservation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Server sends current state to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stores state in a cookie</a:t>
            </a:r>
            <a:r>
              <a:rPr lang="en-US" dirty="0"/>
              <a:t> </a:t>
            </a:r>
            <a:endParaRPr lang="en-US" dirty="0" smtClean="0"/>
          </a:p>
          <a:p>
            <a:pPr marL="914400" lvl="1" indent="-514350"/>
            <a:r>
              <a:rPr lang="en-US" dirty="0" smtClean="0"/>
              <a:t>In memory</a:t>
            </a:r>
          </a:p>
          <a:p>
            <a:pPr marL="914400" lvl="1" indent="-514350"/>
            <a:r>
              <a:rPr lang="en-US" dirty="0" smtClean="0"/>
              <a:t>On disk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successive request client sends cookie information to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Server uses cookie data to remember the state of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4814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Prone to tempering from user or locally installed software</a:t>
            </a:r>
          </a:p>
          <a:p>
            <a:r>
              <a:rPr lang="en-US" sz="3600" dirty="0" smtClean="0"/>
              <a:t>When confidentiality and integrity is required</a:t>
            </a:r>
          </a:p>
          <a:p>
            <a:pPr lvl="1"/>
            <a:r>
              <a:rPr lang="en-US" sz="3100" dirty="0" smtClean="0"/>
              <a:t>Only the server must be able to interpret the data</a:t>
            </a:r>
          </a:p>
          <a:p>
            <a:pPr lvl="1"/>
            <a:r>
              <a:rPr lang="en-US" sz="3100" dirty="0" smtClean="0"/>
              <a:t>Only the server should manipulate data</a:t>
            </a:r>
          </a:p>
          <a:p>
            <a:pPr lvl="1"/>
            <a:r>
              <a:rPr lang="en-US" sz="3100" dirty="0" smtClean="0"/>
              <a:t>Only the server should initiate valid sessions</a:t>
            </a:r>
          </a:p>
          <a:p>
            <a:pPr lvl="1"/>
            <a:r>
              <a:rPr lang="en-US" sz="3100" dirty="0" smtClean="0"/>
              <a:t>Encryption is required</a:t>
            </a:r>
          </a:p>
          <a:p>
            <a:r>
              <a:rPr lang="en-US" sz="3600" dirty="0" smtClean="0"/>
              <a:t>Cookies should be small to avoid communication overhead</a:t>
            </a:r>
          </a:p>
          <a:p>
            <a:pPr lvl="1"/>
            <a:r>
              <a:rPr lang="en-US" sz="3100" dirty="0" smtClean="0"/>
              <a:t>Data compression may be needed for large session data</a:t>
            </a:r>
          </a:p>
          <a:p>
            <a:r>
              <a:rPr lang="en-US" sz="3600" dirty="0" smtClean="0"/>
              <a:t>Logout not fully implemented</a:t>
            </a:r>
          </a:p>
          <a:p>
            <a:pPr lvl="1"/>
            <a:r>
              <a:rPr lang="en-US" sz="3100" dirty="0" smtClean="0"/>
              <a:t>Clients can drop cookies but data can be resent by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Alternative</a:t>
            </a:r>
            <a:r>
              <a:rPr lang="en-US" dirty="0" smtClean="0"/>
              <a:t> to cookies </a:t>
            </a:r>
          </a:p>
          <a:p>
            <a:r>
              <a:rPr lang="en-US" dirty="0" smtClean="0"/>
              <a:t>Implemented in HTML 5</a:t>
            </a:r>
          </a:p>
          <a:p>
            <a:r>
              <a:rPr lang="en-US" b="1" dirty="0" smtClean="0"/>
              <a:t>Advantages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Can store more data than a cookie (&gt;5Mb)</a:t>
            </a:r>
          </a:p>
          <a:p>
            <a:pPr lvl="1"/>
            <a:r>
              <a:rPr lang="en-US" dirty="0" smtClean="0"/>
              <a:t>Information is never transferred to the server</a:t>
            </a:r>
          </a:p>
          <a:p>
            <a:pPr lvl="1"/>
            <a:r>
              <a:rPr lang="en-US" dirty="0" smtClean="0"/>
              <a:t>Local storage is per origin</a:t>
            </a:r>
          </a:p>
          <a:p>
            <a:pPr lvl="2"/>
            <a:r>
              <a:rPr lang="en-US" dirty="0" smtClean="0"/>
              <a:t>All pages from one origin can store and access the same data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829300"/>
            <a:ext cx="8229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6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localStorage</a:t>
            </a:r>
            <a:r>
              <a:rPr lang="en-US" dirty="0" smtClean="0"/>
              <a:t> object</a:t>
            </a:r>
          </a:p>
          <a:p>
            <a:pPr marL="457200" lvl="1" indent="0">
              <a:buNone/>
            </a:pPr>
            <a:r>
              <a:rPr lang="en-US" dirty="0" err="1" smtClean="0"/>
              <a:t>localStorage.setItem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", "Smith</a:t>
            </a:r>
            <a:r>
              <a:rPr lang="en-US" dirty="0" smtClean="0"/>
              <a:t>");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name = </a:t>
            </a:r>
            <a:r>
              <a:rPr lang="en-US" dirty="0" err="1" smtClean="0"/>
              <a:t>localStorage.getItem</a:t>
            </a:r>
            <a:r>
              <a:rPr lang="en-US" dirty="0" smtClean="0"/>
              <a:t>(“</a:t>
            </a:r>
            <a:r>
              <a:rPr lang="en-US" dirty="0" err="1" smtClean="0"/>
              <a:t>lastname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err="1"/>
              <a:t>localStorage.removeItem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 smtClean="0"/>
              <a:t>");</a:t>
            </a:r>
          </a:p>
          <a:p>
            <a:pPr marL="514350" indent="-457200"/>
            <a:r>
              <a:rPr lang="en-US" b="1" dirty="0" err="1" smtClean="0"/>
              <a:t>sessionStorage</a:t>
            </a:r>
            <a:r>
              <a:rPr lang="en-US" dirty="0" smtClean="0"/>
              <a:t> object</a:t>
            </a:r>
          </a:p>
          <a:p>
            <a:pPr marL="914400" lvl="1" indent="-457200"/>
            <a:r>
              <a:rPr lang="en-US" dirty="0" smtClean="0"/>
              <a:t>Similar methods to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marL="914400" lvl="1" indent="-457200"/>
            <a:r>
              <a:rPr lang="en-US" dirty="0" smtClean="0"/>
              <a:t>It keeps data only for the current session</a:t>
            </a:r>
          </a:p>
          <a:p>
            <a:pPr marL="1314450" lvl="2" indent="-457200"/>
            <a:r>
              <a:rPr lang="en-US" dirty="0" smtClean="0"/>
              <a:t>If the tab is closed data is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web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Full control of the session</a:t>
            </a:r>
          </a:p>
          <a:p>
            <a:pPr lvl="1"/>
            <a:r>
              <a:rPr lang="en-US" dirty="0" smtClean="0"/>
              <a:t>Can terminate a session on demand</a:t>
            </a:r>
          </a:p>
          <a:p>
            <a:r>
              <a:rPr lang="en-US" dirty="0" smtClean="0"/>
              <a:t>Existing frameworks can reduce the amount of code to handle sessions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Shiro</a:t>
            </a:r>
            <a:endParaRPr lang="en-US" dirty="0" smtClean="0"/>
          </a:p>
          <a:p>
            <a:r>
              <a:rPr lang="en-US" dirty="0" smtClean="0"/>
              <a:t>Can handle larger data than a cookie</a:t>
            </a:r>
          </a:p>
          <a:p>
            <a:r>
              <a:rPr lang="en-US" dirty="0" smtClean="0"/>
              <a:t>Only reference to session ID is sent over HTTP as a cookie</a:t>
            </a:r>
          </a:p>
          <a:p>
            <a:r>
              <a:rPr lang="en-US" dirty="0" smtClean="0"/>
              <a:t>Implementation can change independent on client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points of failures</a:t>
            </a:r>
          </a:p>
          <a:p>
            <a:pPr lvl="1"/>
            <a:r>
              <a:rPr lang="en-US" dirty="0" smtClean="0"/>
              <a:t>If DB is down sessions cannot by created, updated, or validated</a:t>
            </a:r>
          </a:p>
          <a:p>
            <a:r>
              <a:rPr lang="en-US" dirty="0" smtClean="0"/>
              <a:t>More overhead in handling sessions</a:t>
            </a:r>
          </a:p>
          <a:p>
            <a:pPr lvl="1"/>
            <a:r>
              <a:rPr lang="en-US" dirty="0" smtClean="0"/>
              <a:t>Requires asynchronous DB write</a:t>
            </a:r>
          </a:p>
          <a:p>
            <a:r>
              <a:rPr lang="en-US" dirty="0" smtClean="0"/>
              <a:t>Web applications can only verify a session by communicating with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</a:t>
            </a:r>
            <a:endParaRPr lang="en-US" dirty="0"/>
          </a:p>
          <a:p>
            <a:pPr lvl="1"/>
            <a:r>
              <a:rPr lang="en-US" dirty="0"/>
              <a:t>Synchronous vs. asynchronous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Server side programming</a:t>
            </a:r>
          </a:p>
          <a:p>
            <a:r>
              <a:rPr lang="en-US" dirty="0" smtClean="0"/>
              <a:t>Web services</a:t>
            </a:r>
          </a:p>
          <a:p>
            <a:r>
              <a:rPr lang="en-US" dirty="0" smtClean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3786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keep user data while navigating on a website?</a:t>
            </a:r>
          </a:p>
          <a:p>
            <a:pPr lvl="1"/>
            <a:r>
              <a:rPr lang="en-US" dirty="0" smtClean="0"/>
              <a:t>Authenticate only once</a:t>
            </a:r>
          </a:p>
          <a:p>
            <a:pPr lvl="1"/>
            <a:r>
              <a:rPr lang="en-US" dirty="0" smtClean="0"/>
              <a:t>Store wish list or shopping cart items while browsing an online shop</a:t>
            </a:r>
          </a:p>
          <a:p>
            <a:pPr lvl="1"/>
            <a:r>
              <a:rPr lang="en-US" dirty="0" smtClean="0"/>
              <a:t>Remember user preferences when displaying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0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vs. </a:t>
            </a:r>
            <a:r>
              <a:rPr lang="en-US" dirty="0" err="1" smtClean="0"/>
              <a:t>stateful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State</a:t>
            </a:r>
            <a:r>
              <a:rPr lang="en-US" dirty="0" smtClean="0"/>
              <a:t> – a set of conditions at a moment of time</a:t>
            </a:r>
          </a:p>
          <a:p>
            <a:pPr lvl="1"/>
            <a:r>
              <a:rPr lang="en-US" dirty="0" smtClean="0"/>
              <a:t>Computers are inherently </a:t>
            </a:r>
            <a:r>
              <a:rPr lang="en-US" dirty="0" err="1" smtClean="0"/>
              <a:t>stateful</a:t>
            </a:r>
            <a:r>
              <a:rPr lang="en-US" dirty="0"/>
              <a:t> </a:t>
            </a:r>
            <a:r>
              <a:rPr lang="en-US" dirty="0" smtClean="0"/>
              <a:t>in operation</a:t>
            </a:r>
          </a:p>
          <a:p>
            <a:r>
              <a:rPr lang="en-US" dirty="0" smtClean="0"/>
              <a:t>Describe whether or not a computer is designed to note and remember one or more preceding events in a sequence of interactions</a:t>
            </a:r>
          </a:p>
          <a:p>
            <a:r>
              <a:rPr lang="en-US" b="1" dirty="0" err="1" smtClean="0"/>
              <a:t>Stateful</a:t>
            </a:r>
            <a:r>
              <a:rPr lang="en-US" dirty="0" smtClean="0"/>
              <a:t> means that a computer keeps track of the state of interaction </a:t>
            </a:r>
          </a:p>
          <a:p>
            <a:r>
              <a:rPr lang="en-US" b="1" dirty="0" smtClean="0"/>
              <a:t>Stateless</a:t>
            </a:r>
            <a:r>
              <a:rPr lang="en-US" dirty="0" smtClean="0"/>
              <a:t> means that no record of previous interactions are kept and that each interaction request is handled solely based on information that comes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b="1" dirty="0"/>
              <a:t>semi-permanent</a:t>
            </a:r>
            <a:r>
              <a:rPr lang="fr-FR" dirty="0"/>
              <a:t> interactive </a:t>
            </a:r>
            <a:r>
              <a:rPr lang="fr-FR" b="1" dirty="0"/>
              <a:t>information</a:t>
            </a:r>
            <a:r>
              <a:rPr lang="fr-FR" dirty="0"/>
              <a:t> </a:t>
            </a:r>
            <a:r>
              <a:rPr lang="fr-FR" b="1" dirty="0" err="1" smtClean="0"/>
              <a:t>interchange</a:t>
            </a:r>
            <a:endParaRPr lang="fr-FR" b="1" dirty="0" smtClean="0"/>
          </a:p>
          <a:p>
            <a:r>
              <a:rPr lang="fr-FR" dirty="0" smtClean="0"/>
              <a:t>Set up or </a:t>
            </a:r>
            <a:r>
              <a:rPr lang="fr-FR" dirty="0" err="1" smtClean="0"/>
              <a:t>established</a:t>
            </a:r>
            <a:r>
              <a:rPr lang="fr-FR" dirty="0" smtClean="0"/>
              <a:t> at a </a:t>
            </a:r>
            <a:r>
              <a:rPr lang="fr-FR" b="1" dirty="0" smtClean="0"/>
              <a:t>certain point in time</a:t>
            </a:r>
          </a:p>
          <a:p>
            <a:r>
              <a:rPr lang="fr-FR" dirty="0" smtClean="0"/>
              <a:t>Basic </a:t>
            </a:r>
            <a:r>
              <a:rPr lang="fr-FR" dirty="0" err="1" smtClean="0"/>
              <a:t>requirement</a:t>
            </a:r>
            <a:r>
              <a:rPr lang="fr-FR" dirty="0" smtClean="0"/>
              <a:t> to </a:t>
            </a: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b="1" dirty="0" err="1" smtClean="0"/>
              <a:t>connection-oriented</a:t>
            </a:r>
            <a:r>
              <a:rPr lang="fr-FR" dirty="0" smtClean="0"/>
              <a:t> communication </a:t>
            </a:r>
          </a:p>
          <a:p>
            <a:r>
              <a:rPr lang="fr-FR" b="1" dirty="0" err="1" smtClean="0"/>
              <a:t>Enables</a:t>
            </a:r>
            <a:r>
              <a:rPr lang="fr-FR" dirty="0" smtClean="0"/>
              <a:t> </a:t>
            </a:r>
            <a:r>
              <a:rPr lang="fr-FR" dirty="0" err="1" smtClean="0"/>
              <a:t>stateful</a:t>
            </a:r>
            <a:r>
              <a:rPr lang="fr-FR" dirty="0" smtClean="0"/>
              <a:t>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Protocol that treats each request as an </a:t>
            </a:r>
            <a:r>
              <a:rPr lang="en-US" b="1" dirty="0" smtClean="0"/>
              <a:t>independent</a:t>
            </a:r>
            <a:r>
              <a:rPr lang="en-US" dirty="0" smtClean="0"/>
              <a:t> transaction</a:t>
            </a:r>
          </a:p>
          <a:p>
            <a:r>
              <a:rPr lang="en-US" dirty="0" smtClean="0"/>
              <a:t>Communication consists of a paired request-responses</a:t>
            </a:r>
          </a:p>
          <a:p>
            <a:r>
              <a:rPr lang="en-US" dirty="0" smtClean="0"/>
              <a:t>It does not require the server to retain session information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103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</a:t>
            </a:r>
            <a:r>
              <a:rPr lang="en-US" b="1" dirty="0" smtClean="0"/>
              <a:t>keeping</a:t>
            </a:r>
            <a:r>
              <a:rPr lang="en-US" dirty="0" smtClean="0"/>
              <a:t> the internal state on the server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FTP</a:t>
            </a:r>
          </a:p>
          <a:p>
            <a:pPr lvl="2"/>
            <a:r>
              <a:rPr lang="en-US" dirty="0" smtClean="0"/>
              <a:t>During a session the user provides authentication details and sets various variables</a:t>
            </a:r>
          </a:p>
          <a:p>
            <a:pPr lvl="2"/>
            <a:r>
              <a:rPr lang="en-US" dirty="0" smtClean="0"/>
              <a:t>All details are stored on the server as part of the user state</a:t>
            </a:r>
          </a:p>
        </p:txBody>
      </p:sp>
    </p:spTree>
    <p:extLst>
      <p:ext uri="{BB962C8B-B14F-4D97-AF65-F5344CB8AC3E}">
        <p14:creationId xmlns:p14="http://schemas.microsoft.com/office/powerpoint/2010/main" val="11891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Advantages</a:t>
            </a:r>
            <a:r>
              <a:rPr lang="en-US" dirty="0" smtClean="0"/>
              <a:t> of </a:t>
            </a:r>
            <a:r>
              <a:rPr lang="en-US" b="1" dirty="0" smtClean="0"/>
              <a:t>stateless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Simplifies the server design</a:t>
            </a:r>
          </a:p>
          <a:p>
            <a:pPr lvl="1"/>
            <a:r>
              <a:rPr lang="en-US" dirty="0" smtClean="0"/>
              <a:t>No need to dynamically allocate storage</a:t>
            </a:r>
          </a:p>
          <a:p>
            <a:pPr lvl="1"/>
            <a:r>
              <a:rPr lang="en-US" dirty="0" smtClean="0"/>
              <a:t>If client dies in mid-connection no need to clean up the state</a:t>
            </a:r>
          </a:p>
          <a:p>
            <a:pPr marL="0" indent="0">
              <a:buNone/>
            </a:pPr>
            <a:r>
              <a:rPr lang="en-US" b="1" dirty="0" smtClean="0"/>
              <a:t>However</a:t>
            </a:r>
          </a:p>
          <a:p>
            <a:pPr lvl="1"/>
            <a:r>
              <a:rPr lang="en-US" dirty="0" smtClean="0"/>
              <a:t>Requires additional information in every request</a:t>
            </a:r>
          </a:p>
          <a:p>
            <a:pPr lvl="1"/>
            <a:r>
              <a:rPr lang="en-US" dirty="0" smtClean="0"/>
              <a:t>The information needs to be processed on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Keep information between different requests</a:t>
            </a:r>
          </a:p>
          <a:p>
            <a:r>
              <a:rPr lang="en-US" dirty="0" smtClean="0"/>
              <a:t>Useful in many cases</a:t>
            </a:r>
          </a:p>
          <a:p>
            <a:pPr lvl="1"/>
            <a:r>
              <a:rPr lang="en-US" dirty="0" smtClean="0"/>
              <a:t>Stores user information when navigating a website</a:t>
            </a:r>
          </a:p>
          <a:p>
            <a:pPr lvl="2"/>
            <a:r>
              <a:rPr lang="en-US" dirty="0" smtClean="0"/>
              <a:t>Authentication credentials</a:t>
            </a:r>
          </a:p>
          <a:p>
            <a:pPr lvl="2"/>
            <a:r>
              <a:rPr lang="en-US" dirty="0" smtClean="0"/>
              <a:t>Shopping cart items</a:t>
            </a:r>
          </a:p>
          <a:p>
            <a:pPr lvl="2"/>
            <a:r>
              <a:rPr lang="en-US" dirty="0" smtClean="0"/>
              <a:t>Search preferences</a:t>
            </a:r>
          </a:p>
          <a:p>
            <a:r>
              <a:rPr lang="en-US" dirty="0" smtClean="0"/>
              <a:t>HTTP is stateless </a:t>
            </a:r>
            <a:r>
              <a:rPr lang="en-US" dirty="0" smtClean="0">
                <a:sym typeface="Wingdings" panose="05000000000000000000" pitchFamily="2" charset="2"/>
              </a:rPr>
              <a:t> need artificial constructs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Hidden form </a:t>
            </a:r>
            <a:r>
              <a:rPr lang="en-US" dirty="0" smtClean="0">
                <a:sym typeface="Wingdings" panose="05000000000000000000" pitchFamily="2" charset="2"/>
              </a:rPr>
              <a:t>variables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HTTP Cookies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Web Storage (HTML 5)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Server side session variables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URL rewriting using URI-encoded parameters</a:t>
            </a:r>
          </a:p>
        </p:txBody>
      </p:sp>
    </p:spTree>
    <p:extLst>
      <p:ext uri="{BB962C8B-B14F-4D97-AF65-F5344CB8AC3E}">
        <p14:creationId xmlns:p14="http://schemas.microsoft.com/office/powerpoint/2010/main" val="15880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web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 information is kept on the client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b="1" dirty="0" smtClean="0"/>
              <a:t>Hidden</a:t>
            </a:r>
            <a:r>
              <a:rPr lang="en-US" dirty="0" smtClean="0"/>
              <a:t> </a:t>
            </a:r>
            <a:r>
              <a:rPr lang="en-US" b="1" dirty="0" smtClean="0"/>
              <a:t>variables</a:t>
            </a:r>
          </a:p>
          <a:p>
            <a:pPr marL="914400" lvl="2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B05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=“hidden”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=“</a:t>
            </a:r>
            <a:r>
              <a:rPr lang="en-US" dirty="0" err="1" smtClean="0"/>
              <a:t>userName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=“John Doe”&gt;</a:t>
            </a:r>
          </a:p>
          <a:p>
            <a:pPr lvl="1"/>
            <a:r>
              <a:rPr lang="en-US" b="1" dirty="0" smtClean="0"/>
              <a:t>Cookies</a:t>
            </a:r>
          </a:p>
          <a:p>
            <a:pPr lvl="2"/>
            <a:r>
              <a:rPr lang="en-US" dirty="0" smtClean="0"/>
              <a:t>Format: </a:t>
            </a:r>
            <a:r>
              <a:rPr lang="en-US" i="1" dirty="0" err="1" smtClean="0"/>
              <a:t>cookieName</a:t>
            </a:r>
            <a:r>
              <a:rPr lang="en-US" i="1" dirty="0" smtClean="0"/>
              <a:t>=</a:t>
            </a:r>
            <a:r>
              <a:rPr lang="en-US" i="1" dirty="0" err="1" smtClean="0"/>
              <a:t>cookieValue</a:t>
            </a:r>
            <a:endParaRPr lang="en-US" i="1" dirty="0" smtClean="0"/>
          </a:p>
          <a:p>
            <a:pPr lvl="2"/>
            <a:r>
              <a:rPr lang="en-US" dirty="0" smtClean="0"/>
              <a:t>Handled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err="1">
                <a:solidFill>
                  <a:schemeClr val="tx2"/>
                </a:solidFill>
              </a:rPr>
              <a:t>document</a:t>
            </a:r>
            <a:r>
              <a:rPr lang="en-US" dirty="0" err="1"/>
              <a:t>.cookie</a:t>
            </a:r>
            <a:r>
              <a:rPr lang="en-US" dirty="0"/>
              <a:t>="username=John Doe; expires=Thu, 18 Dec </a:t>
            </a:r>
            <a:r>
              <a:rPr lang="en-US" dirty="0" smtClean="0"/>
              <a:t>2013 </a:t>
            </a:r>
            <a:r>
              <a:rPr lang="en-US" dirty="0"/>
              <a:t>12:00:00 UTC";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3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675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Web Technologies</vt:lpstr>
      <vt:lpstr>Motivation</vt:lpstr>
      <vt:lpstr>Stateless vs. stateful</vt:lpstr>
      <vt:lpstr>Sessions</vt:lpstr>
      <vt:lpstr>Stateless protocol</vt:lpstr>
      <vt:lpstr>Stateful protocol</vt:lpstr>
      <vt:lpstr>Pros and cons</vt:lpstr>
      <vt:lpstr>Stateful HTTP</vt:lpstr>
      <vt:lpstr>Client side web sessions</vt:lpstr>
      <vt:lpstr>Data flow</vt:lpstr>
      <vt:lpstr>Client side issues</vt:lpstr>
      <vt:lpstr>Web storage</vt:lpstr>
      <vt:lpstr>Using web storage</vt:lpstr>
      <vt:lpstr>Server side web sessions</vt:lpstr>
      <vt:lpstr>Server side issues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Marc Frincu</dc:creator>
  <cp:lastModifiedBy>Marc Frincu</cp:lastModifiedBy>
  <cp:revision>102</cp:revision>
  <dcterms:created xsi:type="dcterms:W3CDTF">2015-10-06T15:36:35Z</dcterms:created>
  <dcterms:modified xsi:type="dcterms:W3CDTF">2015-11-18T12:52:27Z</dcterms:modified>
</cp:coreProperties>
</file>