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301" r:id="rId11"/>
    <p:sldId id="302" r:id="rId12"/>
    <p:sldId id="295" r:id="rId13"/>
    <p:sldId id="296" r:id="rId14"/>
    <p:sldId id="297" r:id="rId15"/>
    <p:sldId id="298" r:id="rId16"/>
    <p:sldId id="300" r:id="rId17"/>
    <p:sldId id="29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3" autoAdjust="0"/>
    <p:restoredTop sz="86375" autoAdjust="0"/>
  </p:normalViewPr>
  <p:slideViewPr>
    <p:cSldViewPr>
      <p:cViewPr varScale="1">
        <p:scale>
          <a:sx n="69" d="100"/>
          <a:sy n="69" d="100"/>
        </p:scale>
        <p:origin x="-17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972"/>
    </p:cViewPr>
  </p:sorterViewPr>
  <p:notesViewPr>
    <p:cSldViewPr>
      <p:cViewPr varScale="1">
        <p:scale>
          <a:sx n="52" d="100"/>
          <a:sy n="52" d="100"/>
        </p:scale>
        <p:origin x="-2700" y="-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4CA4-0243-4D27-BC76-6CE1B9BB2F8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A2FE1-102E-42E4-9442-440C482F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F0BF2-4432-4560-BDEB-33739DBC1FCA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37221-6B34-4544-8533-AFB96FF8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1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7EB2-E6E8-40A0-B9A6-1A0204DED0AF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F44D-7449-4AC2-A516-BA92919C4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</a:p>
          <a:p>
            <a:r>
              <a:rPr lang="en-US" dirty="0" smtClean="0"/>
              <a:t>Synchronous vs. asynchronous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JS functions are first class objects</a:t>
            </a:r>
          </a:p>
          <a:p>
            <a:pPr lvl="1"/>
            <a:r>
              <a:rPr lang="en-US" dirty="0" smtClean="0"/>
              <a:t>Their type is </a:t>
            </a:r>
            <a:r>
              <a:rPr lang="en-US" i="1" dirty="0" smtClean="0"/>
              <a:t>object</a:t>
            </a:r>
            <a:endParaRPr lang="en-US" dirty="0"/>
          </a:p>
          <a:p>
            <a:pPr lvl="1"/>
            <a:r>
              <a:rPr lang="en-US" dirty="0" smtClean="0"/>
              <a:t>They can be stored in variables, passed as arguments, returned from functions, etc.</a:t>
            </a:r>
          </a:p>
          <a:p>
            <a:r>
              <a:rPr lang="en-US" dirty="0" smtClean="0"/>
              <a:t>Essence of callbacks</a:t>
            </a:r>
          </a:p>
          <a:p>
            <a:pPr lvl="1"/>
            <a:r>
              <a:rPr lang="en-US" dirty="0" smtClean="0"/>
              <a:t>Pass </a:t>
            </a:r>
            <a:r>
              <a:rPr lang="en-US" dirty="0"/>
              <a:t>a function as an argument </a:t>
            </a:r>
            <a:r>
              <a:rPr lang="en-US" dirty="0" smtClean="0"/>
              <a:t>to another </a:t>
            </a:r>
            <a:r>
              <a:rPr lang="en-US" dirty="0"/>
              <a:t>function and later execute that passed-in function or even return it to be executed </a:t>
            </a:r>
            <a:r>
              <a:rPr lang="en-US" dirty="0" smtClean="0"/>
              <a:t>later</a:t>
            </a:r>
          </a:p>
          <a:p>
            <a:r>
              <a:rPr lang="en-US" dirty="0" smtClean="0"/>
              <a:t>Most </a:t>
            </a:r>
            <a:r>
              <a:rPr lang="en-US" dirty="0"/>
              <a:t>widely used functional programming technique in JavaScript</a:t>
            </a:r>
          </a:p>
        </p:txBody>
      </p:sp>
    </p:spTree>
    <p:extLst>
      <p:ext uri="{BB962C8B-B14F-4D97-AF65-F5344CB8AC3E}">
        <p14:creationId xmlns:p14="http://schemas.microsoft.com/office/powerpoint/2010/main" val="40280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passing a callback as argument we </a:t>
            </a:r>
            <a:r>
              <a:rPr lang="en-US" b="1" dirty="0" smtClean="0"/>
              <a:t>do not call</a:t>
            </a:r>
            <a:r>
              <a:rPr lang="en-US" dirty="0" smtClean="0"/>
              <a:t> the function</a:t>
            </a:r>
          </a:p>
          <a:p>
            <a:pPr marL="457200" lvl="1" indent="0">
              <a:buNone/>
            </a:pPr>
            <a:r>
              <a:rPr lang="en-US" sz="2400" i="1" dirty="0" err="1" smtClean="0">
                <a:solidFill>
                  <a:srgbClr val="0070C0"/>
                </a:solidFill>
              </a:rPr>
              <a:t>var</a:t>
            </a:r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i="1" dirty="0"/>
              <a:t>data = </a:t>
            </a:r>
            <a:r>
              <a:rPr lang="en-US" sz="2400" i="1" dirty="0" err="1"/>
              <a:t>getData</a:t>
            </a:r>
            <a:r>
              <a:rPr lang="en-US" sz="2400" i="1" dirty="0"/>
              <a:t>( </a:t>
            </a:r>
            <a:r>
              <a:rPr lang="en-US" sz="2400" i="1" dirty="0">
                <a:solidFill>
                  <a:srgbClr val="0070C0"/>
                </a:solidFill>
              </a:rPr>
              <a:t>function</a:t>
            </a:r>
            <a:r>
              <a:rPr lang="en-US" sz="2400" i="1" dirty="0"/>
              <a:t> (data) {</a:t>
            </a:r>
          </a:p>
          <a:p>
            <a:pPr marL="457200" lvl="1" indent="0">
              <a:buNone/>
            </a:pPr>
            <a:r>
              <a:rPr lang="en-US" sz="2400" i="1" dirty="0"/>
              <a:t>	alert(“We have ” + data)</a:t>
            </a:r>
          </a:p>
          <a:p>
            <a:pPr marL="457200" lvl="1" indent="0">
              <a:buNone/>
            </a:pPr>
            <a:r>
              <a:rPr lang="en-US" sz="2400" i="1" dirty="0"/>
              <a:t>});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function </a:t>
            </a:r>
            <a:r>
              <a:rPr lang="en-US" b="1" dirty="0" smtClean="0"/>
              <a:t>will be called somewhere in the body</a:t>
            </a:r>
            <a:r>
              <a:rPr lang="en-US" dirty="0" smtClean="0"/>
              <a:t> of the function</a:t>
            </a:r>
          </a:p>
          <a:p>
            <a:pPr marL="457200" lvl="1" indent="0">
              <a:buNone/>
            </a:pPr>
            <a:r>
              <a:rPr lang="en-US" sz="2400" i="1" dirty="0" smtClean="0">
                <a:solidFill>
                  <a:srgbClr val="0070C0"/>
                </a:solidFill>
              </a:rPr>
              <a:t>function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getData</a:t>
            </a:r>
            <a:r>
              <a:rPr lang="en-US" sz="2400" i="1" dirty="0" smtClean="0"/>
              <a:t>(callback) {</a:t>
            </a:r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err="1" smtClean="0">
                <a:solidFill>
                  <a:srgbClr val="0070C0"/>
                </a:solidFill>
              </a:rPr>
              <a:t>var</a:t>
            </a:r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i="1" dirty="0" smtClean="0"/>
              <a:t>data = … </a:t>
            </a:r>
            <a:r>
              <a:rPr lang="en-US" sz="2400" i="1" dirty="0" smtClean="0">
                <a:solidFill>
                  <a:srgbClr val="00B050"/>
                </a:solidFill>
              </a:rPr>
              <a:t>//read the data</a:t>
            </a:r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callback(data);</a:t>
            </a:r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return</a:t>
            </a:r>
            <a:r>
              <a:rPr lang="en-US" sz="2400" i="1" dirty="0" smtClean="0"/>
              <a:t> data;</a:t>
            </a:r>
          </a:p>
          <a:p>
            <a:pPr marL="457200" lvl="1" indent="0">
              <a:buNone/>
            </a:pPr>
            <a:r>
              <a:rPr lang="en-US" sz="2400" i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data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data without blocking the interface</a:t>
            </a:r>
          </a:p>
          <a:p>
            <a:pPr lvl="1"/>
            <a:r>
              <a:rPr lang="en-US" dirty="0" smtClean="0"/>
              <a:t>Facebook comments</a:t>
            </a:r>
          </a:p>
          <a:p>
            <a:pPr lvl="1"/>
            <a:r>
              <a:rPr lang="en-US" dirty="0" smtClean="0"/>
              <a:t>Twitter tweets</a:t>
            </a:r>
          </a:p>
          <a:p>
            <a:pPr lvl="1"/>
            <a:r>
              <a:rPr lang="en-US" dirty="0" err="1" smtClean="0"/>
              <a:t>Youtube</a:t>
            </a:r>
            <a:r>
              <a:rPr lang="en-US" dirty="0" smtClean="0"/>
              <a:t> movies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err="1" smtClean="0"/>
              <a:t>XMLHttpRequest</a:t>
            </a:r>
            <a:r>
              <a:rPr lang="en-US" dirty="0" smtClean="0"/>
              <a:t> object</a:t>
            </a:r>
          </a:p>
          <a:p>
            <a:pPr lvl="2"/>
            <a:r>
              <a:rPr lang="en-US" b="1" dirty="0" smtClean="0"/>
              <a:t>Supported</a:t>
            </a:r>
            <a:r>
              <a:rPr lang="en-US" dirty="0" smtClean="0"/>
              <a:t> by: Chrome</a:t>
            </a:r>
            <a:r>
              <a:rPr lang="en-US" dirty="0"/>
              <a:t>, IE7+, Firefox, Safari, and Opera</a:t>
            </a:r>
            <a:endParaRPr lang="en-US" dirty="0" smtClean="0"/>
          </a:p>
          <a:p>
            <a:pPr lvl="2"/>
            <a:r>
              <a:rPr lang="en-US" b="1" dirty="0" smtClean="0"/>
              <a:t>AJAX </a:t>
            </a:r>
            <a:r>
              <a:rPr lang="en-US" dirty="0" smtClean="0"/>
              <a:t>(Asynchronous </a:t>
            </a:r>
            <a:r>
              <a:rPr lang="en-US" dirty="0" err="1" smtClean="0"/>
              <a:t>Javascript</a:t>
            </a:r>
            <a:r>
              <a:rPr lang="en-US" dirty="0" smtClean="0"/>
              <a:t> and XML)</a:t>
            </a:r>
          </a:p>
          <a:p>
            <a:pPr lvl="3"/>
            <a:r>
              <a:rPr lang="en-US" dirty="0" smtClean="0"/>
              <a:t>XHTML + CSS + DOM + XML + </a:t>
            </a:r>
            <a:r>
              <a:rPr lang="en-US" dirty="0" err="1" smtClean="0"/>
              <a:t>XMLHttpRequest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function</a:t>
            </a:r>
            <a:r>
              <a:rPr lang="en-US" sz="1600" dirty="0"/>
              <a:t> </a:t>
            </a:r>
            <a:r>
              <a:rPr lang="en-US" sz="1600" i="1" dirty="0" err="1" smtClean="0"/>
              <a:t>loadXMLAsync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filePath</a:t>
            </a:r>
            <a:r>
              <a:rPr lang="en-US" sz="1600" dirty="0"/>
              <a:t>) {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err="1" smtClean="0">
                <a:solidFill>
                  <a:srgbClr val="0070C0"/>
                </a:solidFill>
              </a:rPr>
              <a:t>var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err="1"/>
              <a:t>req</a:t>
            </a:r>
            <a:r>
              <a:rPr lang="en-US" sz="1600" dirty="0"/>
              <a:t> = </a:t>
            </a:r>
            <a:r>
              <a:rPr lang="en-US" sz="1600" dirty="0">
                <a:solidFill>
                  <a:srgbClr val="0070C0"/>
                </a:solidFill>
              </a:rPr>
              <a:t>new</a:t>
            </a:r>
            <a:r>
              <a:rPr lang="en-US" sz="1600" dirty="0"/>
              <a:t> </a:t>
            </a:r>
            <a:r>
              <a:rPr lang="en-US" sz="1600" dirty="0" err="1"/>
              <a:t>XMLHttpRequest</a:t>
            </a:r>
            <a:r>
              <a:rPr lang="en-US" sz="1600" dirty="0"/>
              <a:t>();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err="1" smtClean="0"/>
              <a:t>req.open</a:t>
            </a:r>
            <a:r>
              <a:rPr lang="en-US" sz="1600" dirty="0"/>
              <a:t>("GET", </a:t>
            </a:r>
            <a:r>
              <a:rPr lang="en-US" sz="1600" dirty="0" err="1"/>
              <a:t>filePath</a:t>
            </a:r>
            <a:r>
              <a:rPr lang="en-US" sz="1600" dirty="0"/>
              <a:t>, </a:t>
            </a:r>
            <a:r>
              <a:rPr lang="en-US" sz="1600" dirty="0" smtClean="0">
                <a:solidFill>
                  <a:srgbClr val="0070C0"/>
                </a:solidFill>
              </a:rPr>
              <a:t>true</a:t>
            </a:r>
            <a:r>
              <a:rPr lang="en-US" sz="1600" dirty="0" smtClean="0"/>
              <a:t>);</a:t>
            </a:r>
          </a:p>
          <a:p>
            <a:pPr marL="457200" lvl="1" indent="0">
              <a:buNone/>
            </a:pPr>
            <a:r>
              <a:rPr lang="en-US" sz="1600" dirty="0" err="1" smtClean="0"/>
              <a:t>req.send</a:t>
            </a:r>
            <a:r>
              <a:rPr lang="en-US" sz="1600" dirty="0" smtClean="0"/>
              <a:t>(null);</a:t>
            </a:r>
          </a:p>
          <a:p>
            <a:pPr marL="457200" lvl="1" indent="0">
              <a:buNone/>
            </a:pPr>
            <a:r>
              <a:rPr lang="en-US" sz="1600" dirty="0" err="1" smtClean="0"/>
              <a:t>req.onreadystatechange</a:t>
            </a:r>
            <a:r>
              <a:rPr lang="en-US" sz="1600" dirty="0" smtClean="0"/>
              <a:t> </a:t>
            </a:r>
            <a:r>
              <a:rPr lang="en-US" sz="1600" dirty="0"/>
              <a:t>= function () { </a:t>
            </a:r>
            <a:endParaRPr lang="en-US" sz="1600" dirty="0" smtClean="0"/>
          </a:p>
          <a:p>
            <a:pPr marL="857250" lvl="2" indent="0"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if</a:t>
            </a:r>
            <a:r>
              <a:rPr lang="en-US" sz="1600" dirty="0" smtClean="0"/>
              <a:t> (</a:t>
            </a:r>
            <a:r>
              <a:rPr lang="en-US" sz="1600" dirty="0" err="1" smtClean="0"/>
              <a:t>req.readyState</a:t>
            </a:r>
            <a:r>
              <a:rPr lang="en-US" sz="1600" dirty="0" smtClean="0"/>
              <a:t> </a:t>
            </a:r>
            <a:r>
              <a:rPr lang="en-US" sz="1600" dirty="0"/>
              <a:t>== 4) { </a:t>
            </a:r>
            <a:endParaRPr lang="en-US" sz="1600" dirty="0" smtClean="0"/>
          </a:p>
          <a:p>
            <a:pPr marL="85725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rgbClr val="0070C0"/>
                </a:solidFill>
              </a:rPr>
              <a:t>if</a:t>
            </a:r>
            <a:r>
              <a:rPr lang="en-US" sz="1600" dirty="0" smtClean="0"/>
              <a:t> (</a:t>
            </a:r>
            <a:r>
              <a:rPr lang="en-US" sz="1600" dirty="0" err="1" smtClean="0"/>
              <a:t>req.status</a:t>
            </a:r>
            <a:r>
              <a:rPr lang="en-US" sz="1600" dirty="0" smtClean="0"/>
              <a:t> </a:t>
            </a:r>
            <a:r>
              <a:rPr lang="en-US" sz="1600" dirty="0"/>
              <a:t>== </a:t>
            </a:r>
            <a:r>
              <a:rPr lang="en-US" sz="1600" dirty="0" smtClean="0"/>
              <a:t>200) </a:t>
            </a:r>
            <a:r>
              <a:rPr lang="en-US" sz="1600" dirty="0"/>
              <a:t>{ </a:t>
            </a:r>
            <a:endParaRPr lang="en-US" sz="1600" dirty="0" smtClean="0"/>
          </a:p>
          <a:p>
            <a:pPr marL="85725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xml </a:t>
            </a:r>
            <a:r>
              <a:rPr lang="en-US" sz="1600" dirty="0"/>
              <a:t>= </a:t>
            </a:r>
            <a:r>
              <a:rPr lang="en-US" sz="1600" dirty="0" err="1" smtClean="0"/>
              <a:t>req.responseXML</a:t>
            </a:r>
            <a:r>
              <a:rPr lang="en-US" sz="1600" dirty="0"/>
              <a:t>; </a:t>
            </a:r>
            <a:endParaRPr lang="en-US" sz="1600" dirty="0" smtClean="0"/>
          </a:p>
          <a:p>
            <a:pPr marL="857250" lvl="2" indent="0">
              <a:buNone/>
            </a:pPr>
            <a:r>
              <a:rPr lang="en-US" sz="1600" dirty="0" smtClean="0"/>
              <a:t>	</a:t>
            </a:r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i="1" dirty="0" err="1" smtClean="0"/>
              <a:t>processXML</a:t>
            </a:r>
            <a:r>
              <a:rPr lang="en-US" sz="1600" i="1" dirty="0" smtClean="0"/>
              <a:t> (xml);</a:t>
            </a:r>
          </a:p>
          <a:p>
            <a:pPr marL="85725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}</a:t>
            </a:r>
          </a:p>
          <a:p>
            <a:pPr marL="857250" lvl="2" indent="0">
              <a:buNone/>
            </a:pP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0070C0"/>
                </a:solidFill>
              </a:rPr>
              <a:t>else </a:t>
            </a:r>
          </a:p>
          <a:p>
            <a:pPr marL="857250" lvl="2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smtClean="0">
                <a:solidFill>
                  <a:srgbClr val="0070C0"/>
                </a:solidFill>
              </a:rPr>
              <a:t>alert</a:t>
            </a:r>
            <a:r>
              <a:rPr lang="en-US" sz="1600" dirty="0" smtClean="0"/>
              <a:t> </a:t>
            </a:r>
            <a:r>
              <a:rPr lang="en-US" sz="1600" dirty="0"/>
              <a:t>("Error loading </a:t>
            </a:r>
            <a:r>
              <a:rPr lang="en-US" sz="1600" dirty="0" smtClean="0"/>
              <a:t>XML");</a:t>
            </a:r>
          </a:p>
          <a:p>
            <a:pPr marL="857250" lvl="2" indent="0">
              <a:buNone/>
            </a:pPr>
            <a:r>
              <a:rPr lang="en-US" sz="1600" dirty="0" smtClean="0"/>
              <a:t>}</a:t>
            </a:r>
          </a:p>
          <a:p>
            <a:pPr marL="457200" lvl="1" indent="0">
              <a:buNone/>
            </a:pPr>
            <a:r>
              <a:rPr lang="en-US" sz="1600" dirty="0"/>
              <a:t>}</a:t>
            </a:r>
            <a:endParaRPr lang="en-US" sz="1600" dirty="0" smtClean="0"/>
          </a:p>
          <a:p>
            <a:pPr marL="57150" indent="0">
              <a:buNone/>
            </a:pPr>
            <a:r>
              <a:rPr lang="en-US" sz="1600" dirty="0" smtClean="0"/>
              <a:t>}</a:t>
            </a:r>
          </a:p>
          <a:p>
            <a:pPr marL="57150" indent="0">
              <a:buNone/>
            </a:pPr>
            <a:r>
              <a:rPr lang="en-US" sz="1600" b="1" dirty="0" smtClean="0"/>
              <a:t>Notes</a:t>
            </a:r>
          </a:p>
          <a:p>
            <a:pPr lvl="1"/>
            <a:r>
              <a:rPr lang="en-US" sz="1600" dirty="0" smtClean="0"/>
              <a:t>For local access use </a:t>
            </a:r>
            <a:r>
              <a:rPr lang="en-US" sz="1600" i="1" dirty="0" err="1" smtClean="0"/>
              <a:t>req.status</a:t>
            </a:r>
            <a:r>
              <a:rPr lang="en-US" sz="1600" i="1" dirty="0" smtClean="0"/>
              <a:t> </a:t>
            </a:r>
            <a:r>
              <a:rPr lang="en-US" sz="1600" i="1" dirty="0"/>
              <a:t>== </a:t>
            </a:r>
            <a:r>
              <a:rPr lang="en-US" sz="1600" i="1" dirty="0" smtClean="0"/>
              <a:t>0 </a:t>
            </a:r>
            <a:r>
              <a:rPr lang="en-US" sz="1600" dirty="0" smtClean="0"/>
              <a:t>instead of the HTTP code 200</a:t>
            </a:r>
          </a:p>
          <a:p>
            <a:pPr lvl="1"/>
            <a:r>
              <a:rPr lang="en-US" sz="1600" dirty="0" smtClean="0"/>
              <a:t>State</a:t>
            </a:r>
            <a:r>
              <a:rPr lang="en-US" sz="1600" dirty="0"/>
              <a:t>: 0 – uninitialized, 1 – loading, 2 – loaded, 3 – interactive, 4 – complete </a:t>
            </a:r>
          </a:p>
        </p:txBody>
      </p:sp>
    </p:spTree>
    <p:extLst>
      <p:ext uri="{BB962C8B-B14F-4D97-AF65-F5344CB8AC3E}">
        <p14:creationId xmlns:p14="http://schemas.microsoft.com/office/powerpoint/2010/main" val="14682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incoming XMLs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DOM</a:t>
            </a:r>
          </a:p>
          <a:p>
            <a:pPr lvl="1"/>
            <a:r>
              <a:rPr lang="en-US" dirty="0" err="1" smtClean="0"/>
              <a:t>createElement</a:t>
            </a:r>
            <a:endParaRPr lang="en-US" dirty="0" smtClean="0"/>
          </a:p>
          <a:p>
            <a:pPr lvl="1"/>
            <a:r>
              <a:rPr lang="en-US" dirty="0" err="1" smtClean="0"/>
              <a:t>appendChild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900" dirty="0" smtClean="0"/>
              <a:t>function </a:t>
            </a:r>
            <a:r>
              <a:rPr lang="en-US" sz="1900" dirty="0" err="1" smtClean="0"/>
              <a:t>processXML</a:t>
            </a:r>
            <a:r>
              <a:rPr lang="en-US" sz="1900" dirty="0" smtClean="0"/>
              <a:t>(xml) </a:t>
            </a:r>
            <a:r>
              <a:rPr lang="en-US" sz="1900" dirty="0"/>
              <a:t>{ </a:t>
            </a:r>
            <a:endParaRPr lang="en-US" sz="1900" dirty="0" smtClean="0"/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err="1" smtClean="0">
                <a:solidFill>
                  <a:srgbClr val="0070C0"/>
                </a:solidFill>
              </a:rPr>
              <a:t>var</a:t>
            </a:r>
            <a:r>
              <a:rPr lang="en-US" sz="1900" dirty="0" smtClean="0">
                <a:solidFill>
                  <a:srgbClr val="0070C0"/>
                </a:solidFill>
              </a:rPr>
              <a:t> </a:t>
            </a:r>
            <a:r>
              <a:rPr lang="en-US" sz="1900" dirty="0" err="1"/>
              <a:t>imgs</a:t>
            </a:r>
            <a:r>
              <a:rPr lang="en-US" sz="1900" dirty="0"/>
              <a:t> = </a:t>
            </a:r>
            <a:r>
              <a:rPr lang="en-US" sz="1900" dirty="0" err="1"/>
              <a:t>xml.</a:t>
            </a:r>
            <a:r>
              <a:rPr lang="en-US" sz="1900" b="1" dirty="0" err="1"/>
              <a:t>getElementsByTagName</a:t>
            </a:r>
            <a:r>
              <a:rPr lang="en-US" sz="1900" dirty="0"/>
              <a:t>('image'); </a:t>
            </a:r>
            <a:r>
              <a:rPr lang="en-US" sz="1900" dirty="0" smtClean="0"/>
              <a:t>	</a:t>
            </a:r>
          </a:p>
          <a:p>
            <a:pPr marL="457200" lvl="1" indent="0">
              <a:buNone/>
            </a:pPr>
            <a:r>
              <a:rPr lang="en-US" sz="1900" dirty="0"/>
              <a:t>	body = </a:t>
            </a:r>
            <a:r>
              <a:rPr lang="en-US" sz="1900" dirty="0" err="1" smtClean="0"/>
              <a:t>document.</a:t>
            </a:r>
            <a:r>
              <a:rPr lang="en-US" sz="1900" b="1" dirty="0" err="1" smtClean="0"/>
              <a:t>getElementsByTagName</a:t>
            </a:r>
            <a:r>
              <a:rPr lang="en-US" sz="1900" dirty="0"/>
              <a:t>(“body”);</a:t>
            </a:r>
          </a:p>
          <a:p>
            <a:pPr marL="457200" lvl="1" indent="0">
              <a:buNone/>
            </a:pPr>
            <a:r>
              <a:rPr lang="en-US" sz="1900" dirty="0" smtClean="0"/>
              <a:t>	</a:t>
            </a:r>
            <a:r>
              <a:rPr lang="en-US" sz="1900" dirty="0" smtClean="0">
                <a:solidFill>
                  <a:srgbClr val="0070C0"/>
                </a:solidFill>
              </a:rPr>
              <a:t>for</a:t>
            </a:r>
            <a:r>
              <a:rPr lang="en-US" sz="1900" dirty="0" smtClean="0"/>
              <a:t> </a:t>
            </a:r>
            <a:r>
              <a:rPr lang="en-US" sz="1900" dirty="0"/>
              <a:t>(</a:t>
            </a:r>
            <a:r>
              <a:rPr lang="en-US" sz="1900" dirty="0" err="1"/>
              <a:t>var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=0; </a:t>
            </a:r>
            <a:r>
              <a:rPr lang="en-US" sz="1900" dirty="0" err="1"/>
              <a:t>i</a:t>
            </a:r>
            <a:r>
              <a:rPr lang="en-US" sz="1900" dirty="0"/>
              <a:t>&lt;</a:t>
            </a:r>
            <a:r>
              <a:rPr lang="en-US" sz="1900" dirty="0" err="1"/>
              <a:t>imgs.length</a:t>
            </a:r>
            <a:r>
              <a:rPr lang="en-US" sz="1900" dirty="0"/>
              <a:t>; </a:t>
            </a:r>
            <a:r>
              <a:rPr lang="en-US" sz="1900" dirty="0" err="1"/>
              <a:t>i</a:t>
            </a:r>
            <a:r>
              <a:rPr lang="en-US" sz="1900" dirty="0"/>
              <a:t>++) </a:t>
            </a:r>
            <a:r>
              <a:rPr lang="en-US" sz="1900" dirty="0" smtClean="0"/>
              <a:t>{</a:t>
            </a:r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</a:t>
            </a:r>
            <a:r>
              <a:rPr lang="en-US" sz="1900" dirty="0" err="1" smtClean="0"/>
              <a:t>var</a:t>
            </a:r>
            <a:r>
              <a:rPr lang="en-US" sz="1900" dirty="0" smtClean="0"/>
              <a:t> image = </a:t>
            </a:r>
            <a:r>
              <a:rPr lang="en-US" sz="1900" dirty="0" err="1" smtClean="0"/>
              <a:t>document.</a:t>
            </a:r>
            <a:r>
              <a:rPr lang="en-US" sz="1900" b="1" dirty="0" err="1" smtClean="0"/>
              <a:t>createElement</a:t>
            </a:r>
            <a:r>
              <a:rPr lang="en-US" sz="1900" dirty="0" smtClean="0"/>
              <a:t>(“</a:t>
            </a:r>
            <a:r>
              <a:rPr lang="en-US" sz="1900" dirty="0" err="1" smtClean="0"/>
              <a:t>img</a:t>
            </a:r>
            <a:r>
              <a:rPr lang="en-US" sz="1900" dirty="0" smtClean="0"/>
              <a:t>”);</a:t>
            </a:r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</a:t>
            </a:r>
            <a:r>
              <a:rPr lang="en-US" sz="1900" dirty="0" err="1" smtClean="0"/>
              <a:t>image.</a:t>
            </a:r>
            <a:r>
              <a:rPr lang="en-US" sz="1900" i="1" dirty="0" err="1" smtClean="0"/>
              <a:t>src</a:t>
            </a:r>
            <a:r>
              <a:rPr lang="en-US" sz="1900" b="1" dirty="0" smtClean="0"/>
              <a:t> =</a:t>
            </a:r>
            <a:r>
              <a:rPr lang="en-US" sz="1900" dirty="0" smtClean="0"/>
              <a:t> </a:t>
            </a:r>
            <a:r>
              <a:rPr lang="en-US" sz="1900" dirty="0" err="1"/>
              <a:t>imgs</a:t>
            </a:r>
            <a:r>
              <a:rPr lang="en-US" sz="1900" dirty="0"/>
              <a:t>[</a:t>
            </a:r>
            <a:r>
              <a:rPr lang="en-US" sz="1900" dirty="0" err="1"/>
              <a:t>i</a:t>
            </a:r>
            <a:r>
              <a:rPr lang="en-US" sz="1900" dirty="0"/>
              <a:t>].</a:t>
            </a:r>
            <a:r>
              <a:rPr lang="en-US" sz="1900" dirty="0" err="1" smtClean="0"/>
              <a:t>firstChild.nodeValue</a:t>
            </a:r>
            <a:r>
              <a:rPr lang="en-US" sz="1900" dirty="0" smtClean="0"/>
              <a:t>; </a:t>
            </a:r>
            <a:r>
              <a:rPr lang="en-US" sz="1900" dirty="0" smtClean="0">
                <a:solidFill>
                  <a:srgbClr val="00B050"/>
                </a:solidFill>
              </a:rPr>
              <a:t>//set </a:t>
            </a:r>
            <a:r>
              <a:rPr lang="en-US" sz="1900" i="1" dirty="0" err="1" smtClean="0">
                <a:solidFill>
                  <a:srgbClr val="00B050"/>
                </a:solidFill>
              </a:rPr>
              <a:t>src</a:t>
            </a:r>
            <a:r>
              <a:rPr lang="en-US" sz="1900" dirty="0" smtClean="0">
                <a:solidFill>
                  <a:srgbClr val="00B050"/>
                </a:solidFill>
              </a:rPr>
              <a:t> attribute</a:t>
            </a:r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	</a:t>
            </a:r>
            <a:r>
              <a:rPr lang="en-US" sz="1900" dirty="0" smtClean="0"/>
              <a:t>body[0].</a:t>
            </a:r>
            <a:r>
              <a:rPr lang="en-US" sz="1900" b="1" dirty="0" err="1" smtClean="0"/>
              <a:t>appendChild</a:t>
            </a:r>
            <a:r>
              <a:rPr lang="en-US" sz="1900" dirty="0" smtClean="0"/>
              <a:t>(image</a:t>
            </a:r>
            <a:r>
              <a:rPr lang="en-US" sz="1900" dirty="0" smtClean="0"/>
              <a:t>);</a:t>
            </a:r>
          </a:p>
          <a:p>
            <a:pPr marL="457200" lvl="1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}</a:t>
            </a:r>
          </a:p>
          <a:p>
            <a:pPr marL="457200" lvl="1" indent="0">
              <a:buNone/>
            </a:pPr>
            <a:r>
              <a:rPr lang="en-US" sz="1900" dirty="0" smtClean="0"/>
              <a:t>}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8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Older IE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&lt; IE7</a:t>
            </a:r>
          </a:p>
          <a:p>
            <a:r>
              <a:rPr lang="en-US" dirty="0"/>
              <a:t>Use </a:t>
            </a:r>
            <a:r>
              <a:rPr lang="en-US" i="1" dirty="0" err="1" smtClean="0"/>
              <a:t>ActiveXObject</a:t>
            </a:r>
            <a:r>
              <a:rPr lang="en-US" dirty="0" smtClean="0"/>
              <a:t> instead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2500" dirty="0">
                <a:solidFill>
                  <a:srgbClr val="0070C0"/>
                </a:solidFill>
              </a:rPr>
              <a:t>if</a:t>
            </a:r>
            <a:r>
              <a:rPr lang="en-US" sz="2500" dirty="0"/>
              <a:t> (</a:t>
            </a:r>
            <a:r>
              <a:rPr lang="en-US" sz="2500" dirty="0" err="1"/>
              <a:t>window.XMLHttpRequest</a:t>
            </a:r>
            <a:r>
              <a:rPr lang="en-US" sz="2500" dirty="0"/>
              <a:t>) </a:t>
            </a:r>
            <a:r>
              <a:rPr lang="en-US" sz="2500" dirty="0" smtClean="0"/>
              <a:t>{</a:t>
            </a:r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err="1" smtClean="0"/>
              <a:t>req</a:t>
            </a:r>
            <a:r>
              <a:rPr lang="en-US" sz="2500" dirty="0" smtClean="0"/>
              <a:t> = </a:t>
            </a:r>
            <a:r>
              <a:rPr lang="en-US" sz="2500" dirty="0"/>
              <a:t>new </a:t>
            </a:r>
            <a:r>
              <a:rPr lang="en-US" sz="2500" dirty="0" err="1"/>
              <a:t>XMLHttpRequest</a:t>
            </a:r>
            <a:r>
              <a:rPr lang="en-US" sz="2500" dirty="0"/>
              <a:t>(); </a:t>
            </a:r>
            <a:r>
              <a:rPr lang="en-US" sz="2500" dirty="0" smtClean="0"/>
              <a:t>	</a:t>
            </a:r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err="1" smtClean="0"/>
              <a:t>req.overrideMimeType</a:t>
            </a:r>
            <a:r>
              <a:rPr lang="en-US" sz="2500" dirty="0"/>
              <a:t>('text/xml'); }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 smtClean="0">
                <a:solidFill>
                  <a:srgbClr val="0070C0"/>
                </a:solidFill>
              </a:rPr>
              <a:t>else</a:t>
            </a:r>
            <a:r>
              <a:rPr lang="en-US" sz="2500" dirty="0" smtClean="0"/>
              <a:t> </a:t>
            </a:r>
            <a:r>
              <a:rPr lang="en-US" sz="2500" dirty="0">
                <a:solidFill>
                  <a:srgbClr val="0070C0"/>
                </a:solidFill>
              </a:rPr>
              <a:t>if</a:t>
            </a:r>
            <a:r>
              <a:rPr lang="en-US" sz="2500" dirty="0"/>
              <a:t> (</a:t>
            </a:r>
            <a:r>
              <a:rPr lang="en-US" sz="2500" dirty="0" err="1"/>
              <a:t>window.ActiveXObject</a:t>
            </a:r>
            <a:r>
              <a:rPr lang="en-US" sz="2500" dirty="0"/>
              <a:t>) </a:t>
            </a:r>
            <a:r>
              <a:rPr lang="en-US" sz="2500" dirty="0" smtClean="0"/>
              <a:t>{ </a:t>
            </a:r>
            <a:r>
              <a:rPr lang="en-US" sz="2500" dirty="0" smtClean="0">
                <a:solidFill>
                  <a:srgbClr val="00B050"/>
                </a:solidFill>
              </a:rPr>
              <a:t>//</a:t>
            </a:r>
            <a:r>
              <a:rPr lang="en-US" sz="2500" dirty="0">
                <a:solidFill>
                  <a:srgbClr val="00B050"/>
                </a:solidFill>
              </a:rPr>
              <a:t>try to get the most modern implementation </a:t>
            </a:r>
            <a:endParaRPr lang="en-US" sz="2500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err="1" smtClean="0">
                <a:solidFill>
                  <a:srgbClr val="0070C0"/>
                </a:solidFill>
              </a:rPr>
              <a:t>var</a:t>
            </a:r>
            <a:r>
              <a:rPr lang="en-US" sz="2500" dirty="0" smtClean="0">
                <a:solidFill>
                  <a:srgbClr val="0070C0"/>
                </a:solidFill>
              </a:rPr>
              <a:t> </a:t>
            </a:r>
            <a:r>
              <a:rPr lang="en-US" sz="2500" dirty="0"/>
              <a:t>list = </a:t>
            </a:r>
            <a:r>
              <a:rPr lang="en-US" sz="2500" dirty="0" smtClean="0"/>
              <a:t>["</a:t>
            </a:r>
            <a:r>
              <a:rPr lang="en-US" sz="2500" dirty="0"/>
              <a:t>Microsoft.XmlHttp","MSXML2.XmlHttp","MSXML2.XmlHttp.3.0","MSXML2.XmlHttp.4.0","MSXML2.XmlHttp.5.0"];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err="1" smtClean="0">
                <a:solidFill>
                  <a:srgbClr val="0070C0"/>
                </a:solidFill>
              </a:rPr>
              <a:t>var</a:t>
            </a:r>
            <a:r>
              <a:rPr lang="en-US" sz="2500" dirty="0" smtClean="0">
                <a:solidFill>
                  <a:srgbClr val="0070C0"/>
                </a:solidFill>
              </a:rPr>
              <a:t> </a:t>
            </a:r>
            <a:r>
              <a:rPr lang="en-US" sz="2500" dirty="0"/>
              <a:t>ok = </a:t>
            </a:r>
            <a:r>
              <a:rPr lang="en-US" sz="2500" dirty="0">
                <a:solidFill>
                  <a:srgbClr val="0070C0"/>
                </a:solidFill>
              </a:rPr>
              <a:t>false</a:t>
            </a:r>
            <a:r>
              <a:rPr lang="en-US" sz="2500" dirty="0"/>
              <a:t>;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err="1" smtClean="0">
                <a:solidFill>
                  <a:srgbClr val="0070C0"/>
                </a:solidFill>
              </a:rPr>
              <a:t>var</a:t>
            </a:r>
            <a:r>
              <a:rPr lang="en-US" sz="2500" dirty="0" smtClean="0">
                <a:solidFill>
                  <a:srgbClr val="0070C0"/>
                </a:solidFill>
              </a:rPr>
              <a:t> </a:t>
            </a:r>
            <a:r>
              <a:rPr lang="en-US" sz="2500" dirty="0" err="1"/>
              <a:t>i</a:t>
            </a:r>
            <a:r>
              <a:rPr lang="en-US" sz="2500" dirty="0"/>
              <a:t> = 5;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smtClean="0">
                <a:solidFill>
                  <a:srgbClr val="0070C0"/>
                </a:solidFill>
              </a:rPr>
              <a:t>while</a:t>
            </a:r>
            <a:r>
              <a:rPr lang="en-US" sz="2500" dirty="0" smtClean="0"/>
              <a:t> (</a:t>
            </a:r>
            <a:r>
              <a:rPr lang="en-US" sz="2500" dirty="0" err="1" smtClean="0"/>
              <a:t>i</a:t>
            </a:r>
            <a:r>
              <a:rPr lang="en-US" sz="2500" dirty="0" smtClean="0"/>
              <a:t> &gt;= 0 </a:t>
            </a:r>
            <a:r>
              <a:rPr lang="en-US" sz="2500" dirty="0"/>
              <a:t>&amp;&amp; ok == </a:t>
            </a:r>
            <a:r>
              <a:rPr lang="en-US" sz="2500" dirty="0">
                <a:solidFill>
                  <a:srgbClr val="0070C0"/>
                </a:solidFill>
              </a:rPr>
              <a:t>false</a:t>
            </a:r>
            <a:r>
              <a:rPr lang="en-US" sz="2500" dirty="0"/>
              <a:t>) {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</a:t>
            </a:r>
            <a:r>
              <a:rPr lang="en-US" sz="2500" dirty="0" smtClean="0">
                <a:solidFill>
                  <a:srgbClr val="0070C0"/>
                </a:solidFill>
              </a:rPr>
              <a:t>try</a:t>
            </a:r>
            <a:r>
              <a:rPr lang="en-US" sz="2500" dirty="0" smtClean="0"/>
              <a:t> </a:t>
            </a:r>
            <a:r>
              <a:rPr lang="en-US" sz="2500" dirty="0"/>
              <a:t>{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	</a:t>
            </a:r>
            <a:r>
              <a:rPr lang="en-US" sz="2500" dirty="0" err="1" smtClean="0"/>
              <a:t>req</a:t>
            </a:r>
            <a:r>
              <a:rPr lang="en-US" sz="2500" dirty="0" smtClean="0"/>
              <a:t> = </a:t>
            </a:r>
            <a:r>
              <a:rPr lang="en-US" sz="2500" dirty="0">
                <a:solidFill>
                  <a:srgbClr val="0070C0"/>
                </a:solidFill>
              </a:rPr>
              <a:t>new</a:t>
            </a:r>
            <a:r>
              <a:rPr lang="en-US" sz="2500" dirty="0"/>
              <a:t> </a:t>
            </a:r>
            <a:r>
              <a:rPr lang="en-US" sz="2500" dirty="0" err="1"/>
              <a:t>ActiveXObject</a:t>
            </a:r>
            <a:r>
              <a:rPr lang="en-US" sz="2500" dirty="0"/>
              <a:t>(list[</a:t>
            </a:r>
            <a:r>
              <a:rPr lang="en-US" sz="2500" dirty="0" err="1"/>
              <a:t>i</a:t>
            </a:r>
            <a:r>
              <a:rPr lang="en-US" sz="2500" dirty="0"/>
              <a:t>]);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	ok </a:t>
            </a:r>
            <a:r>
              <a:rPr lang="en-US" sz="2500" dirty="0"/>
              <a:t>= </a:t>
            </a:r>
            <a:r>
              <a:rPr lang="en-US" sz="2500" dirty="0">
                <a:solidFill>
                  <a:srgbClr val="0070C0"/>
                </a:solidFill>
              </a:rPr>
              <a:t>true</a:t>
            </a:r>
            <a:r>
              <a:rPr lang="en-US" sz="2500" dirty="0"/>
              <a:t>;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} </a:t>
            </a:r>
            <a:r>
              <a:rPr lang="en-US" sz="2500" dirty="0">
                <a:solidFill>
                  <a:srgbClr val="0070C0"/>
                </a:solidFill>
              </a:rPr>
              <a:t>catch</a:t>
            </a:r>
            <a:r>
              <a:rPr lang="en-US" sz="2500" dirty="0"/>
              <a:t> (e) </a:t>
            </a:r>
            <a:r>
              <a:rPr lang="en-US" sz="2500" dirty="0" smtClean="0"/>
              <a:t>{}</a:t>
            </a:r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	</a:t>
            </a:r>
            <a:r>
              <a:rPr lang="en-US" sz="2500" dirty="0" err="1" smtClean="0"/>
              <a:t>i</a:t>
            </a:r>
            <a:r>
              <a:rPr lang="en-US" sz="2500" dirty="0" smtClean="0"/>
              <a:t>-</a:t>
            </a:r>
            <a:r>
              <a:rPr lang="en-US" sz="2500" dirty="0"/>
              <a:t>-; </a:t>
            </a:r>
            <a:endParaRPr lang="en-US" sz="2500" dirty="0" smtClean="0"/>
          </a:p>
          <a:p>
            <a:pPr marL="400050" lvl="1" indent="0">
              <a:buNone/>
            </a:pPr>
            <a:r>
              <a:rPr lang="en-US" sz="2500" dirty="0"/>
              <a:t>	</a:t>
            </a:r>
            <a:r>
              <a:rPr lang="en-US" sz="2500" dirty="0" smtClean="0"/>
              <a:t>}</a:t>
            </a:r>
          </a:p>
          <a:p>
            <a:pPr marL="400050" lvl="1" indent="0">
              <a:buNone/>
            </a:pPr>
            <a:r>
              <a:rPr lang="en-US" sz="2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53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vs. sync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 of thumb</a:t>
            </a:r>
          </a:p>
          <a:p>
            <a:endParaRPr lang="en-US" dirty="0"/>
          </a:p>
          <a:p>
            <a:r>
              <a:rPr lang="en-US" dirty="0" smtClean="0"/>
              <a:t>If API </a:t>
            </a:r>
          </a:p>
          <a:p>
            <a:pPr lvl="1"/>
            <a:r>
              <a:rPr lang="en-US" dirty="0" smtClean="0"/>
              <a:t>requires IO, or </a:t>
            </a:r>
          </a:p>
          <a:p>
            <a:pPr lvl="1"/>
            <a:r>
              <a:rPr lang="en-US" dirty="0" smtClean="0"/>
              <a:t>heavy processing </a:t>
            </a:r>
          </a:p>
          <a:p>
            <a:pPr marL="457200" lvl="1" indent="0">
              <a:buNone/>
            </a:pPr>
            <a:r>
              <a:rPr lang="en-US" dirty="0" smtClean="0"/>
              <a:t>(&gt;15ms) expose it asynchronously from the start </a:t>
            </a:r>
          </a:p>
        </p:txBody>
      </p:sp>
    </p:spTree>
    <p:extLst>
      <p:ext uri="{BB962C8B-B14F-4D97-AF65-F5344CB8AC3E}">
        <p14:creationId xmlns:p14="http://schemas.microsoft.com/office/powerpoint/2010/main" val="39231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asynchronous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Design APIs to be asynchronous from the start</a:t>
            </a:r>
          </a:p>
          <a:p>
            <a:pPr marL="457200" lvl="1" indent="0">
              <a:buNone/>
            </a:pPr>
            <a:endParaRPr lang="en-US" sz="2400" i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400" i="1" dirty="0" err="1" smtClean="0">
                <a:solidFill>
                  <a:srgbClr val="0070C0"/>
                </a:solidFill>
              </a:rPr>
              <a:t>var</a:t>
            </a:r>
            <a:r>
              <a:rPr lang="en-US" sz="2400" i="1" dirty="0" smtClean="0">
                <a:solidFill>
                  <a:srgbClr val="0070C0"/>
                </a:solidFill>
              </a:rPr>
              <a:t> </a:t>
            </a:r>
            <a:r>
              <a:rPr lang="en-US" sz="2400" i="1" dirty="0" smtClean="0"/>
              <a:t>data = </a:t>
            </a:r>
            <a:r>
              <a:rPr lang="en-US" sz="2400" i="1" dirty="0" err="1" smtClean="0"/>
              <a:t>getData</a:t>
            </a:r>
            <a:r>
              <a:rPr lang="en-US" sz="2400" i="1" dirty="0" smtClean="0"/>
              <a:t>()</a:t>
            </a:r>
          </a:p>
          <a:p>
            <a:pPr marL="457200" lvl="1" indent="0">
              <a:buNone/>
            </a:pPr>
            <a:r>
              <a:rPr lang="en-US" sz="2400" i="1" dirty="0" smtClean="0"/>
              <a:t>alert(“We have ” + data);</a:t>
            </a:r>
          </a:p>
          <a:p>
            <a:pPr lvl="2"/>
            <a:r>
              <a:rPr lang="en-US" b="1" dirty="0" smtClean="0"/>
              <a:t>Freezes</a:t>
            </a:r>
            <a:r>
              <a:rPr lang="en-US" dirty="0" smtClean="0"/>
              <a:t> the user interface until data is fetched</a:t>
            </a:r>
          </a:p>
          <a:p>
            <a:pPr marL="457200" lvl="1" indent="0">
              <a:buNone/>
            </a:pPr>
            <a:r>
              <a:rPr lang="en-US" sz="2400" i="1" dirty="0" err="1" smtClean="0"/>
              <a:t>getData</a:t>
            </a:r>
            <a:r>
              <a:rPr lang="en-US" sz="2400" i="1" dirty="0" smtClean="0"/>
              <a:t>( </a:t>
            </a:r>
            <a:r>
              <a:rPr lang="en-US" sz="2400" i="1" dirty="0" smtClean="0">
                <a:solidFill>
                  <a:srgbClr val="0070C0"/>
                </a:solidFill>
              </a:rPr>
              <a:t>function</a:t>
            </a:r>
            <a:r>
              <a:rPr lang="en-US" sz="2400" i="1" dirty="0" smtClean="0"/>
              <a:t> (data) {</a:t>
            </a:r>
          </a:p>
          <a:p>
            <a:pPr marL="457200" lvl="1" indent="0">
              <a:buNone/>
            </a:pPr>
            <a:r>
              <a:rPr lang="en-US" sz="2400" i="1" dirty="0" smtClean="0"/>
              <a:t>	alert(“We have ” + data)</a:t>
            </a:r>
          </a:p>
          <a:p>
            <a:pPr marL="457200" lvl="1" indent="0">
              <a:buNone/>
            </a:pPr>
            <a:r>
              <a:rPr lang="en-US" sz="2400" i="1" dirty="0" smtClean="0"/>
              <a:t>}); </a:t>
            </a:r>
          </a:p>
          <a:p>
            <a:pPr lvl="2"/>
            <a:r>
              <a:rPr lang="en-US" b="1" dirty="0" smtClean="0"/>
              <a:t>Designed asynchronously </a:t>
            </a:r>
            <a:r>
              <a:rPr lang="en-US" dirty="0" smtClean="0"/>
              <a:t>even if the app needs to be </a:t>
            </a:r>
            <a:r>
              <a:rPr lang="en-US" dirty="0" err="1" smtClean="0"/>
              <a:t>async</a:t>
            </a:r>
            <a:r>
              <a:rPr lang="en-US" dirty="0" smtClean="0"/>
              <a:t> or not in a later stage</a:t>
            </a:r>
          </a:p>
          <a:p>
            <a:pPr lvl="2"/>
            <a:r>
              <a:rPr lang="en-US" dirty="0" smtClean="0"/>
              <a:t>Use </a:t>
            </a:r>
            <a:r>
              <a:rPr lang="en-US" b="1" dirty="0" smtClean="0"/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20549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JQUERY</a:t>
            </a:r>
          </a:p>
          <a:p>
            <a:r>
              <a:rPr lang="en-US" dirty="0" smtClean="0"/>
              <a:t>Server side programming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786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“</a:t>
            </a:r>
            <a:r>
              <a:rPr lang="en-US" i="1" dirty="0" smtClean="0"/>
              <a:t>If the web is the human body, </a:t>
            </a:r>
            <a:r>
              <a:rPr lang="en-US" i="1" dirty="0" err="1" smtClean="0"/>
              <a:t>Javascript</a:t>
            </a:r>
            <a:r>
              <a:rPr lang="en-US" i="1" dirty="0" smtClean="0"/>
              <a:t> tags are like its nerve endings</a:t>
            </a:r>
            <a:r>
              <a:rPr lang="en-US" dirty="0" smtClean="0"/>
              <a:t>” - www.krux.com</a:t>
            </a:r>
          </a:p>
          <a:p>
            <a:pPr lvl="1"/>
            <a:r>
              <a:rPr lang="en-US" dirty="0" smtClean="0"/>
              <a:t>Means through which pages sense, respond, execute, measure, and remember</a:t>
            </a:r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Tag activity slows down pages</a:t>
            </a:r>
          </a:p>
          <a:p>
            <a:pPr lvl="2"/>
            <a:r>
              <a:rPr lang="en-US" dirty="0" smtClean="0"/>
              <a:t>0.1s delay can translate into a 1% drop in customer activity (Amazon)</a:t>
            </a:r>
          </a:p>
          <a:p>
            <a:pPr lvl="2"/>
            <a:r>
              <a:rPr lang="en-US" dirty="0" smtClean="0"/>
              <a:t>30% variance in page views based on load time (AOL)</a:t>
            </a:r>
          </a:p>
          <a:p>
            <a:pPr lvl="2"/>
            <a:r>
              <a:rPr lang="en-US" dirty="0" smtClean="0"/>
              <a:t>Load times are increasingly important in Google and Bing search rankings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is the #1 cause of slow web pages</a:t>
            </a:r>
          </a:p>
          <a:p>
            <a:pPr lvl="1"/>
            <a:r>
              <a:rPr lang="en-US" dirty="0" smtClean="0"/>
              <a:t>Blocking behavior</a:t>
            </a:r>
          </a:p>
          <a:p>
            <a:pPr lvl="1"/>
            <a:r>
              <a:rPr lang="en-US" dirty="0" smtClean="0"/>
              <a:t>When it loads nothing else happens</a:t>
            </a:r>
          </a:p>
          <a:p>
            <a:r>
              <a:rPr lang="en-US" dirty="0" smtClean="0"/>
              <a:t>Browsers render page elements synchronously</a:t>
            </a:r>
          </a:p>
          <a:p>
            <a:pPr lvl="1"/>
            <a:r>
              <a:rPr lang="en-US" dirty="0" smtClean="0"/>
              <a:t>One element cannot load until the one before it has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Load elements in a non blocking manner</a:t>
            </a:r>
          </a:p>
          <a:p>
            <a:pPr lvl="2"/>
            <a:r>
              <a:rPr lang="en-US" dirty="0" smtClean="0"/>
              <a:t>Asynchronously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http://krux.new.bluecoastweb.com/blog/static/uploads/2012/09/waterfall-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7819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334000"/>
            <a:ext cx="7781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http://www.krux.com/blog/krux-engineers/synchronous-versus-asynchronous-tags-whats-the-big-deal/</a:t>
            </a:r>
          </a:p>
        </p:txBody>
      </p:sp>
    </p:spTree>
    <p:extLst>
      <p:ext uri="{BB962C8B-B14F-4D97-AF65-F5344CB8AC3E}">
        <p14:creationId xmlns:p14="http://schemas.microsoft.com/office/powerpoint/2010/main" val="22445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JS not asynchronous?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document.write</a:t>
            </a:r>
            <a:r>
              <a:rPr lang="en-US" dirty="0" smtClean="0"/>
              <a:t> construct </a:t>
            </a:r>
          </a:p>
          <a:p>
            <a:pPr lvl="1"/>
            <a:r>
              <a:rPr lang="en-US" dirty="0" smtClean="0"/>
              <a:t>Inserts something into a web page</a:t>
            </a:r>
          </a:p>
          <a:p>
            <a:pPr lvl="2"/>
            <a:r>
              <a:rPr lang="en-US" dirty="0" smtClean="0"/>
              <a:t>Text, tag, etc.</a:t>
            </a:r>
          </a:p>
          <a:p>
            <a:pPr lvl="1"/>
            <a:r>
              <a:rPr lang="en-US" dirty="0" smtClean="0"/>
              <a:t>It expects to alter the page inline, inserting content as the page is loaded</a:t>
            </a:r>
          </a:p>
          <a:p>
            <a:pPr lvl="2"/>
            <a:r>
              <a:rPr lang="en-US" dirty="0" smtClean="0"/>
              <a:t>Messes the content if loaded asynchronously</a:t>
            </a:r>
            <a:endParaRPr lang="en-US" dirty="0"/>
          </a:p>
          <a:p>
            <a:r>
              <a:rPr lang="en-US" dirty="0" smtClean="0"/>
              <a:t>Why do we still use it?</a:t>
            </a:r>
          </a:p>
          <a:p>
            <a:pPr lvl="1"/>
            <a:r>
              <a:rPr lang="en-US" dirty="0" smtClean="0"/>
              <a:t>We cannot get rid of it until the entire stack can guarantee that </a:t>
            </a:r>
            <a:r>
              <a:rPr lang="en-US" i="1" dirty="0" err="1" smtClean="0"/>
              <a:t>document.write</a:t>
            </a:r>
            <a:r>
              <a:rPr lang="en-US" dirty="0" smtClean="0"/>
              <a:t> will not be used</a:t>
            </a:r>
          </a:p>
        </p:txBody>
      </p:sp>
    </p:spTree>
    <p:extLst>
      <p:ext uri="{BB962C8B-B14F-4D97-AF65-F5344CB8AC3E}">
        <p14:creationId xmlns:p14="http://schemas.microsoft.com/office/powerpoint/2010/main" val="5726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Element creation</a:t>
            </a:r>
          </a:p>
          <a:p>
            <a:pPr lvl="1"/>
            <a:r>
              <a:rPr lang="en-US" dirty="0" err="1" smtClean="0"/>
              <a:t>document.createElement</a:t>
            </a:r>
            <a:r>
              <a:rPr lang="en-US" dirty="0" smtClean="0"/>
              <a:t>(‘div’)</a:t>
            </a:r>
          </a:p>
          <a:p>
            <a:r>
              <a:rPr lang="en-US" b="1" dirty="0" err="1" smtClean="0"/>
              <a:t>InnerHTML</a:t>
            </a:r>
            <a:endParaRPr lang="en-US" b="1" dirty="0" smtClean="0"/>
          </a:p>
          <a:p>
            <a:pPr lvl="1"/>
            <a:r>
              <a:rPr lang="en-US" dirty="0" err="1" smtClean="0"/>
              <a:t>element.innerHTML</a:t>
            </a:r>
            <a:r>
              <a:rPr lang="en-US" dirty="0" smtClean="0"/>
              <a:t>(‘some content’)</a:t>
            </a:r>
          </a:p>
          <a:p>
            <a:r>
              <a:rPr lang="en-US" b="1" dirty="0" smtClean="0"/>
              <a:t>Libraries</a:t>
            </a:r>
            <a:r>
              <a:rPr lang="en-US" dirty="0" smtClean="0"/>
              <a:t> (JQuery library)</a:t>
            </a:r>
          </a:p>
          <a:p>
            <a:r>
              <a:rPr lang="en-US" b="1" dirty="0" smtClean="0"/>
              <a:t>Iframes</a:t>
            </a:r>
          </a:p>
          <a:p>
            <a:pPr lvl="1"/>
            <a:r>
              <a:rPr lang="en-US" dirty="0" smtClean="0"/>
              <a:t>Work only if access to top level page is not needed</a:t>
            </a:r>
          </a:p>
          <a:p>
            <a:r>
              <a:rPr lang="en-US" b="1" dirty="0" smtClean="0"/>
              <a:t>HTML 5 attributes </a:t>
            </a:r>
            <a:r>
              <a:rPr lang="en-US" dirty="0" smtClean="0"/>
              <a:t>for the </a:t>
            </a:r>
            <a:r>
              <a:rPr lang="en-US" i="1" dirty="0" smtClean="0"/>
              <a:t>script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Only work if the script does not use </a:t>
            </a:r>
            <a:r>
              <a:rPr lang="en-US" dirty="0" err="1" smtClean="0"/>
              <a:t>document.write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scripts asynchronously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wait for scripts to render page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New HTML 5 </a:t>
            </a:r>
            <a:r>
              <a:rPr lang="en-US" i="1" dirty="0" smtClean="0"/>
              <a:t>script</a:t>
            </a:r>
            <a:r>
              <a:rPr lang="en-US" dirty="0" smtClean="0"/>
              <a:t> attributes</a:t>
            </a:r>
          </a:p>
          <a:p>
            <a:pPr lvl="2"/>
            <a:r>
              <a:rPr lang="en-US" dirty="0" smtClean="0"/>
              <a:t>defer: script loads after page finished loading</a:t>
            </a:r>
          </a:p>
          <a:p>
            <a:pPr lvl="2"/>
            <a:r>
              <a:rPr lang="en-US" dirty="0" err="1" smtClean="0"/>
              <a:t>async</a:t>
            </a:r>
            <a:r>
              <a:rPr lang="en-US" dirty="0" smtClean="0"/>
              <a:t>: script loads concurrently with the page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marL="57150" indent="0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&lt;</a:t>
            </a:r>
            <a:r>
              <a:rPr lang="en-US" sz="2000" dirty="0" smtClean="0">
                <a:solidFill>
                  <a:srgbClr val="FF0000"/>
                </a:solidFill>
              </a:rPr>
              <a:t>script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B0F0"/>
                </a:solidFill>
              </a:rPr>
              <a:t>type</a:t>
            </a:r>
            <a:r>
              <a:rPr lang="en-US" sz="2000" dirty="0"/>
              <a:t>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err="1">
                <a:solidFill>
                  <a:srgbClr val="00B0F0"/>
                </a:solidFill>
              </a:rPr>
              <a:t>src</a:t>
            </a:r>
            <a:r>
              <a:rPr lang="en-US" sz="2000" dirty="0"/>
              <a:t>="busy.js" </a:t>
            </a:r>
            <a:r>
              <a:rPr lang="en-US" sz="2000" u="sng" dirty="0" err="1">
                <a:solidFill>
                  <a:srgbClr val="00B0F0"/>
                </a:solidFill>
              </a:rPr>
              <a:t>async</a:t>
            </a:r>
            <a:r>
              <a:rPr lang="en-US" sz="2000" dirty="0"/>
              <a:t>&gt;&lt;/</a:t>
            </a:r>
            <a:r>
              <a:rPr lang="en-US" sz="2000" dirty="0">
                <a:solidFill>
                  <a:srgbClr val="FF0000"/>
                </a:solidFill>
              </a:rPr>
              <a:t>script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218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blocking code</a:t>
            </a:r>
          </a:p>
          <a:p>
            <a:pPr marL="457200" lvl="1" indent="0">
              <a:buNone/>
            </a:pPr>
            <a:r>
              <a:rPr lang="en-US" sz="2400" i="1" dirty="0" err="1"/>
              <a:t>var</a:t>
            </a:r>
            <a:r>
              <a:rPr lang="en-US" sz="2400" i="1" dirty="0"/>
              <a:t> </a:t>
            </a:r>
            <a:r>
              <a:rPr lang="en-US" sz="2400" i="1" dirty="0" err="1"/>
              <a:t>startNow</a:t>
            </a:r>
            <a:r>
              <a:rPr lang="en-US" sz="2400" i="1" dirty="0"/>
              <a:t> = new Date();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 err="1" smtClean="0"/>
              <a:t>var</a:t>
            </a:r>
            <a:r>
              <a:rPr lang="en-US" sz="2400" i="1" dirty="0" smtClean="0"/>
              <a:t> </a:t>
            </a:r>
            <a:r>
              <a:rPr lang="en-US" sz="2400" i="1" dirty="0" err="1"/>
              <a:t>pauseFor</a:t>
            </a:r>
            <a:r>
              <a:rPr lang="en-US" sz="2400" i="1" dirty="0"/>
              <a:t> = 5000; // In </a:t>
            </a:r>
            <a:r>
              <a:rPr lang="en-US" sz="2400" i="1" dirty="0" smtClean="0"/>
              <a:t>milliseconds</a:t>
            </a:r>
          </a:p>
          <a:p>
            <a:pPr marL="457200" lvl="1" indent="0">
              <a:buNone/>
            </a:pPr>
            <a:r>
              <a:rPr lang="en-US" sz="2400" i="1" dirty="0" smtClean="0"/>
              <a:t>while </a:t>
            </a:r>
            <a:r>
              <a:rPr lang="en-US" sz="2400" i="1" dirty="0"/>
              <a:t>(new Date() - </a:t>
            </a:r>
            <a:r>
              <a:rPr lang="en-US" sz="2400" i="1" dirty="0" err="1"/>
              <a:t>startNow</a:t>
            </a:r>
            <a:r>
              <a:rPr lang="en-US" sz="2400" i="1" dirty="0"/>
              <a:t> &lt; </a:t>
            </a:r>
            <a:r>
              <a:rPr lang="en-US" sz="2400" i="1" dirty="0" err="1"/>
              <a:t>pauseFor</a:t>
            </a:r>
            <a:r>
              <a:rPr lang="en-US" sz="2400" i="1" dirty="0"/>
              <a:t>) </a:t>
            </a:r>
            <a:r>
              <a:rPr lang="en-US" sz="2400" i="1" dirty="0" smtClean="0"/>
              <a:t>;</a:t>
            </a:r>
          </a:p>
          <a:p>
            <a:r>
              <a:rPr lang="en-US" dirty="0" smtClean="0"/>
              <a:t>HTML code</a:t>
            </a:r>
          </a:p>
          <a:p>
            <a:pPr marL="457200" lvl="1" indent="0">
              <a:buNone/>
            </a:pPr>
            <a:r>
              <a:rPr lang="en-US" sz="2400" i="1" dirty="0" smtClean="0"/>
              <a:t>&lt;html</a:t>
            </a:r>
            <a:r>
              <a:rPr lang="en-US" sz="2400" i="1" dirty="0"/>
              <a:t>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&lt;</a:t>
            </a:r>
            <a:r>
              <a:rPr lang="en-US" sz="2400" i="1" dirty="0"/>
              <a:t>head&gt;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&lt;</a:t>
            </a:r>
            <a:r>
              <a:rPr lang="en-US" sz="2400" i="1" dirty="0"/>
              <a:t>script type="text/</a:t>
            </a:r>
            <a:r>
              <a:rPr lang="en-US" sz="2400" i="1" dirty="0" err="1"/>
              <a:t>javascript</a:t>
            </a:r>
            <a:r>
              <a:rPr lang="en-US" sz="2400" i="1" dirty="0"/>
              <a:t>" </a:t>
            </a:r>
            <a:r>
              <a:rPr lang="en-US" sz="2400" i="1" dirty="0" err="1"/>
              <a:t>src</a:t>
            </a:r>
            <a:r>
              <a:rPr lang="en-US" sz="2400" i="1" dirty="0"/>
              <a:t>="busy.js"&gt;&lt;/script&gt;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&lt;</a:t>
            </a:r>
            <a:r>
              <a:rPr lang="en-US" sz="2400" i="1" dirty="0"/>
              <a:t>script type="text/</a:t>
            </a:r>
            <a:r>
              <a:rPr lang="en-US" sz="2400" i="1" dirty="0" err="1"/>
              <a:t>javascript</a:t>
            </a:r>
            <a:r>
              <a:rPr lang="en-US" sz="2400" i="1" dirty="0" smtClean="0"/>
              <a:t>"&gt;alert</a:t>
            </a:r>
            <a:r>
              <a:rPr lang="en-US" sz="2400" i="1" dirty="0"/>
              <a:t>("Time's up"); &lt;/script&gt;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&lt;/</a:t>
            </a:r>
            <a:r>
              <a:rPr lang="en-US" sz="2400" i="1" dirty="0"/>
              <a:t>head&gt;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 smtClean="0"/>
              <a:t>&lt;/</a:t>
            </a:r>
            <a:r>
              <a:rPr lang="en-US" sz="2400" i="1" dirty="0"/>
              <a:t>html</a:t>
            </a:r>
            <a:r>
              <a:rPr lang="en-US" sz="2400" i="1" dirty="0" smtClean="0"/>
              <a:t>&gt;</a:t>
            </a:r>
          </a:p>
          <a:p>
            <a:pPr marL="57150" indent="0">
              <a:buNone/>
            </a:pPr>
            <a:endParaRPr lang="en-US" b="1" dirty="0" smtClean="0"/>
          </a:p>
          <a:p>
            <a:pPr marL="57150" indent="0">
              <a:buNone/>
            </a:pPr>
            <a:r>
              <a:rPr lang="en-US" b="1" dirty="0" smtClean="0"/>
              <a:t>Outcome</a:t>
            </a:r>
          </a:p>
          <a:p>
            <a:pPr marL="914400" lvl="1" indent="-457200"/>
            <a:r>
              <a:rPr lang="en-US" dirty="0" smtClean="0"/>
              <a:t>The alert pops out </a:t>
            </a:r>
            <a:r>
              <a:rPr lang="en-US" b="1" dirty="0" smtClean="0"/>
              <a:t>after</a:t>
            </a:r>
            <a:r>
              <a:rPr lang="en-US" dirty="0" smtClean="0"/>
              <a:t> the 5,000ms timeout elapses</a:t>
            </a:r>
          </a:p>
        </p:txBody>
      </p:sp>
    </p:spTree>
    <p:extLst>
      <p:ext uri="{BB962C8B-B14F-4D97-AF65-F5344CB8AC3E}">
        <p14:creationId xmlns:p14="http://schemas.microsoft.com/office/powerpoint/2010/main" val="325332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blocking code</a:t>
            </a:r>
          </a:p>
          <a:p>
            <a:pPr marL="457200" lvl="1" indent="0">
              <a:buNone/>
            </a:pPr>
            <a:r>
              <a:rPr lang="en-US" sz="2400" i="1" dirty="0" err="1"/>
              <a:t>var</a:t>
            </a:r>
            <a:r>
              <a:rPr lang="en-US" sz="2400" i="1" dirty="0"/>
              <a:t> </a:t>
            </a:r>
            <a:r>
              <a:rPr lang="en-US" sz="2400" i="1" dirty="0" err="1"/>
              <a:t>startNow</a:t>
            </a:r>
            <a:r>
              <a:rPr lang="en-US" sz="2400" i="1" dirty="0"/>
              <a:t> = new Date();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 err="1" smtClean="0"/>
              <a:t>var</a:t>
            </a:r>
            <a:r>
              <a:rPr lang="en-US" sz="2400" i="1" dirty="0" smtClean="0"/>
              <a:t> </a:t>
            </a:r>
            <a:r>
              <a:rPr lang="en-US" sz="2400" i="1" dirty="0" err="1"/>
              <a:t>pauseFor</a:t>
            </a:r>
            <a:r>
              <a:rPr lang="en-US" sz="2400" i="1" dirty="0"/>
              <a:t> = 5000; // In </a:t>
            </a:r>
            <a:r>
              <a:rPr lang="en-US" sz="2400" i="1" dirty="0" smtClean="0"/>
              <a:t>milliseconds</a:t>
            </a:r>
          </a:p>
          <a:p>
            <a:pPr marL="457200" lvl="1" indent="0">
              <a:buNone/>
            </a:pPr>
            <a:r>
              <a:rPr lang="en-US" sz="2400" i="1" dirty="0" smtClean="0"/>
              <a:t>while </a:t>
            </a:r>
            <a:r>
              <a:rPr lang="en-US" sz="2400" i="1" dirty="0"/>
              <a:t>(new Date() - </a:t>
            </a:r>
            <a:r>
              <a:rPr lang="en-US" sz="2400" i="1" dirty="0" err="1"/>
              <a:t>startNow</a:t>
            </a:r>
            <a:r>
              <a:rPr lang="en-US" sz="2400" i="1" dirty="0"/>
              <a:t> &lt; </a:t>
            </a:r>
            <a:r>
              <a:rPr lang="en-US" sz="2400" i="1" dirty="0" err="1"/>
              <a:t>pauseFor</a:t>
            </a:r>
            <a:r>
              <a:rPr lang="en-US" sz="2400" i="1" dirty="0"/>
              <a:t>) </a:t>
            </a:r>
            <a:r>
              <a:rPr lang="en-US" sz="2400" i="1" dirty="0" smtClean="0"/>
              <a:t>;</a:t>
            </a:r>
          </a:p>
          <a:p>
            <a:r>
              <a:rPr lang="en-US" dirty="0" smtClean="0"/>
              <a:t>HTML code</a:t>
            </a:r>
          </a:p>
          <a:p>
            <a:pPr marL="457200" lvl="1" indent="0">
              <a:buNone/>
            </a:pPr>
            <a:r>
              <a:rPr lang="en-US" sz="2400" i="1" dirty="0" smtClean="0"/>
              <a:t>&lt;html</a:t>
            </a:r>
            <a:r>
              <a:rPr lang="en-US" sz="2400" i="1" dirty="0"/>
              <a:t>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&lt;</a:t>
            </a:r>
            <a:r>
              <a:rPr lang="en-US" sz="2400" i="1" dirty="0"/>
              <a:t>head&gt;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&lt;</a:t>
            </a:r>
            <a:r>
              <a:rPr lang="en-US" sz="2400" i="1" dirty="0"/>
              <a:t>script type="text/</a:t>
            </a:r>
            <a:r>
              <a:rPr lang="en-US" sz="2400" i="1" dirty="0" err="1"/>
              <a:t>javascript</a:t>
            </a:r>
            <a:r>
              <a:rPr lang="en-US" sz="2400" i="1" dirty="0"/>
              <a:t>" </a:t>
            </a:r>
            <a:r>
              <a:rPr lang="en-US" sz="2400" i="1" dirty="0" err="1"/>
              <a:t>src</a:t>
            </a:r>
            <a:r>
              <a:rPr lang="en-US" sz="2400" i="1" dirty="0"/>
              <a:t>="</a:t>
            </a:r>
            <a:r>
              <a:rPr lang="en-US" sz="2400" i="1" dirty="0" smtClean="0"/>
              <a:t>busy.js“ </a:t>
            </a:r>
            <a:r>
              <a:rPr lang="en-US" sz="2400" b="1" i="1" dirty="0" err="1" smtClean="0"/>
              <a:t>async</a:t>
            </a:r>
            <a:r>
              <a:rPr lang="en-US" sz="2400" i="1" dirty="0" smtClean="0"/>
              <a:t>&gt;&lt;/</a:t>
            </a:r>
            <a:r>
              <a:rPr lang="en-US" sz="2400" i="1" dirty="0"/>
              <a:t>script&gt;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	&lt;</a:t>
            </a:r>
            <a:r>
              <a:rPr lang="en-US" sz="2400" i="1" dirty="0"/>
              <a:t>script type="text/</a:t>
            </a:r>
            <a:r>
              <a:rPr lang="en-US" sz="2400" i="1" dirty="0" err="1"/>
              <a:t>javascript</a:t>
            </a:r>
            <a:r>
              <a:rPr lang="en-US" sz="2400" i="1" dirty="0" smtClean="0"/>
              <a:t>"&gt;alert</a:t>
            </a:r>
            <a:r>
              <a:rPr lang="en-US" sz="2400" i="1" dirty="0"/>
              <a:t>("Time's up"); &lt;/script&gt;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&lt;/</a:t>
            </a:r>
            <a:r>
              <a:rPr lang="en-US" sz="2400" i="1" dirty="0"/>
              <a:t>head&gt; </a:t>
            </a:r>
            <a:endParaRPr lang="en-US" sz="2400" i="1" dirty="0" smtClean="0"/>
          </a:p>
          <a:p>
            <a:pPr marL="457200" lvl="1" indent="0">
              <a:buNone/>
            </a:pPr>
            <a:r>
              <a:rPr lang="en-US" sz="2400" i="1" dirty="0" smtClean="0"/>
              <a:t>&lt;/</a:t>
            </a:r>
            <a:r>
              <a:rPr lang="en-US" sz="2400" i="1" dirty="0"/>
              <a:t>html</a:t>
            </a:r>
            <a:r>
              <a:rPr lang="en-US" sz="2400" i="1" dirty="0" smtClean="0"/>
              <a:t>&gt;</a:t>
            </a:r>
          </a:p>
          <a:p>
            <a:pPr marL="57150" indent="0">
              <a:buNone/>
            </a:pPr>
            <a:endParaRPr lang="en-US" b="1" dirty="0" smtClean="0"/>
          </a:p>
          <a:p>
            <a:pPr marL="57150" indent="0">
              <a:buNone/>
            </a:pPr>
            <a:r>
              <a:rPr lang="en-US" b="1" dirty="0" smtClean="0"/>
              <a:t>Outcome</a:t>
            </a:r>
          </a:p>
          <a:p>
            <a:pPr marL="914400" lvl="1" indent="-457200"/>
            <a:r>
              <a:rPr lang="en-US" dirty="0" smtClean="0"/>
              <a:t>The alert pops out </a:t>
            </a:r>
            <a:r>
              <a:rPr lang="en-US" b="1" dirty="0" smtClean="0"/>
              <a:t>before</a:t>
            </a:r>
            <a:r>
              <a:rPr lang="en-US" dirty="0" smtClean="0"/>
              <a:t> the 5,000ms timeout elapses</a:t>
            </a:r>
          </a:p>
        </p:txBody>
      </p:sp>
    </p:spTree>
    <p:extLst>
      <p:ext uri="{BB962C8B-B14F-4D97-AF65-F5344CB8AC3E}">
        <p14:creationId xmlns:p14="http://schemas.microsoft.com/office/powerpoint/2010/main" val="42426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617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Web Technologies</vt:lpstr>
      <vt:lpstr>Motivation</vt:lpstr>
      <vt:lpstr>Javascript is synchronous</vt:lpstr>
      <vt:lpstr>Example</vt:lpstr>
      <vt:lpstr>Why is JS not asynchronous?</vt:lpstr>
      <vt:lpstr>Solutions</vt:lpstr>
      <vt:lpstr>Load scripts asynchronously</vt:lpstr>
      <vt:lpstr>Example</vt:lpstr>
      <vt:lpstr>Example</vt:lpstr>
      <vt:lpstr>Callbacks</vt:lpstr>
      <vt:lpstr>Callbacks</vt:lpstr>
      <vt:lpstr>Asynchronous data transfer</vt:lpstr>
      <vt:lpstr>Example</vt:lpstr>
      <vt:lpstr>Processing incoming XMLs</vt:lpstr>
      <vt:lpstr>Older IE browsers</vt:lpstr>
      <vt:lpstr>Async vs. sync API</vt:lpstr>
      <vt:lpstr>Building asynchronous APIs</vt:lpstr>
      <vt:lpstr>What’s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Marc Frincu</dc:creator>
  <cp:lastModifiedBy>Marc Frincu</cp:lastModifiedBy>
  <cp:revision>125</cp:revision>
  <dcterms:created xsi:type="dcterms:W3CDTF">2015-10-06T15:36:35Z</dcterms:created>
  <dcterms:modified xsi:type="dcterms:W3CDTF">2015-11-18T11:01:57Z</dcterms:modified>
</cp:coreProperties>
</file>