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7" r:id="rId3"/>
    <p:sldId id="288" r:id="rId4"/>
    <p:sldId id="289" r:id="rId5"/>
    <p:sldId id="291" r:id="rId6"/>
    <p:sldId id="295" r:id="rId7"/>
    <p:sldId id="296" r:id="rId8"/>
    <p:sldId id="292" r:id="rId9"/>
    <p:sldId id="293" r:id="rId10"/>
    <p:sldId id="294" r:id="rId11"/>
    <p:sldId id="290" r:id="rId12"/>
    <p:sldId id="297" r:id="rId13"/>
    <p:sldId id="298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>
        <p:scale>
          <a:sx n="70" d="100"/>
          <a:sy n="70" d="100"/>
        </p:scale>
        <p:origin x="-1740" y="-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category/selectors/" TargetMode="External"/><Relationship Id="rId2" Type="http://schemas.openxmlformats.org/officeDocument/2006/relationships/hyperlink" Target="http://www.w3schools.com/jquery/jquery_ref_selector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smtClean="0"/>
              <a:t>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676400"/>
            <a:ext cx="6511925" cy="402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79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efficient selector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98637"/>
            <a:ext cx="9067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Use IDs if possible</a:t>
            </a:r>
          </a:p>
          <a:p>
            <a:pPr lvl="1"/>
            <a:r>
              <a:rPr lang="en-US" sz="2600" b="1" dirty="0" smtClean="0"/>
              <a:t>Fast</a:t>
            </a:r>
            <a:r>
              <a:rPr lang="en-US" sz="2600" dirty="0" smtClean="0"/>
              <a:t> access</a:t>
            </a:r>
          </a:p>
          <a:p>
            <a:pPr lvl="1"/>
            <a:r>
              <a:rPr lang="en-US" sz="2600" dirty="0" smtClean="0"/>
              <a:t>$(“#</a:t>
            </a:r>
            <a:r>
              <a:rPr lang="en-US" sz="2600" dirty="0" err="1" smtClean="0"/>
              <a:t>myelement</a:t>
            </a:r>
            <a:r>
              <a:rPr lang="en-US" sz="2600" dirty="0" smtClean="0"/>
              <a:t>”)</a:t>
            </a:r>
          </a:p>
          <a:p>
            <a:r>
              <a:rPr lang="en-US" b="1" dirty="0" smtClean="0"/>
              <a:t>Avoid selecting by class only</a:t>
            </a:r>
          </a:p>
          <a:p>
            <a:pPr lvl="1"/>
            <a:r>
              <a:rPr lang="en-US" sz="2600" dirty="0" smtClean="0"/>
              <a:t>$(“.</a:t>
            </a:r>
            <a:r>
              <a:rPr lang="en-US" sz="2600" dirty="0" err="1" smtClean="0"/>
              <a:t>myclass</a:t>
            </a:r>
            <a:r>
              <a:rPr lang="en-US" sz="2600" dirty="0" smtClean="0"/>
              <a:t>”)</a:t>
            </a:r>
          </a:p>
          <a:p>
            <a:pPr lvl="1"/>
            <a:r>
              <a:rPr lang="en-US" sz="2600" b="1" dirty="0" smtClean="0"/>
              <a:t>Inefficient</a:t>
            </a:r>
            <a:r>
              <a:rPr lang="en-US" sz="2600" dirty="0" smtClean="0"/>
              <a:t> in older browsers</a:t>
            </a:r>
          </a:p>
          <a:p>
            <a:r>
              <a:rPr lang="en-US" b="1" dirty="0" smtClean="0"/>
              <a:t>Keep it simple</a:t>
            </a:r>
          </a:p>
          <a:p>
            <a:pPr lvl="1"/>
            <a:r>
              <a:rPr lang="en-US" sz="2600" dirty="0" smtClean="0"/>
              <a:t>No more than </a:t>
            </a:r>
            <a:r>
              <a:rPr lang="en-US" sz="2600" b="1" dirty="0" smtClean="0"/>
              <a:t>2 or 3 qualifiers</a:t>
            </a:r>
            <a:r>
              <a:rPr lang="en-US" sz="2600" dirty="0" smtClean="0"/>
              <a:t> unless you have a very complex HTML</a:t>
            </a:r>
          </a:p>
          <a:p>
            <a:pPr lvl="1"/>
            <a:r>
              <a:rPr lang="en-US" sz="2600" b="1" dirty="0" smtClean="0"/>
              <a:t>Example:</a:t>
            </a:r>
            <a:r>
              <a:rPr lang="en-US" sz="2600" i="1" dirty="0" smtClean="0"/>
              <a:t> $(“</a:t>
            </a:r>
            <a:r>
              <a:rPr lang="en-US" sz="2600" i="1" dirty="0" err="1" smtClean="0"/>
              <a:t>p#intro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em</a:t>
            </a:r>
            <a:r>
              <a:rPr lang="en-US" sz="2600" i="1" dirty="0"/>
              <a:t>”) </a:t>
            </a:r>
            <a:r>
              <a:rPr lang="en-US" sz="2600" dirty="0"/>
              <a:t>instead of </a:t>
            </a:r>
            <a:r>
              <a:rPr lang="en-US" sz="2600" i="1" dirty="0"/>
              <a:t>$("body #</a:t>
            </a:r>
            <a:r>
              <a:rPr lang="en-US" sz="2600" i="1" dirty="0" err="1"/>
              <a:t>page:first-child</a:t>
            </a:r>
            <a:r>
              <a:rPr lang="en-US" sz="2600" i="1" dirty="0"/>
              <a:t> </a:t>
            </a:r>
            <a:r>
              <a:rPr lang="en-US" sz="2600" i="1" dirty="0" err="1"/>
              <a:t>article.main</a:t>
            </a:r>
            <a:r>
              <a:rPr lang="en-US" sz="2600" i="1" dirty="0"/>
              <a:t> </a:t>
            </a:r>
            <a:r>
              <a:rPr lang="en-US" sz="2600" i="1" dirty="0" err="1"/>
              <a:t>p#intro</a:t>
            </a:r>
            <a:r>
              <a:rPr lang="en-US" sz="2600" i="1" dirty="0"/>
              <a:t> </a:t>
            </a:r>
            <a:r>
              <a:rPr lang="en-US" sz="2600" i="1" dirty="0" err="1"/>
              <a:t>em</a:t>
            </a:r>
            <a:r>
              <a:rPr lang="en-US" sz="2600" i="1" dirty="0" smtClean="0"/>
              <a:t>");</a:t>
            </a:r>
          </a:p>
          <a:p>
            <a:r>
              <a:rPr lang="en-US" b="1" dirty="0" smtClean="0"/>
              <a:t>JQuery works from last selector to first</a:t>
            </a:r>
          </a:p>
          <a:p>
            <a:pPr lvl="1"/>
            <a:r>
              <a:rPr lang="en-US" sz="2600" dirty="0" smtClean="0"/>
              <a:t>Retrieve best </a:t>
            </a:r>
            <a:r>
              <a:rPr lang="en-US" sz="2600" b="1" dirty="0" smtClean="0"/>
              <a:t>qualified</a:t>
            </a:r>
            <a:r>
              <a:rPr lang="en-US" sz="2600" dirty="0" smtClean="0"/>
              <a:t> selector </a:t>
            </a:r>
            <a:r>
              <a:rPr lang="en-US" sz="2600" b="1" dirty="0" smtClean="0"/>
              <a:t>first</a:t>
            </a:r>
          </a:p>
          <a:p>
            <a:pPr lvl="1"/>
            <a:r>
              <a:rPr lang="en-US" sz="2600" b="1" dirty="0" smtClean="0"/>
              <a:t>Example</a:t>
            </a:r>
            <a:r>
              <a:rPr lang="en-US" sz="2600" dirty="0" smtClean="0"/>
              <a:t>:</a:t>
            </a:r>
            <a:r>
              <a:rPr lang="en-US" sz="2600" i="1" dirty="0" smtClean="0"/>
              <a:t> $("</a:t>
            </a:r>
            <a:r>
              <a:rPr lang="en-US" sz="2600" i="1" dirty="0" err="1"/>
              <a:t>em</a:t>
            </a:r>
            <a:r>
              <a:rPr lang="en-US" sz="2600" i="1" dirty="0"/>
              <a:t>", $("</a:t>
            </a:r>
            <a:r>
              <a:rPr lang="en-US" sz="2600" i="1" dirty="0" err="1"/>
              <a:t>p#intro</a:t>
            </a:r>
            <a:r>
              <a:rPr lang="en-US" sz="2600" i="1" dirty="0" smtClean="0"/>
              <a:t>")) </a:t>
            </a:r>
            <a:r>
              <a:rPr lang="en-US" sz="2600" dirty="0" smtClean="0"/>
              <a:t>instead of </a:t>
            </a:r>
            <a:r>
              <a:rPr lang="en-US" sz="2600" i="1" dirty="0"/>
              <a:t>$(“</a:t>
            </a:r>
            <a:r>
              <a:rPr lang="en-US" sz="2600" i="1" dirty="0" err="1"/>
              <a:t>p#intro</a:t>
            </a:r>
            <a:r>
              <a:rPr lang="en-US" sz="2600" i="1" dirty="0"/>
              <a:t> </a:t>
            </a:r>
            <a:r>
              <a:rPr lang="en-US" sz="2600" i="1" dirty="0" err="1"/>
              <a:t>em</a:t>
            </a:r>
            <a:r>
              <a:rPr lang="en-US" sz="2600" i="1" dirty="0"/>
              <a:t>”) </a:t>
            </a:r>
            <a:endParaRPr lang="en-US" sz="2600" i="1" dirty="0" smtClean="0"/>
          </a:p>
        </p:txBody>
      </p:sp>
    </p:spTree>
    <p:extLst>
      <p:ext uri="{BB962C8B-B14F-4D97-AF65-F5344CB8AC3E}">
        <p14:creationId xmlns:p14="http://schemas.microsoft.com/office/powerpoint/2010/main" val="68202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 p tags that have no children, but only if they don't have a class of </a:t>
            </a:r>
            <a:r>
              <a:rPr lang="en-US" dirty="0" smtClean="0"/>
              <a:t>ignore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$(“</a:t>
            </a:r>
            <a:r>
              <a:rPr lang="en-US" i="1" dirty="0" err="1" smtClean="0"/>
              <a:t>p:empty:not</a:t>
            </a:r>
            <a:r>
              <a:rPr lang="en-US" i="1" dirty="0" smtClean="0"/>
              <a:t>([class=‘ignore’])”)</a:t>
            </a:r>
            <a:endParaRPr lang="en-US" i="1" dirty="0"/>
          </a:p>
          <a:p>
            <a:r>
              <a:rPr lang="en-US" dirty="0"/>
              <a:t>Any </a:t>
            </a:r>
            <a:r>
              <a:rPr lang="en-US" dirty="0" smtClean="0"/>
              <a:t>p element with </a:t>
            </a:r>
            <a:r>
              <a:rPr lang="en-US" dirty="0"/>
              <a:t>the text "REPLACE_ME" in </a:t>
            </a:r>
            <a:r>
              <a:rPr lang="en-US" dirty="0" smtClean="0"/>
              <a:t>it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$(“</a:t>
            </a:r>
            <a:r>
              <a:rPr lang="en-US" i="1" dirty="0" err="1" smtClean="0"/>
              <a:t>p:contains</a:t>
            </a:r>
            <a:r>
              <a:rPr lang="en-US" i="1" dirty="0" smtClean="0"/>
              <a:t>(‘REPLACE_TEXT’)”)</a:t>
            </a:r>
            <a:endParaRPr lang="en-US" i="1" dirty="0"/>
          </a:p>
          <a:p>
            <a:r>
              <a:rPr lang="en-US" dirty="0"/>
              <a:t>All div tags with a child that has a class of </a:t>
            </a:r>
            <a:r>
              <a:rPr lang="en-US" dirty="0" smtClean="0"/>
              <a:t>special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$(“div”).children(“.special”)</a:t>
            </a:r>
            <a:endParaRPr lang="en-US" i="1" dirty="0"/>
          </a:p>
          <a:p>
            <a:r>
              <a:rPr lang="en-US" dirty="0"/>
              <a:t>All heading elements (h1, h2, h3, h4, h5, h6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$(“h1,h2,h3,h4,h5,h6”)</a:t>
            </a:r>
            <a:endParaRPr lang="en-US" i="1" dirty="0"/>
          </a:p>
          <a:p>
            <a:r>
              <a:rPr lang="en-US" dirty="0"/>
              <a:t>Every other visible </a:t>
            </a:r>
            <a:r>
              <a:rPr lang="en-US" dirty="0" smtClean="0"/>
              <a:t>li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smtClean="0"/>
              <a:t>$(“</a:t>
            </a:r>
            <a:r>
              <a:rPr lang="en-US" i="1" dirty="0" err="1" smtClean="0"/>
              <a:t>li:even:visible</a:t>
            </a:r>
            <a:r>
              <a:rPr lang="en-US" i="1" dirty="0" smtClean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events, CSS,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$(document).</a:t>
            </a:r>
            <a:r>
              <a:rPr lang="en-US" sz="2400" b="1" dirty="0"/>
              <a:t>ready</a:t>
            </a:r>
            <a:r>
              <a:rPr lang="en-US" sz="2400" dirty="0"/>
              <a:t>(function</a:t>
            </a:r>
            <a:r>
              <a:rPr lang="en-US" sz="2400" dirty="0" smtClean="0"/>
              <a:t>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$("</a:t>
            </a:r>
            <a:r>
              <a:rPr lang="en-US" sz="2400" dirty="0"/>
              <a:t>button").</a:t>
            </a:r>
            <a:r>
              <a:rPr lang="en-US" sz="2400" b="1" dirty="0"/>
              <a:t>click</a:t>
            </a:r>
            <a:r>
              <a:rPr lang="en-US" sz="2400" dirty="0"/>
              <a:t>(function</a:t>
            </a:r>
            <a:r>
              <a:rPr lang="en-US" sz="2400" dirty="0" smtClean="0"/>
              <a:t>()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$("</a:t>
            </a:r>
            <a:r>
              <a:rPr lang="en-US" sz="2400" dirty="0"/>
              <a:t>p").</a:t>
            </a:r>
            <a:r>
              <a:rPr lang="en-US" sz="2400" b="1" dirty="0" err="1"/>
              <a:t>css</a:t>
            </a:r>
            <a:r>
              <a:rPr lang="en-US" sz="2400" dirty="0"/>
              <a:t>("background-color", "yellow");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smtClean="0"/>
              <a:t>	});</a:t>
            </a:r>
          </a:p>
          <a:p>
            <a:pPr marL="0" indent="0">
              <a:buNone/>
            </a:pPr>
            <a:r>
              <a:rPr lang="en-US" sz="2400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$("button").</a:t>
            </a:r>
            <a:r>
              <a:rPr lang="en-US" sz="2400" b="1" dirty="0"/>
              <a:t>click</a:t>
            </a:r>
            <a:r>
              <a:rPr lang="en-US" sz="2400" dirty="0"/>
              <a:t>(function</a:t>
            </a:r>
            <a:r>
              <a:rPr lang="en-US" sz="2400" dirty="0" smtClean="0"/>
              <a:t>()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$("</a:t>
            </a:r>
            <a:r>
              <a:rPr lang="en-US" sz="2400" dirty="0"/>
              <a:t>div").</a:t>
            </a:r>
            <a:r>
              <a:rPr lang="en-US" sz="2400" b="1" dirty="0"/>
              <a:t>animate</a:t>
            </a:r>
            <a:r>
              <a:rPr lang="en-US" sz="2400" dirty="0" smtClean="0"/>
              <a:t>(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	left</a:t>
            </a:r>
            <a:r>
              <a:rPr lang="en-US" sz="2400" dirty="0"/>
              <a:t>: '250px',</a:t>
            </a:r>
            <a:br>
              <a:rPr lang="en-US" sz="2400" dirty="0"/>
            </a:br>
            <a:r>
              <a:rPr lang="en-US" sz="2400" dirty="0" smtClean="0"/>
              <a:t>		opacity</a:t>
            </a:r>
            <a:r>
              <a:rPr lang="en-US" sz="2400" dirty="0"/>
              <a:t>: '0.5',</a:t>
            </a:r>
            <a:br>
              <a:rPr lang="en-US" sz="2400" dirty="0"/>
            </a:br>
            <a:r>
              <a:rPr lang="en-US" sz="2400" dirty="0" smtClean="0"/>
              <a:t>		height</a:t>
            </a:r>
            <a:r>
              <a:rPr lang="en-US" sz="2400" dirty="0"/>
              <a:t>: '150px',</a:t>
            </a:r>
            <a:br>
              <a:rPr lang="en-US" sz="2400" dirty="0"/>
            </a:br>
            <a:r>
              <a:rPr lang="en-US" sz="2400" dirty="0" smtClean="0"/>
              <a:t>		width</a:t>
            </a:r>
            <a:r>
              <a:rPr lang="en-US" sz="2400" dirty="0"/>
              <a:t>: '150px'</a:t>
            </a:r>
            <a:br>
              <a:rPr lang="en-US" sz="2400" dirty="0"/>
            </a:br>
            <a:r>
              <a:rPr lang="en-US" sz="2400" dirty="0" smtClean="0"/>
              <a:t>	});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}); </a:t>
            </a:r>
          </a:p>
        </p:txBody>
      </p:sp>
    </p:spTree>
    <p:extLst>
      <p:ext uri="{BB962C8B-B14F-4D97-AF65-F5344CB8AC3E}">
        <p14:creationId xmlns:p14="http://schemas.microsoft.com/office/powerpoint/2010/main" val="344908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</a:t>
            </a:r>
            <a:r>
              <a:rPr lang="en-US" dirty="0" smtClean="0"/>
              <a:t>side programming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A fast </a:t>
            </a:r>
            <a:r>
              <a:rPr lang="en-US" i="1" dirty="0"/>
              <a:t>and concise </a:t>
            </a:r>
            <a:r>
              <a:rPr lang="en-US" b="1" i="1" dirty="0"/>
              <a:t>JavaScript Library </a:t>
            </a:r>
            <a:r>
              <a:rPr lang="en-US" i="1" dirty="0"/>
              <a:t>that simplifies HTML document traversing, event handling, animating, and Ajax interactions for rapid web development</a:t>
            </a:r>
            <a:r>
              <a:rPr lang="en-US" dirty="0" smtClean="0"/>
              <a:t>.” - jQuery.com</a:t>
            </a:r>
          </a:p>
          <a:p>
            <a:endParaRPr lang="en-US" dirty="0" smtClean="0"/>
          </a:p>
          <a:p>
            <a:r>
              <a:rPr lang="en-US" dirty="0" smtClean="0"/>
              <a:t>Write less do more</a:t>
            </a:r>
          </a:p>
          <a:p>
            <a:pPr marL="457200" lvl="1" indent="0">
              <a:buNone/>
            </a:pPr>
            <a:r>
              <a:rPr lang="en-US" i="1" dirty="0"/>
              <a:t>$("</a:t>
            </a:r>
            <a:r>
              <a:rPr lang="en-US" i="1" dirty="0" err="1"/>
              <a:t>p.neat</a:t>
            </a:r>
            <a:r>
              <a:rPr lang="en-US" i="1" dirty="0"/>
              <a:t>").</a:t>
            </a:r>
            <a:r>
              <a:rPr lang="en-US" i="1" dirty="0" err="1"/>
              <a:t>addClass</a:t>
            </a:r>
            <a:r>
              <a:rPr lang="en-US" i="1" dirty="0" smtClean="0"/>
              <a:t>(“</a:t>
            </a:r>
            <a:r>
              <a:rPr lang="en-US" i="1" dirty="0" err="1" smtClean="0"/>
              <a:t>anim</a:t>
            </a:r>
            <a:r>
              <a:rPr lang="en-US" i="1" dirty="0" smtClean="0"/>
              <a:t>").</a:t>
            </a:r>
            <a:r>
              <a:rPr lang="en-US" i="1" dirty="0"/>
              <a:t>show("slow");</a:t>
            </a:r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Easy of use</a:t>
            </a:r>
          </a:p>
          <a:p>
            <a:pPr lvl="1"/>
            <a:r>
              <a:rPr lang="en-US" dirty="0" smtClean="0"/>
              <a:t>Simpler syntax and less lines of code</a:t>
            </a:r>
          </a:p>
          <a:p>
            <a:r>
              <a:rPr lang="en-US" b="1" dirty="0" smtClean="0"/>
              <a:t>Large library set</a:t>
            </a:r>
          </a:p>
          <a:p>
            <a:pPr lvl="1"/>
            <a:r>
              <a:rPr lang="en-US" dirty="0" smtClean="0"/>
              <a:t>Many functions for HTML manipulation, animation, event handling, AJAX, etc.</a:t>
            </a:r>
          </a:p>
          <a:p>
            <a:r>
              <a:rPr lang="en-US" b="1" dirty="0" smtClean="0"/>
              <a:t>Strong open source community</a:t>
            </a:r>
          </a:p>
          <a:p>
            <a:pPr lvl="1"/>
            <a:r>
              <a:rPr lang="en-US" dirty="0" smtClean="0"/>
              <a:t>Many libraries</a:t>
            </a:r>
          </a:p>
          <a:p>
            <a:pPr lvl="1"/>
            <a:r>
              <a:rPr lang="en-US" dirty="0" smtClean="0"/>
              <a:t>Efficiency and security</a:t>
            </a:r>
          </a:p>
          <a:p>
            <a:r>
              <a:rPr lang="en-US" b="1" dirty="0" smtClean="0"/>
              <a:t>Great documentation and tutorials</a:t>
            </a:r>
          </a:p>
        </p:txBody>
      </p:sp>
    </p:spTree>
    <p:extLst>
      <p:ext uri="{BB962C8B-B14F-4D97-AF65-F5344CB8AC3E}">
        <p14:creationId xmlns:p14="http://schemas.microsoft.com/office/powerpoint/2010/main" val="96484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Functionality </a:t>
            </a:r>
            <a:r>
              <a:rPr lang="en-US" b="1" u="sng" dirty="0" smtClean="0"/>
              <a:t>may</a:t>
            </a:r>
            <a:r>
              <a:rPr lang="en-US" b="1" dirty="0" smtClean="0"/>
              <a:t> be limited</a:t>
            </a:r>
          </a:p>
          <a:p>
            <a:pPr lvl="1"/>
            <a:r>
              <a:rPr lang="en-US" dirty="0" smtClean="0"/>
              <a:t>Despite the many libraries, depending on the website complexity raw </a:t>
            </a:r>
            <a:r>
              <a:rPr lang="en-US" dirty="0" err="1" smtClean="0"/>
              <a:t>Javascript</a:t>
            </a:r>
            <a:r>
              <a:rPr lang="en-US" dirty="0" smtClean="0"/>
              <a:t> may still be required</a:t>
            </a:r>
          </a:p>
          <a:p>
            <a:r>
              <a:rPr lang="en-US" b="1" dirty="0" smtClean="0"/>
              <a:t>JQuery file is always required</a:t>
            </a:r>
          </a:p>
          <a:p>
            <a:pPr lvl="1"/>
            <a:r>
              <a:rPr lang="en-US" dirty="0" smtClean="0"/>
              <a:t>25-100KB which need to be loaded with your website</a:t>
            </a:r>
          </a:p>
          <a:p>
            <a:pPr lvl="2"/>
            <a:r>
              <a:rPr lang="en-US" dirty="0" smtClean="0"/>
              <a:t>Strain on the client</a:t>
            </a:r>
          </a:p>
          <a:p>
            <a:pPr lvl="2"/>
            <a:r>
              <a:rPr lang="en-US" dirty="0" smtClean="0"/>
              <a:t>Strain on the server (if your website hosts it)</a:t>
            </a:r>
          </a:p>
          <a:p>
            <a:r>
              <a:rPr lang="en-US" b="1" dirty="0" smtClean="0"/>
              <a:t>Performance</a:t>
            </a:r>
          </a:p>
          <a:p>
            <a:pPr lvl="1"/>
            <a:r>
              <a:rPr lang="en-US" dirty="0" smtClean="0"/>
              <a:t>Vanilla </a:t>
            </a:r>
            <a:r>
              <a:rPr lang="en-US" dirty="0" err="1" smtClean="0"/>
              <a:t>Javascript</a:t>
            </a:r>
            <a:r>
              <a:rPr lang="en-US" dirty="0" smtClean="0"/>
              <a:t> is faster than JQuery</a:t>
            </a:r>
          </a:p>
          <a:p>
            <a:r>
              <a:rPr lang="en-US" b="1" dirty="0" smtClean="0"/>
              <a:t>Code</a:t>
            </a:r>
            <a:r>
              <a:rPr lang="en-US" dirty="0" smtClean="0"/>
              <a:t> is </a:t>
            </a:r>
            <a:r>
              <a:rPr lang="en-US" b="1" dirty="0" smtClean="0"/>
              <a:t>not always shorter</a:t>
            </a:r>
          </a:p>
          <a:p>
            <a:pPr lvl="1"/>
            <a:r>
              <a:rPr lang="en-US" i="1" dirty="0"/>
              <a:t>$(this).</a:t>
            </a:r>
            <a:r>
              <a:rPr lang="en-US" i="1" dirty="0" err="1"/>
              <a:t>attr</a:t>
            </a:r>
            <a:r>
              <a:rPr lang="en-US" i="1" dirty="0"/>
              <a:t>("id</a:t>
            </a:r>
            <a:r>
              <a:rPr lang="en-US" i="1" dirty="0" smtClean="0"/>
              <a:t>")</a:t>
            </a:r>
            <a:r>
              <a:rPr lang="en-US" dirty="0" smtClean="0"/>
              <a:t> vs. </a:t>
            </a:r>
            <a:r>
              <a:rPr lang="en-US" i="1" dirty="0" smtClean="0"/>
              <a:t>this.id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84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Identification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I obtain a reference to the node that I </a:t>
            </a:r>
            <a:r>
              <a:rPr lang="en-US" dirty="0" smtClean="0"/>
              <a:t>want</a:t>
            </a:r>
            <a:endParaRPr lang="en-US" dirty="0"/>
          </a:p>
          <a:p>
            <a:r>
              <a:rPr lang="en-US" b="1" dirty="0" smtClean="0"/>
              <a:t>Traversal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I move around the DOM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b="1" dirty="0"/>
              <a:t>Node </a:t>
            </a:r>
            <a:r>
              <a:rPr lang="en-US" b="1" dirty="0" smtClean="0"/>
              <a:t>Manipulation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I get or set aspects of a DOM </a:t>
            </a:r>
            <a:r>
              <a:rPr lang="en-US" dirty="0" smtClean="0"/>
              <a:t>node</a:t>
            </a:r>
            <a:endParaRPr lang="en-US" dirty="0"/>
          </a:p>
          <a:p>
            <a:r>
              <a:rPr lang="en-US" b="1" dirty="0"/>
              <a:t>Tree </a:t>
            </a:r>
            <a:r>
              <a:rPr lang="en-US" b="1" dirty="0" smtClean="0"/>
              <a:t>Manipulation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I change the structure of the </a:t>
            </a:r>
            <a:r>
              <a:rPr lang="en-US" dirty="0" smtClean="0"/>
              <a:t>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1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JQuery</a:t>
            </a:r>
            <a:r>
              <a:rPr lang="en-US" dirty="0" smtClean="0"/>
              <a:t> </a:t>
            </a:r>
            <a:r>
              <a:rPr lang="en-US" b="1" dirty="0"/>
              <a:t>function</a:t>
            </a:r>
          </a:p>
          <a:p>
            <a:pPr marL="859536" lvl="1" indent="-457200"/>
            <a:r>
              <a:rPr lang="en-US" dirty="0" smtClean="0"/>
              <a:t>Global </a:t>
            </a:r>
            <a:r>
              <a:rPr lang="en-US" dirty="0"/>
              <a:t>jQuery object or the </a:t>
            </a:r>
            <a:r>
              <a:rPr lang="en-US" i="1" dirty="0"/>
              <a:t>$ function </a:t>
            </a:r>
            <a:r>
              <a:rPr lang="en-US" dirty="0"/>
              <a:t>depending on the context</a:t>
            </a:r>
          </a:p>
          <a:p>
            <a:r>
              <a:rPr lang="en-US" b="1" dirty="0" smtClean="0"/>
              <a:t>JQuery </a:t>
            </a:r>
            <a:r>
              <a:rPr lang="en-US" b="1" dirty="0"/>
              <a:t>object</a:t>
            </a:r>
          </a:p>
          <a:p>
            <a:pPr marL="859536" lvl="1" indent="-457200"/>
            <a:r>
              <a:rPr lang="en-US" dirty="0" smtClean="0"/>
              <a:t>The object </a:t>
            </a:r>
            <a:r>
              <a:rPr lang="en-US" dirty="0"/>
              <a:t>returned by the </a:t>
            </a:r>
            <a:r>
              <a:rPr lang="en-US" dirty="0" smtClean="0"/>
              <a:t>JQuery </a:t>
            </a:r>
            <a:r>
              <a:rPr lang="en-US" dirty="0"/>
              <a:t>function that often represents a group of elements</a:t>
            </a:r>
          </a:p>
          <a:p>
            <a:r>
              <a:rPr lang="en-US" b="1" dirty="0" smtClean="0"/>
              <a:t>Selected </a:t>
            </a:r>
            <a:r>
              <a:rPr lang="en-US" b="1" dirty="0"/>
              <a:t>elements</a:t>
            </a:r>
          </a:p>
          <a:p>
            <a:pPr marL="859536" lvl="1" indent="-457200"/>
            <a:r>
              <a:rPr lang="en-US" dirty="0" smtClean="0"/>
              <a:t>The </a:t>
            </a:r>
            <a:r>
              <a:rPr lang="en-US" dirty="0"/>
              <a:t>DOM elements that you have </a:t>
            </a:r>
            <a:r>
              <a:rPr lang="en-US" dirty="0" smtClean="0"/>
              <a:t>selected, most likely by some CSS selector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function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33400" y="1447800"/>
            <a:ext cx="749808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/>
              <a:t>The </a:t>
            </a:r>
            <a:r>
              <a:rPr lang="en-US" sz="2400" i="1" dirty="0"/>
              <a:t>$ function </a:t>
            </a:r>
            <a:r>
              <a:rPr lang="en-US" sz="2400" dirty="0"/>
              <a:t>always (even for ID selectors) </a:t>
            </a:r>
            <a:r>
              <a:rPr lang="en-US" sz="2400" b="1" dirty="0"/>
              <a:t>returns an array-like objec</a:t>
            </a:r>
            <a:r>
              <a:rPr lang="en-US" sz="2400" dirty="0"/>
              <a:t>t called a </a:t>
            </a:r>
            <a:r>
              <a:rPr lang="en-US" sz="2400" dirty="0" smtClean="0"/>
              <a:t>JQuery object</a:t>
            </a:r>
          </a:p>
          <a:p>
            <a:pPr marL="402336" lvl="1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</a:p>
          <a:p>
            <a:pPr marL="402336" lvl="1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("id") == $("#</a:t>
            </a:r>
            <a:r>
              <a:rPr lang="en-US" sz="2000" dirty="0" err="1"/>
              <a:t>myid</a:t>
            </a:r>
            <a:r>
              <a:rPr lang="en-US" sz="2000" dirty="0"/>
              <a:t>")[0];</a:t>
            </a:r>
          </a:p>
          <a:p>
            <a:r>
              <a:rPr lang="en-US" sz="2400" dirty="0"/>
              <a:t>The </a:t>
            </a:r>
            <a:r>
              <a:rPr lang="en-US" sz="2400" dirty="0"/>
              <a:t>J</a:t>
            </a:r>
            <a:r>
              <a:rPr lang="en-US" sz="2400" dirty="0" smtClean="0"/>
              <a:t>Query </a:t>
            </a:r>
            <a:r>
              <a:rPr lang="en-US" sz="2400" dirty="0"/>
              <a:t>object </a:t>
            </a:r>
            <a:r>
              <a:rPr lang="en-US" sz="2400" b="1" dirty="0"/>
              <a:t>wraps</a:t>
            </a:r>
            <a:r>
              <a:rPr lang="en-US" sz="2400" dirty="0"/>
              <a:t> the originally selected DOM </a:t>
            </a:r>
            <a:r>
              <a:rPr lang="en-US" sz="2400" dirty="0" smtClean="0"/>
              <a:t>objects</a:t>
            </a:r>
            <a:endParaRPr lang="en-US" sz="2400" dirty="0"/>
          </a:p>
          <a:p>
            <a:r>
              <a:rPr lang="en-US" sz="2400" dirty="0"/>
              <a:t>You can access the actual DOM object by accessing the elements of the jQuery </a:t>
            </a:r>
            <a:r>
              <a:rPr lang="en-US" sz="2400" dirty="0" smtClean="0"/>
              <a:t>object</a:t>
            </a:r>
          </a:p>
          <a:p>
            <a:r>
              <a:rPr lang="en-US" sz="2400" dirty="0"/>
              <a:t>$ </a:t>
            </a:r>
            <a:r>
              <a:rPr lang="en-US" sz="2400" b="1" dirty="0"/>
              <a:t>adds</a:t>
            </a:r>
            <a:r>
              <a:rPr lang="en-US" sz="2400" dirty="0"/>
              <a:t> extra </a:t>
            </a:r>
            <a:r>
              <a:rPr lang="en-US" sz="2400" b="1" dirty="0"/>
              <a:t>functionality</a:t>
            </a:r>
            <a:r>
              <a:rPr lang="en-US" sz="2400" dirty="0"/>
              <a:t> to DOM elements</a:t>
            </a:r>
          </a:p>
          <a:p>
            <a:r>
              <a:rPr lang="en-US" sz="2400" dirty="0" smtClean="0"/>
              <a:t>Passing </a:t>
            </a:r>
            <a:r>
              <a:rPr lang="en-US" sz="2400" dirty="0"/>
              <a:t>an existing DOM object to $ will give it the jQuery </a:t>
            </a:r>
            <a:r>
              <a:rPr lang="en-US" sz="2400" dirty="0" smtClean="0"/>
              <a:t>upgrade</a:t>
            </a:r>
          </a:p>
          <a:p>
            <a:pPr marL="402336" lvl="1"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</a:t>
            </a:r>
          </a:p>
          <a:p>
            <a:pPr marL="402336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</a:rPr>
              <a:t>var</a:t>
            </a:r>
            <a:r>
              <a:rPr lang="en-US" sz="2000" dirty="0" smtClean="0"/>
              <a:t> </a:t>
            </a:r>
            <a:r>
              <a:rPr lang="en-US" sz="2000" dirty="0" err="1"/>
              <a:t>elem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myelem</a:t>
            </a:r>
            <a:r>
              <a:rPr lang="en-US" sz="2000" dirty="0"/>
              <a:t>"); </a:t>
            </a:r>
            <a:endParaRPr lang="en-US" sz="2000" dirty="0" smtClean="0"/>
          </a:p>
          <a:p>
            <a:pPr marL="402336" lvl="1" indent="0">
              <a:buNone/>
            </a:pPr>
            <a:r>
              <a:rPr lang="en-US" sz="2000" dirty="0" err="1" smtClean="0"/>
              <a:t>elem</a:t>
            </a:r>
            <a:r>
              <a:rPr lang="en-US" sz="2000" dirty="0" smtClean="0"/>
              <a:t> </a:t>
            </a:r>
            <a:r>
              <a:rPr lang="en-US" sz="2000" dirty="0"/>
              <a:t>= $(</a:t>
            </a:r>
            <a:r>
              <a:rPr lang="en-US" sz="2000" dirty="0" err="1"/>
              <a:t>elem</a:t>
            </a:r>
            <a:r>
              <a:rPr lang="en-US" sz="2000" dirty="0"/>
              <a:t>); </a:t>
            </a:r>
          </a:p>
          <a:p>
            <a:pPr marL="402336" lvl="1" indent="0">
              <a:buNone/>
            </a:pPr>
            <a:endParaRPr lang="en-US" sz="20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6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Imported from CSS</a:t>
            </a:r>
          </a:p>
          <a:p>
            <a:r>
              <a:rPr lang="en-US" sz="2400" b="1" dirty="0"/>
              <a:t>Patterns</a:t>
            </a:r>
            <a:r>
              <a:rPr lang="en-US" sz="2400" dirty="0"/>
              <a:t> used to select the element(s) you want to </a:t>
            </a:r>
            <a:r>
              <a:rPr lang="en-US" sz="2400" dirty="0" smtClean="0"/>
              <a:t>handle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www.w3schools.com/jquery/jquery_ref_selectors.asp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http://api.jquery.com/category/selectors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sz="2400" dirty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pPr marL="0" indent="0" algn="ctr">
              <a:buNone/>
            </a:pPr>
            <a:endParaRPr lang="en-US" sz="1800" i="1" dirty="0" smtClean="0"/>
          </a:p>
          <a:p>
            <a:pPr marL="0" indent="0" algn="ctr">
              <a:buNone/>
            </a:pPr>
            <a:r>
              <a:rPr lang="en-US" sz="1800" i="1" dirty="0" smtClean="0"/>
              <a:t>www.webstepbook.com/supplements-2ed/slides/</a:t>
            </a:r>
            <a:r>
              <a:rPr lang="en-US" sz="1800" b="1" i="1" dirty="0" smtClean="0"/>
              <a:t>ppt</a:t>
            </a:r>
            <a:r>
              <a:rPr lang="en-US" sz="1800" i="1" dirty="0" smtClean="0"/>
              <a:t>/22-</a:t>
            </a:r>
            <a:r>
              <a:rPr lang="en-US" sz="1800" b="1" i="1" dirty="0" smtClean="0"/>
              <a:t>jQuery</a:t>
            </a:r>
            <a:r>
              <a:rPr lang="en-US" sz="1800" i="1" dirty="0" smtClean="0"/>
              <a:t>1.</a:t>
            </a:r>
            <a:r>
              <a:rPr lang="en-US" sz="1800" b="1" i="1" dirty="0" smtClean="0"/>
              <a:t>ppt</a:t>
            </a:r>
            <a:r>
              <a:rPr lang="en-US" sz="1800" i="1" dirty="0" smtClean="0"/>
              <a:t>x</a:t>
            </a:r>
          </a:p>
          <a:p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29228"/>
            <a:ext cx="7864475" cy="23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" y="1219200"/>
            <a:ext cx="61981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65796"/>
            <a:ext cx="6235700" cy="126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4" y="4724400"/>
            <a:ext cx="5955875" cy="205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0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395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Technologies</vt:lpstr>
      <vt:lpstr>JQuery</vt:lpstr>
      <vt:lpstr>Advantages</vt:lpstr>
      <vt:lpstr>Disadvantages</vt:lpstr>
      <vt:lpstr>DOM and JQuery</vt:lpstr>
      <vt:lpstr>Terminology</vt:lpstr>
      <vt:lpstr>JQuery function</vt:lpstr>
      <vt:lpstr>Node selectors</vt:lpstr>
      <vt:lpstr>Examples</vt:lpstr>
      <vt:lpstr>Examples</vt:lpstr>
      <vt:lpstr>Writing efficient selector</vt:lpstr>
      <vt:lpstr>Complex examples</vt:lpstr>
      <vt:lpstr>Handling events, CSS, animations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145</cp:revision>
  <dcterms:created xsi:type="dcterms:W3CDTF">2015-10-06T15:36:35Z</dcterms:created>
  <dcterms:modified xsi:type="dcterms:W3CDTF">2015-11-23T12:46:33Z</dcterms:modified>
</cp:coreProperties>
</file>