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56" r:id="rId4"/>
    <p:sldId id="291" r:id="rId5"/>
    <p:sldId id="304" r:id="rId6"/>
    <p:sldId id="292" r:id="rId7"/>
    <p:sldId id="293" r:id="rId8"/>
    <p:sldId id="294" r:id="rId9"/>
    <p:sldId id="300" r:id="rId10"/>
    <p:sldId id="301" r:id="rId11"/>
    <p:sldId id="302" r:id="rId12"/>
    <p:sldId id="308" r:id="rId13"/>
    <p:sldId id="305" r:id="rId14"/>
    <p:sldId id="306" r:id="rId15"/>
    <p:sldId id="307" r:id="rId16"/>
    <p:sldId id="309" r:id="rId17"/>
    <p:sldId id="31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>
        <p:scale>
          <a:sx n="70" d="100"/>
          <a:sy n="70" d="100"/>
        </p:scale>
        <p:origin x="-1740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940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FFBA2C6-FD9F-462D-8C20-9F56ED20C747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EF89503-CB02-4399-8104-B1F31418A11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11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0B87C7D-844B-42AB-BE85-31E46D2D52B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E4057E7-95E6-4280-92B7-59F1BB0E55A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205053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605971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006890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407809" indent="-200459" defTabSz="393959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A2F5FE2-CB9C-4DEC-88E2-60C7D1C21FA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7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2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2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84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9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0EAA-3B7C-4F59-A0DB-898250263EF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6634-9CC5-4F1A-86E9-5E58181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1D03-07C7-4A9C-895F-F9A44C11470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A20E-69A9-4A49-9A49-4CDD0073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</a:p>
          <a:p>
            <a:r>
              <a:rPr lang="en-US" dirty="0" smtClean="0"/>
              <a:t>Server side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Server-Side Programming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981649"/>
            <a:ext cx="7771680" cy="4115952"/>
          </a:xfrm>
        </p:spPr>
        <p:txBody>
          <a:bodyPr lIns="81639" tIns="60739" rIns="81639" bIns="42452"/>
          <a:lstStyle/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Lots of programs/applications designed to run on the machines on which they are </a:t>
            </a:r>
            <a:r>
              <a:rPr lang="en-GB" altLang="en-US" dirty="0" smtClean="0"/>
              <a:t>installed</a:t>
            </a:r>
          </a:p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dirty="0" smtClean="0"/>
          </a:p>
          <a:p>
            <a:pPr marL="391686" indent="-293764">
              <a:spcBef>
                <a:spcPts val="726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i="1" dirty="0" smtClean="0"/>
              <a:t>How can a remote client request access to these</a:t>
            </a:r>
            <a:r>
              <a:rPr lang="en-GB" alt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2143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2286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Rich Internet Applications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3601"/>
          </a:xfrm>
        </p:spPr>
        <p:txBody>
          <a:bodyPr lIns="81639" tIns="58454" rIns="81639" bIns="42452">
            <a:normAutofit/>
          </a:bodyPr>
          <a:lstStyle/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smtClean="0"/>
              <a:t>Web applications </a:t>
            </a:r>
            <a:r>
              <a:rPr lang="en-US" altLang="en-US" dirty="0"/>
              <a:t>that </a:t>
            </a:r>
            <a:r>
              <a:rPr lang="en-US" altLang="en-US" dirty="0" smtClean="0"/>
              <a:t>provide </a:t>
            </a:r>
            <a:r>
              <a:rPr lang="en-US" altLang="en-US" dirty="0"/>
              <a:t>the client with the features and functionality of desktop applications</a:t>
            </a:r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smtClean="0"/>
              <a:t>Require </a:t>
            </a:r>
            <a:r>
              <a:rPr lang="en-US" altLang="en-US" dirty="0"/>
              <a:t>transferring the processing from the server to the client</a:t>
            </a:r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err="1"/>
              <a:t>Javascript</a:t>
            </a:r>
            <a:r>
              <a:rPr lang="en-US" altLang="en-US" dirty="0"/>
              <a:t> is one enabling technology for a RIA</a:t>
            </a:r>
          </a:p>
        </p:txBody>
      </p:sp>
    </p:spTree>
    <p:extLst>
      <p:ext uri="{BB962C8B-B14F-4D97-AF65-F5344CB8AC3E}">
        <p14:creationId xmlns:p14="http://schemas.microsoft.com/office/powerpoint/2010/main" val="2469994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304800"/>
            <a:ext cx="7771680" cy="1444471"/>
          </a:xfrm>
        </p:spPr>
        <p:txBody>
          <a:bodyPr lIns="81639" tIns="67597" rIns="81639" bIns="42452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smtClean="0"/>
              <a:t>RIAs in the Internet client-server model</a:t>
            </a:r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2590801" y="2820680"/>
            <a:ext cx="1440" cy="31236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2590800" y="3353536"/>
            <a:ext cx="3581280" cy="1441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6172080" y="2820680"/>
            <a:ext cx="1440" cy="31236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525200" y="2057400"/>
            <a:ext cx="2479609" cy="51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GB" altLang="en-US" sz="2400">
                <a:solidFill>
                  <a:srgbClr val="000000"/>
                </a:solidFill>
                <a:latin typeface="Comic Sans MS" pitchFamily="66" charset="0"/>
              </a:rPr>
              <a:t>Client (browser)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257681" y="2133729"/>
            <a:ext cx="1857644" cy="51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GB" altLang="en-US" sz="2400">
                <a:solidFill>
                  <a:srgbClr val="000000"/>
                </a:solidFill>
                <a:latin typeface="Comic Sans MS" pitchFamily="66" charset="0"/>
              </a:rPr>
              <a:t>Web server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 flipH="1">
            <a:off x="2589360" y="4268033"/>
            <a:ext cx="3584160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18640" y="3581080"/>
            <a:ext cx="1768320" cy="317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US" sz="2400">
                <a:solidFill>
                  <a:srgbClr val="000000"/>
                </a:solidFill>
                <a:latin typeface="Comic Sans MS" pitchFamily="66" charset="0"/>
              </a:rPr>
              <a:t>Client does all the processing (eg play videos as they come in)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308880" y="3504752"/>
            <a:ext cx="2682720" cy="13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US" altLang="en-US" sz="2400">
                <a:solidFill>
                  <a:srgbClr val="000000"/>
                </a:solidFill>
                <a:latin typeface="Comic Sans MS" pitchFamily="66" charset="0"/>
              </a:rPr>
              <a:t>Data (eg multimedia) stay on the server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2819761" y="2895568"/>
            <a:ext cx="3106383" cy="40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GB" altLang="en-US">
                <a:solidFill>
                  <a:srgbClr val="000000"/>
                </a:solidFill>
                <a:latin typeface="Comic Sans MS" pitchFamily="66" charset="0"/>
              </a:rPr>
              <a:t>HTTP request for resource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2972400" y="4268033"/>
            <a:ext cx="2911680" cy="73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Luxi Sans" pitchFamily="16" charset="0"/>
                <a:ea typeface="Luxi Sans" pitchFamily="16" charset="0"/>
                <a:cs typeface="Luxi Sans" pitchFamily="16" charset="0"/>
              </a:defRPr>
            </a:lvl9pPr>
          </a:lstStyle>
          <a:p>
            <a:pPr eaLnBrk="1">
              <a:lnSpc>
                <a:spcPct val="117000"/>
              </a:lnSpc>
            </a:pPr>
            <a:r>
              <a:rPr lang="en-GB" altLang="en-US">
                <a:solidFill>
                  <a:srgbClr val="000000"/>
                </a:solidFill>
                <a:latin typeface="Comic Sans MS" pitchFamily="66" charset="0"/>
              </a:rPr>
              <a:t>Server sends code but keeps data</a:t>
            </a:r>
          </a:p>
        </p:txBody>
      </p:sp>
    </p:spTree>
    <p:extLst>
      <p:ext uri="{BB962C8B-B14F-4D97-AF65-F5344CB8AC3E}">
        <p14:creationId xmlns:p14="http://schemas.microsoft.com/office/powerpoint/2010/main" val="390727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440" y="459409"/>
            <a:ext cx="7771680" cy="1444471"/>
          </a:xfrm>
        </p:spPr>
        <p:txBody>
          <a:bodyPr lIns="81639" tIns="67597" rIns="81639" bIns="42452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Some technologies that support RIA development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2132448"/>
            <a:ext cx="7771680" cy="4115952"/>
          </a:xfrm>
        </p:spPr>
        <p:txBody>
          <a:bodyPr lIns="81639" tIns="58454" rIns="81639" bIns="42452">
            <a:normAutofit/>
          </a:bodyPr>
          <a:lstStyle/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 err="1"/>
              <a:t>Javascript</a:t>
            </a:r>
            <a:r>
              <a:rPr lang="en-US" altLang="en-US" dirty="0"/>
              <a:t> (and associated ECMA dialects)</a:t>
            </a:r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Adobe Flash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Flash player and IDE</a:t>
            </a:r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Java Applets and Java </a:t>
            </a:r>
            <a:r>
              <a:rPr lang="en-US" altLang="en-US" dirty="0" err="1" smtClean="0"/>
              <a:t>Webstart</a:t>
            </a:r>
            <a:endParaRPr lang="en-US" altLang="en-US" dirty="0"/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AJAX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Asynchronous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2802614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1680" cy="1143480"/>
          </a:xfrm>
        </p:spPr>
        <p:txBody>
          <a:bodyPr lIns="81639" tIns="67597" rIns="81639" bIns="4245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CGI programming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40" y="1981649"/>
            <a:ext cx="7771680" cy="4115952"/>
          </a:xfrm>
        </p:spPr>
        <p:txBody>
          <a:bodyPr lIns="81639" tIns="58454" rIns="81639" bIns="42452">
            <a:normAutofit/>
          </a:bodyPr>
          <a:lstStyle/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CGI </a:t>
            </a:r>
            <a:r>
              <a:rPr lang="en-GB" altLang="en-US" sz="2800" dirty="0" smtClean="0">
                <a:sym typeface="Wingdings" panose="05000000000000000000" pitchFamily="2" charset="2"/>
              </a:rPr>
              <a:t></a:t>
            </a:r>
            <a:r>
              <a:rPr lang="en-GB" altLang="en-US" sz="2800" dirty="0" smtClean="0"/>
              <a:t> </a:t>
            </a:r>
            <a:r>
              <a:rPr lang="en-GB" altLang="en-US" sz="2800" dirty="0"/>
              <a:t>Common Gateway Interface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400" dirty="0"/>
              <a:t>A protocol for interfacing local applications with a web server</a:t>
            </a:r>
          </a:p>
          <a:p>
            <a:pPr marL="391686" indent="-293764">
              <a:spcBef>
                <a:spcPts val="635"/>
              </a:spcBef>
              <a:spcAft>
                <a:spcPct val="0"/>
              </a:spcAft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800" dirty="0"/>
              <a:t>Sequence of steps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400" dirty="0"/>
              <a:t>Client sends URL request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400" dirty="0"/>
              <a:t>Program runs at the server side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400" dirty="0"/>
              <a:t>Output is collected and sent back to the client</a:t>
            </a:r>
          </a:p>
          <a:p>
            <a:pPr marL="783372" lvl="1" indent="-260644">
              <a:spcBef>
                <a:spcPts val="544"/>
              </a:spcBef>
              <a:spcAft>
                <a:spcPct val="0"/>
              </a:spcAft>
              <a:buSzPct val="75000"/>
              <a:buFont typeface="Symbol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400" dirty="0"/>
              <a:t>Often the output is an HTML “built”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828038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" y="1752600"/>
            <a:ext cx="8305800" cy="402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altLang="en-US" sz="3200" dirty="0"/>
              <a:t>CGI programs can be written in any language supported by the server.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altLang="en-US" sz="3200" dirty="0"/>
              <a:t>This includes compiled programming languages, such as C and C++; interpreted languages, such as Perl, Python, Ruby, and languages, such as Java, that lie somewhere in between.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85800" y="381000"/>
            <a:ext cx="7771680" cy="1143480"/>
          </a:xfrm>
          <a:prstGeom prst="rect">
            <a:avLst/>
          </a:prstGeom>
        </p:spPr>
        <p:txBody>
          <a:bodyPr vert="horz" lIns="81639" tIns="67597" rIns="81639" bIns="4245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mtClean="0"/>
              <a:t>CGI programming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15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and SOAP Web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Side vs. Server Side Web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Client-side</a:t>
            </a:r>
            <a:r>
              <a:rPr lang="en-US" altLang="en-US" dirty="0" smtClean="0"/>
              <a:t> </a:t>
            </a:r>
            <a:r>
              <a:rPr lang="en-US" altLang="en-US" dirty="0"/>
              <a:t>code executes on the end-user's computer, usually within a web browser.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 smtClean="0"/>
              <a:t>Server-side</a:t>
            </a:r>
            <a:r>
              <a:rPr lang="en-US" altLang="en-US" dirty="0" smtClean="0"/>
              <a:t> </a:t>
            </a:r>
            <a:r>
              <a:rPr lang="en-US" altLang="en-US" dirty="0"/>
              <a:t>code executes on the web server, usually within a web application environment, which in turn generates HTML to be viewed in a browser</a:t>
            </a:r>
            <a:r>
              <a:rPr lang="en-US" alt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/>
              <a:t>Note: material adapted from 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 smtClean="0"/>
              <a:t>http://</a:t>
            </a:r>
            <a:r>
              <a:rPr lang="en-US" sz="1400" i="1" dirty="0" smtClean="0"/>
              <a:t>people.clarkson.edu</a:t>
            </a:r>
            <a:r>
              <a:rPr lang="en-US" sz="1400" i="1" dirty="0"/>
              <a:t>/~</a:t>
            </a:r>
            <a:r>
              <a:rPr lang="en-US" sz="1400" i="1" dirty="0" smtClean="0"/>
              <a:t>bjukic/IS400/Lecture%2013.ppt </a:t>
            </a:r>
          </a:p>
          <a:p>
            <a:pPr lvl="1">
              <a:lnSpc>
                <a:spcPct val="80000"/>
              </a:lnSpc>
            </a:pPr>
            <a:r>
              <a:rPr lang="en-US" sz="1400" i="1" dirty="0" smtClean="0"/>
              <a:t>www.massey.ac.nz</a:t>
            </a:r>
            <a:r>
              <a:rPr lang="en-US" sz="1400" i="1" dirty="0"/>
              <a:t>/~</a:t>
            </a:r>
            <a:r>
              <a:rPr lang="en-US" sz="1400" i="1" dirty="0" err="1"/>
              <a:t>nhreyes</a:t>
            </a:r>
            <a:r>
              <a:rPr lang="en-US" sz="1400" i="1" dirty="0"/>
              <a:t>/.../Lectures/Lecture%206%20-%20CGI.ppt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66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interactions</a:t>
            </a:r>
            <a:endParaRPr lang="en-US" dirty="0"/>
          </a:p>
        </p:txBody>
      </p:sp>
      <p:pic>
        <p:nvPicPr>
          <p:cNvPr id="1026" name="Picture 2" descr="http://techidiocy.com/wp-content/uploads/2013/07/Server-Vs-Client-Time-Zone-Difference-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4" y="2514600"/>
            <a:ext cx="7890306" cy="27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8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Client or server side?</a:t>
            </a:r>
            <a:endParaRPr lang="en-US" alt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1625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600" b="1" dirty="0" smtClean="0"/>
              <a:t>Determining factors</a:t>
            </a:r>
            <a:r>
              <a:rPr lang="en-US" altLang="en-US" sz="2600" dirty="0" smtClean="0"/>
              <a:t>:</a:t>
            </a:r>
            <a:endParaRPr lang="en-US" altLang="en-US" sz="2600" dirty="0"/>
          </a:p>
          <a:p>
            <a:pPr lvl="1">
              <a:lnSpc>
                <a:spcPct val="80000"/>
              </a:lnSpc>
            </a:pPr>
            <a:r>
              <a:rPr lang="en-US" altLang="en-US" sz="2600" b="1" dirty="0"/>
              <a:t>Performance</a:t>
            </a:r>
            <a:r>
              <a:rPr lang="en-US" altLang="en-US" sz="2600" dirty="0"/>
              <a:t>: 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Responsiveness, speed, reliability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Ability to handle a large number of simultaneous users</a:t>
            </a:r>
          </a:p>
          <a:p>
            <a:pPr lvl="1">
              <a:lnSpc>
                <a:spcPct val="80000"/>
              </a:lnSpc>
            </a:pPr>
            <a:r>
              <a:rPr lang="en-US" altLang="en-US" sz="2600" b="1" dirty="0"/>
              <a:t>Functionality</a:t>
            </a:r>
            <a:r>
              <a:rPr lang="en-US" altLang="en-US" sz="26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Simplicity of use and maintenance, 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Breadth of user options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Ability to handle multiple simultaneous transactions</a:t>
            </a:r>
          </a:p>
          <a:p>
            <a:pPr lvl="1">
              <a:lnSpc>
                <a:spcPct val="80000"/>
              </a:lnSpc>
            </a:pPr>
            <a:r>
              <a:rPr lang="en-US" altLang="en-US" sz="2600" b="1" dirty="0"/>
              <a:t>Security</a:t>
            </a:r>
            <a:r>
              <a:rPr lang="en-US" altLang="en-US" sz="26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Desktop security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Server security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Database security</a:t>
            </a:r>
          </a:p>
          <a:p>
            <a:pPr lvl="2">
              <a:lnSpc>
                <a:spcPct val="80000"/>
              </a:lnSpc>
            </a:pPr>
            <a:r>
              <a:rPr lang="en-US" altLang="en-US" sz="3100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15346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</a:t>
            </a:r>
            <a:endParaRPr lang="en-US" alt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Code </a:t>
            </a:r>
            <a:r>
              <a:rPr lang="en-US" altLang="en-US" sz="2400" dirty="0"/>
              <a:t>that runs on the server that interprets every mouse move and keystroke is clearly </a:t>
            </a:r>
            <a:r>
              <a:rPr lang="en-US" altLang="en-US" sz="2400" b="1" dirty="0"/>
              <a:t>undesirable</a:t>
            </a:r>
            <a:r>
              <a:rPr lang="en-US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terminal to mainframe paradigm 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On the other hand, one does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want to </a:t>
            </a:r>
            <a:r>
              <a:rPr lang="en-US" altLang="en-US" sz="2400" b="1" dirty="0"/>
              <a:t>download</a:t>
            </a:r>
            <a:r>
              <a:rPr lang="en-US" altLang="en-US" sz="2400" dirty="0"/>
              <a:t> an entire product database to a browser and then run code that searches for the products.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Server</a:t>
            </a:r>
            <a:r>
              <a:rPr lang="en-US" altLang="en-US" sz="2400" dirty="0"/>
              <a:t> </a:t>
            </a:r>
            <a:r>
              <a:rPr lang="en-US" altLang="en-US" sz="2400" b="1" dirty="0"/>
              <a:t>side</a:t>
            </a:r>
            <a:r>
              <a:rPr lang="en-US" altLang="en-US" sz="2400" dirty="0"/>
              <a:t> </a:t>
            </a:r>
            <a:r>
              <a:rPr lang="en-US" altLang="en-US" sz="2400" b="1" dirty="0"/>
              <a:t>forms</a:t>
            </a:r>
            <a:r>
              <a:rPr lang="en-US" altLang="en-US" sz="2400" dirty="0"/>
              <a:t> have direct access to active code and perform more reliably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On the other hand they are more </a:t>
            </a:r>
            <a:r>
              <a:rPr lang="en-US" altLang="en-US" sz="2000" b="1" dirty="0"/>
              <a:t>prone to slowdowns </a:t>
            </a:r>
            <a:r>
              <a:rPr lang="en-US" altLang="en-US" sz="2000" dirty="0"/>
              <a:t>due to the server/network congestion</a:t>
            </a:r>
          </a:p>
        </p:txBody>
      </p:sp>
    </p:spTree>
    <p:extLst>
      <p:ext uri="{BB962C8B-B14F-4D97-AF65-F5344CB8AC3E}">
        <p14:creationId xmlns:p14="http://schemas.microsoft.com/office/powerpoint/2010/main" val="271534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</a:t>
            </a:r>
            <a:r>
              <a:rPr lang="en-US" altLang="en-US" dirty="0" smtClean="0"/>
              <a:t>side </a:t>
            </a:r>
            <a:r>
              <a:rPr lang="en-US" altLang="en-US" dirty="0"/>
              <a:t>vs. </a:t>
            </a:r>
            <a:r>
              <a:rPr lang="en-US" altLang="en-US" dirty="0"/>
              <a:t>s</a:t>
            </a:r>
            <a:r>
              <a:rPr lang="en-US" altLang="en-US" dirty="0" smtClean="0"/>
              <a:t>erver side </a:t>
            </a:r>
            <a:r>
              <a:rPr lang="en-US" altLang="en-US" dirty="0" smtClean="0"/>
              <a:t>strengths</a:t>
            </a:r>
            <a:endParaRPr lang="en-US" alt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4862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/>
              <a:t>Client-side</a:t>
            </a:r>
            <a:r>
              <a:rPr lang="en-US" altLang="en-US" sz="2400" dirty="0" smtClean="0"/>
              <a:t> coding </a:t>
            </a:r>
            <a:r>
              <a:rPr lang="en-US" altLang="en-US" sz="2400" dirty="0"/>
              <a:t>advantages stem from its location on the user desktop and/or other end device. They include the following: 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 smtClean="0"/>
              <a:t>Interactivity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(e.g., mouse and keyboard handling)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Handling of user </a:t>
            </a:r>
            <a:r>
              <a:rPr lang="en-US" altLang="en-US" sz="2000" b="1" dirty="0"/>
              <a:t>interface</a:t>
            </a:r>
            <a:r>
              <a:rPr lang="en-US" altLang="en-US" sz="2000" dirty="0"/>
              <a:t> </a:t>
            </a:r>
            <a:r>
              <a:rPr lang="en-US" altLang="en-US" sz="2000" b="1" dirty="0"/>
              <a:t>controls</a:t>
            </a:r>
            <a:r>
              <a:rPr lang="en-US" altLang="en-US" sz="2000" dirty="0"/>
              <a:t>: buttons, textboxes, etc.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Feedback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validation</a:t>
            </a:r>
            <a:r>
              <a:rPr lang="en-US" altLang="en-US" sz="2000" dirty="0"/>
              <a:t> 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Server-side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strengths include stem from their proximity to the backend business databases and other applications. They include the following: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 smtClean="0"/>
              <a:t>Direct</a:t>
            </a:r>
            <a:r>
              <a:rPr lang="en-US" altLang="en-US" sz="2000" dirty="0" smtClean="0"/>
              <a:t> </a:t>
            </a:r>
            <a:r>
              <a:rPr lang="en-US" altLang="en-US" sz="2000" b="1" dirty="0"/>
              <a:t>information</a:t>
            </a:r>
            <a:r>
              <a:rPr lang="en-US" altLang="en-US" sz="2000" dirty="0"/>
              <a:t> </a:t>
            </a:r>
            <a:r>
              <a:rPr lang="en-US" altLang="en-US" sz="2000" b="1" dirty="0"/>
              <a:t>access</a:t>
            </a:r>
            <a:r>
              <a:rPr lang="en-US" altLang="en-US" sz="2000" dirty="0"/>
              <a:t>, retrieval, processing and storage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facilitate e-commerce, reservations, shipment tracking etc.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 smtClean="0"/>
              <a:t>Central</a:t>
            </a:r>
            <a:r>
              <a:rPr lang="en-US" altLang="en-US" sz="2000" dirty="0" smtClean="0"/>
              <a:t> </a:t>
            </a:r>
            <a:r>
              <a:rPr lang="en-US" altLang="en-US" sz="2000" b="1" dirty="0"/>
              <a:t>repository</a:t>
            </a:r>
            <a:r>
              <a:rPr lang="en-US" altLang="en-US" sz="2000" dirty="0"/>
              <a:t> of added web  </a:t>
            </a:r>
            <a:r>
              <a:rPr lang="en-US" altLang="en-US" sz="2000" b="1" dirty="0"/>
              <a:t>features</a:t>
            </a:r>
            <a:r>
              <a:rPr lang="en-US" altLang="en-US" sz="2000" dirty="0"/>
              <a:t> such as e-mail, chat  and multimedia streaming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 smtClean="0"/>
              <a:t>Security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authentication</a:t>
            </a:r>
            <a:r>
              <a:rPr lang="en-US" altLang="en-US" sz="2000" dirty="0"/>
              <a:t> (mostly)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48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Side Technologies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Server-side technologies 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numerous and diverse </a:t>
            </a:r>
          </a:p>
          <a:p>
            <a:pPr>
              <a:lnSpc>
                <a:spcPct val="90000"/>
              </a:lnSpc>
            </a:pPr>
            <a:r>
              <a:rPr lang="en-US" altLang="en-US" sz="3000" dirty="0" smtClean="0"/>
              <a:t>Popular </a:t>
            </a:r>
            <a:r>
              <a:rPr lang="en-US" altLang="en-US" sz="3000" dirty="0"/>
              <a:t>server side web application </a:t>
            </a:r>
            <a:r>
              <a:rPr lang="en-US" altLang="en-US" sz="3000" dirty="0" smtClean="0"/>
              <a:t>technologies: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Microsoft </a:t>
            </a:r>
            <a:r>
              <a:rPr lang="en-US" altLang="en-US" sz="2600" dirty="0"/>
              <a:t>ASP/.NET 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Java server technologies such as J2EE, JSP, and servlets 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CGI / Perl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 smtClean="0"/>
              <a:t>PHP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ColdFusion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43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Side Technologies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876800"/>
          </a:xfrm>
        </p:spPr>
        <p:txBody>
          <a:bodyPr/>
          <a:lstStyle/>
          <a:p>
            <a:r>
              <a:rPr lang="en-US" altLang="en-US" dirty="0" smtClean="0"/>
              <a:t>Server-side </a:t>
            </a:r>
            <a:r>
              <a:rPr lang="en-US" altLang="en-US" dirty="0"/>
              <a:t>technologies </a:t>
            </a:r>
            <a:r>
              <a:rPr lang="en-US" altLang="en-US" dirty="0" smtClean="0"/>
              <a:t>als</a:t>
            </a:r>
            <a:r>
              <a:rPr lang="en-US" altLang="en-US" dirty="0" smtClean="0"/>
              <a:t>o </a:t>
            </a:r>
            <a:r>
              <a:rPr lang="en-US" altLang="en-US" dirty="0" smtClean="0"/>
              <a:t>include </a:t>
            </a:r>
            <a:r>
              <a:rPr lang="en-US" altLang="en-US" b="1" dirty="0"/>
              <a:t>database</a:t>
            </a:r>
            <a:r>
              <a:rPr lang="en-US" altLang="en-US" dirty="0"/>
              <a:t> </a:t>
            </a:r>
            <a:r>
              <a:rPr lang="en-US" altLang="en-US" b="1" dirty="0" smtClean="0"/>
              <a:t>systems</a:t>
            </a:r>
          </a:p>
          <a:p>
            <a:pPr lvl="1"/>
            <a:r>
              <a:rPr lang="en-US" altLang="en-US" dirty="0" smtClean="0"/>
              <a:t>Oracle</a:t>
            </a:r>
            <a:r>
              <a:rPr lang="en-US" altLang="en-US" dirty="0"/>
              <a:t>, SQL Server (Microsoft), MySQL (open source) and many others</a:t>
            </a:r>
          </a:p>
          <a:p>
            <a:r>
              <a:rPr lang="en-US" altLang="en-US" dirty="0"/>
              <a:t>DB systems are </a:t>
            </a:r>
            <a:r>
              <a:rPr lang="en-US" altLang="en-US" b="1" dirty="0"/>
              <a:t>indispensable</a:t>
            </a:r>
            <a:r>
              <a:rPr lang="en-US" altLang="en-US" dirty="0"/>
              <a:t> part of server side operations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some </a:t>
            </a:r>
            <a:r>
              <a:rPr lang="en-US" altLang="en-US" dirty="0"/>
              <a:t>DB software providers, such as Oracle are combining web application functionality with their core database functions</a:t>
            </a:r>
          </a:p>
        </p:txBody>
      </p:sp>
    </p:spTree>
    <p:extLst>
      <p:ext uri="{BB962C8B-B14F-4D97-AF65-F5344CB8AC3E}">
        <p14:creationId xmlns:p14="http://schemas.microsoft.com/office/powerpoint/2010/main" val="24781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Server Side Technologies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800600"/>
          </a:xfrm>
        </p:spPr>
        <p:txBody>
          <a:bodyPr>
            <a:noAutofit/>
          </a:bodyPr>
          <a:lstStyle/>
          <a:p>
            <a:r>
              <a:rPr lang="en-US" altLang="en-US" dirty="0"/>
              <a:t>The “core” server side application development platforms can retrieve, modify and query the contents of databases through their own access mechanisms: </a:t>
            </a:r>
          </a:p>
          <a:p>
            <a:pPr lvl="2"/>
            <a:r>
              <a:rPr lang="en-US" altLang="en-US" sz="2800" dirty="0"/>
              <a:t>ADO.NET for Microsoft’s .NET platform enables access to almost every existing database platform</a:t>
            </a:r>
          </a:p>
          <a:p>
            <a:pPr lvl="2"/>
            <a:r>
              <a:rPr lang="en-US" altLang="en-US" sz="2800" dirty="0" smtClean="0"/>
              <a:t>PHP enables </a:t>
            </a:r>
            <a:r>
              <a:rPr lang="en-US" altLang="en-US" sz="2800" dirty="0"/>
              <a:t>direct access to many existing DB </a:t>
            </a:r>
            <a:r>
              <a:rPr lang="en-US" altLang="en-US" sz="2800" dirty="0" smtClean="0"/>
              <a:t>platforms</a:t>
            </a:r>
          </a:p>
          <a:p>
            <a:pPr lvl="3"/>
            <a:r>
              <a:rPr lang="en-US" altLang="en-US" dirty="0" smtClean="0"/>
              <a:t>MySQL</a:t>
            </a:r>
            <a:r>
              <a:rPr lang="en-US" altLang="en-US" dirty="0"/>
              <a:t>, </a:t>
            </a:r>
            <a:r>
              <a:rPr lang="en-US" altLang="en-US" dirty="0" smtClean="0"/>
              <a:t>Oracle</a:t>
            </a:r>
            <a:r>
              <a:rPr lang="en-US" altLang="en-US" dirty="0"/>
              <a:t>, SQL </a:t>
            </a:r>
            <a:r>
              <a:rPr lang="en-US" altLang="en-US" dirty="0" smtClean="0"/>
              <a:t>Server, MongoDB, 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144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715</Words>
  <Application>Microsoft Office PowerPoint</Application>
  <PresentationFormat>On-screen Show (4:3)</PresentationFormat>
  <Paragraphs>111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Custom Design</vt:lpstr>
      <vt:lpstr>1_Custom Design</vt:lpstr>
      <vt:lpstr>Web Technologies</vt:lpstr>
      <vt:lpstr>Client Side vs. Server Side Web</vt:lpstr>
      <vt:lpstr>Client-server interactions</vt:lpstr>
      <vt:lpstr>Client or server side?</vt:lpstr>
      <vt:lpstr>Examples</vt:lpstr>
      <vt:lpstr>Client side vs. server side strengths</vt:lpstr>
      <vt:lpstr>Server Side Technologies</vt:lpstr>
      <vt:lpstr>Server Side Technologies</vt:lpstr>
      <vt:lpstr>Server Side Technologies</vt:lpstr>
      <vt:lpstr>Server-Side Programming</vt:lpstr>
      <vt:lpstr>Rich Internet Applications</vt:lpstr>
      <vt:lpstr>RIAs in the Internet client-server model</vt:lpstr>
      <vt:lpstr>Some technologies that support RIA development</vt:lpstr>
      <vt:lpstr>CGI programming</vt:lpstr>
      <vt:lpstr>PowerPoint Presentation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153</cp:revision>
  <dcterms:created xsi:type="dcterms:W3CDTF">2015-10-06T15:36:35Z</dcterms:created>
  <dcterms:modified xsi:type="dcterms:W3CDTF">2015-12-07T15:20:47Z</dcterms:modified>
</cp:coreProperties>
</file>