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65" r:id="rId3"/>
    <p:sldId id="466" r:id="rId4"/>
    <p:sldId id="470" r:id="rId5"/>
    <p:sldId id="467" r:id="rId6"/>
    <p:sldId id="468" r:id="rId7"/>
    <p:sldId id="489" r:id="rId8"/>
    <p:sldId id="495" r:id="rId9"/>
    <p:sldId id="491" r:id="rId10"/>
    <p:sldId id="496" r:id="rId11"/>
    <p:sldId id="497" r:id="rId12"/>
    <p:sldId id="498" r:id="rId13"/>
    <p:sldId id="499" r:id="rId14"/>
    <p:sldId id="490" r:id="rId15"/>
    <p:sldId id="500" r:id="rId16"/>
    <p:sldId id="488" r:id="rId17"/>
    <p:sldId id="469" r:id="rId18"/>
    <p:sldId id="471" r:id="rId19"/>
    <p:sldId id="487" r:id="rId20"/>
    <p:sldId id="486" r:id="rId21"/>
    <p:sldId id="473" r:id="rId22"/>
    <p:sldId id="474" r:id="rId23"/>
    <p:sldId id="475" r:id="rId24"/>
    <p:sldId id="34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fteiu-scai liviu octavian" initials="ml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99850-023D-47E7-866E-165178ED8880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F891B-3CC7-4F9C-A332-DA357D0BE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5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F891B-3CC7-4F9C-A332-DA357D0BE7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0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0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2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7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E9-FBD8-4BED-AD92-1AF627AE063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3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2BE9-FBD8-4BED-AD92-1AF627AE063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89E7-ACDB-437C-9594-64AFD1881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0" y="1"/>
            <a:ext cx="9143999" cy="761999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b="1" dirty="0" smtClean="0"/>
              <a:t>obile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/>
              <a:t>pplication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b="1" dirty="0" smtClean="0"/>
              <a:t>evelopment   </a:t>
            </a:r>
            <a:r>
              <a:rPr lang="en-US" sz="2200" b="1" i="1" dirty="0" smtClean="0">
                <a:solidFill>
                  <a:srgbClr val="FF0000"/>
                </a:solidFill>
              </a:rPr>
              <a:t>Course 12</a:t>
            </a:r>
            <a:endParaRPr lang="en-US" sz="2200" b="1" i="1" dirty="0">
              <a:solidFill>
                <a:srgbClr val="FF0000"/>
              </a:solidFill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3505200" cy="685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400" b="1" dirty="0" smtClean="0">
                <a:solidFill>
                  <a:schemeClr val="tx2"/>
                </a:solidFill>
              </a:rPr>
              <a:t>Android Studio</a:t>
            </a:r>
          </a:p>
          <a:p>
            <a:pPr algn="l"/>
            <a:endParaRPr lang="en-US" sz="4400" b="1" dirty="0" smtClean="0">
              <a:solidFill>
                <a:schemeClr val="tx2"/>
              </a:solidFill>
            </a:endParaRPr>
          </a:p>
          <a:p>
            <a:pPr algn="l"/>
            <a:endParaRPr lang="en-US" sz="2400" i="1" dirty="0" smtClean="0">
              <a:solidFill>
                <a:schemeClr val="tx2"/>
              </a:solidFill>
            </a:endParaRPr>
          </a:p>
        </p:txBody>
      </p:sp>
      <p:cxnSp>
        <p:nvCxnSpPr>
          <p:cNvPr id="5" name="Conector drept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http://1.bp.blogspot.com/-u5dfSsMOMC0/UZO_5DC_W9I/AAAAAAAACM8/YCMn15HPzpE/s320/Studio_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9" y="1189000"/>
            <a:ext cx="4421867" cy="439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tăText 5"/>
          <p:cNvSpPr txBox="1"/>
          <p:nvPr/>
        </p:nvSpPr>
        <p:spPr>
          <a:xfrm rot="2088205">
            <a:off x="-12271" y="5492410"/>
            <a:ext cx="2722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  <a:latin typeface="BrowalliaUPC" pitchFamily="34" charset="-34"/>
                <a:cs typeface="BrowalliaUPC" pitchFamily="34" charset="-34"/>
              </a:rPr>
              <a:t>West University of Timisoara, Romania</a:t>
            </a:r>
          </a:p>
          <a:p>
            <a:r>
              <a:rPr lang="en-US" sz="1600" b="1" i="1" dirty="0" smtClean="0">
                <a:solidFill>
                  <a:srgbClr val="0070C0"/>
                </a:solidFill>
                <a:latin typeface="BrowalliaUPC" pitchFamily="34" charset="-34"/>
                <a:cs typeface="BrowalliaUPC" pitchFamily="34" charset="-34"/>
              </a:rPr>
              <a:t>Computer Science Department</a:t>
            </a:r>
          </a:p>
          <a:p>
            <a:r>
              <a:rPr lang="en-US" sz="1600" b="1" i="1" dirty="0" smtClean="0">
                <a:solidFill>
                  <a:srgbClr val="0070C0"/>
                </a:solidFill>
                <a:latin typeface="BrowalliaUPC" pitchFamily="34" charset="-34"/>
                <a:cs typeface="BrowalliaUPC" pitchFamily="34" charset="-34"/>
              </a:rPr>
              <a:t>IE3, Fall 2015</a:t>
            </a:r>
          </a:p>
          <a:p>
            <a:r>
              <a:rPr lang="en-US" sz="1600" b="1" i="1" dirty="0" smtClean="0">
                <a:solidFill>
                  <a:srgbClr val="0070C0"/>
                </a:solidFill>
                <a:latin typeface="BrowalliaUPC" pitchFamily="34" charset="-34"/>
                <a:cs typeface="BrowalliaUPC" pitchFamily="34" charset="-34"/>
              </a:rPr>
              <a:t>Dr. </a:t>
            </a:r>
            <a:r>
              <a:rPr lang="en-US" sz="1600" b="1" i="1" dirty="0" err="1" smtClean="0">
                <a:solidFill>
                  <a:srgbClr val="0070C0"/>
                </a:solidFill>
                <a:latin typeface="BrowalliaUPC" pitchFamily="34" charset="-34"/>
                <a:cs typeface="BrowalliaUPC" pitchFamily="34" charset="-34"/>
              </a:rPr>
              <a:t>Liviu</a:t>
            </a:r>
            <a:r>
              <a:rPr lang="en-US" sz="1600" b="1" i="1" dirty="0" smtClean="0">
                <a:solidFill>
                  <a:srgbClr val="0070C0"/>
                </a:solidFill>
                <a:latin typeface="BrowalliaUPC" pitchFamily="34" charset="-34"/>
                <a:cs typeface="BrowalliaUPC" pitchFamily="34" charset="-34"/>
              </a:rPr>
              <a:t> Octavian </a:t>
            </a:r>
            <a:r>
              <a:rPr lang="en-US" sz="1600" b="1" i="1" dirty="0" err="1" smtClean="0">
                <a:solidFill>
                  <a:srgbClr val="0070C0"/>
                </a:solidFill>
                <a:latin typeface="BrowalliaUPC" pitchFamily="34" charset="-34"/>
                <a:cs typeface="BrowalliaUPC" pitchFamily="34" charset="-34"/>
              </a:rPr>
              <a:t>Mafteiu-Scai</a:t>
            </a:r>
            <a:endParaRPr lang="en-US" sz="1600" b="1" i="1" dirty="0">
              <a:solidFill>
                <a:srgbClr val="0070C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Dreptunghi 3"/>
          <p:cNvSpPr/>
          <p:nvPr/>
        </p:nvSpPr>
        <p:spPr>
          <a:xfrm>
            <a:off x="4038600" y="875581"/>
            <a:ext cx="1524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tăText 6"/>
          <p:cNvSpPr txBox="1"/>
          <p:nvPr/>
        </p:nvSpPr>
        <p:spPr>
          <a:xfrm>
            <a:off x="4191000" y="2590800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Working with Databases</a:t>
            </a:r>
            <a:endParaRPr lang="en-US" sz="72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7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</a:t>
            </a:r>
            <a:r>
              <a:rPr lang="en-US" sz="2000" b="1" i="1" dirty="0"/>
              <a:t>1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76200" y="6096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MainActivity.java </a:t>
            </a:r>
            <a:r>
              <a:rPr lang="en-US" sz="2000" dirty="0" smtClean="0">
                <a:solidFill>
                  <a:srgbClr val="FF0000"/>
                </a:solidFill>
              </a:rPr>
              <a:t>(2)</a:t>
            </a:r>
            <a:endParaRPr lang="en-US" dirty="0"/>
          </a:p>
        </p:txBody>
      </p:sp>
      <p:sp>
        <p:nvSpPr>
          <p:cNvPr id="6" name="CasetăText 5"/>
          <p:cNvSpPr txBox="1"/>
          <p:nvPr/>
        </p:nvSpPr>
        <p:spPr>
          <a:xfrm>
            <a:off x="76200" y="1066800"/>
            <a:ext cx="899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public void </a:t>
            </a:r>
            <a:r>
              <a:rPr lang="en-US" sz="1000" dirty="0"/>
              <a:t>onClick(View view) </a:t>
            </a:r>
            <a:r>
              <a:rPr lang="en-US" sz="1000" dirty="0" smtClean="0"/>
              <a:t>{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if </a:t>
            </a:r>
            <a:r>
              <a:rPr lang="en-US" sz="1000" dirty="0"/>
              <a:t>(view == </a:t>
            </a:r>
            <a:r>
              <a:rPr lang="en-US" sz="1000" b="1" dirty="0"/>
              <a:t>btnAdd</a:t>
            </a:r>
            <a:r>
              <a:rPr lang="en-US" sz="1000" dirty="0"/>
              <a:t>) 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if </a:t>
            </a:r>
            <a:r>
              <a:rPr lang="en-US" sz="1000" dirty="0"/>
              <a:t>(</a:t>
            </a:r>
            <a:r>
              <a:rPr lang="en-US" sz="1000" b="1" dirty="0"/>
              <a:t>editEnrollno</a:t>
            </a:r>
            <a:r>
              <a:rPr lang="en-US" sz="1000" dirty="0"/>
              <a:t>.getText().toString().trim().length() == 0 ||</a:t>
            </a:r>
            <a:br>
              <a:rPr lang="en-US" sz="1000" dirty="0"/>
            </a:br>
            <a:r>
              <a:rPr lang="en-US" sz="1000" dirty="0"/>
              <a:t>                </a:t>
            </a:r>
            <a:r>
              <a:rPr lang="en-US" sz="1000" b="1" dirty="0"/>
              <a:t>editName</a:t>
            </a:r>
            <a:r>
              <a:rPr lang="en-US" sz="1000" dirty="0"/>
              <a:t>.getText().toString().trim().length() == 0 ||</a:t>
            </a:r>
            <a:br>
              <a:rPr lang="en-US" sz="1000" dirty="0"/>
            </a:br>
            <a:r>
              <a:rPr lang="en-US" sz="1000" dirty="0"/>
              <a:t>                </a:t>
            </a:r>
            <a:r>
              <a:rPr lang="en-US" sz="1000" b="1" dirty="0"/>
              <a:t>editMarks</a:t>
            </a:r>
            <a:r>
              <a:rPr lang="en-US" sz="1000" dirty="0"/>
              <a:t>.getText().toString().trim().length() == 0) {</a:t>
            </a:r>
            <a:br>
              <a:rPr lang="en-US" sz="1000" dirty="0"/>
            </a:br>
            <a:r>
              <a:rPr lang="en-US" sz="1000" dirty="0"/>
              <a:t>            showMessage(</a:t>
            </a:r>
            <a:r>
              <a:rPr lang="en-US" sz="1000" b="1" dirty="0"/>
              <a:t>"Error"</a:t>
            </a:r>
            <a:r>
              <a:rPr lang="en-US" sz="1000" dirty="0"/>
              <a:t>, </a:t>
            </a:r>
            <a:r>
              <a:rPr lang="en-US" sz="1000" b="1" dirty="0"/>
              <a:t>"Please enter all student data"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    </a:t>
            </a:r>
            <a:r>
              <a:rPr lang="en-US" sz="1000" b="1" dirty="0"/>
              <a:t>return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    }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db</a:t>
            </a:r>
            <a:r>
              <a:rPr lang="en-US" sz="1000" dirty="0"/>
              <a:t>.execSQL(</a:t>
            </a:r>
            <a:r>
              <a:rPr lang="en-US" sz="1000" b="1" dirty="0"/>
              <a:t>"INSERT INTO student VALUES('" </a:t>
            </a:r>
            <a:r>
              <a:rPr lang="en-US" sz="1000" dirty="0"/>
              <a:t>+ </a:t>
            </a:r>
            <a:r>
              <a:rPr lang="en-US" sz="1000" b="1" dirty="0"/>
              <a:t>editEnrollno</a:t>
            </a:r>
            <a:r>
              <a:rPr lang="en-US" sz="1000" dirty="0"/>
              <a:t>.getText() + </a:t>
            </a:r>
            <a:r>
              <a:rPr lang="en-US" sz="1000" b="1" dirty="0"/>
              <a:t>"','" </a:t>
            </a:r>
            <a:r>
              <a:rPr lang="en-US" sz="1000" dirty="0"/>
              <a:t>+ </a:t>
            </a:r>
            <a:r>
              <a:rPr lang="en-US" sz="1000" b="1" dirty="0"/>
              <a:t>editName</a:t>
            </a:r>
            <a:r>
              <a:rPr lang="en-US" sz="1000" dirty="0"/>
              <a:t>.getText() +</a:t>
            </a:r>
            <a:br>
              <a:rPr lang="en-US" sz="1000" dirty="0"/>
            </a:br>
            <a:r>
              <a:rPr lang="en-US" sz="1000" dirty="0"/>
              <a:t>                </a:t>
            </a:r>
            <a:r>
              <a:rPr lang="en-US" sz="1000" b="1" dirty="0"/>
              <a:t>"','" </a:t>
            </a:r>
            <a:r>
              <a:rPr lang="en-US" sz="1000" dirty="0"/>
              <a:t>+ </a:t>
            </a:r>
            <a:r>
              <a:rPr lang="en-US" sz="1000" b="1" dirty="0"/>
              <a:t>editMarks</a:t>
            </a:r>
            <a:r>
              <a:rPr lang="en-US" sz="1000" dirty="0"/>
              <a:t>.getText() + </a:t>
            </a:r>
            <a:r>
              <a:rPr lang="en-US" sz="1000" b="1" dirty="0"/>
              <a:t>"');"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showMessage(</a:t>
            </a:r>
            <a:r>
              <a:rPr lang="en-US" sz="1000" b="1" dirty="0"/>
              <a:t>"Success"</a:t>
            </a:r>
            <a:r>
              <a:rPr lang="en-US" sz="1000" dirty="0"/>
              <a:t>, </a:t>
            </a:r>
            <a:r>
              <a:rPr lang="en-US" sz="1000" b="1" dirty="0"/>
              <a:t>"Record added"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clearText();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smtClean="0"/>
              <a:t>}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if </a:t>
            </a:r>
            <a:r>
              <a:rPr lang="en-US" sz="1000" dirty="0"/>
              <a:t>(view == </a:t>
            </a:r>
            <a:r>
              <a:rPr lang="en-US" sz="1000" b="1" dirty="0"/>
              <a:t>btnDelete</a:t>
            </a:r>
            <a:r>
              <a:rPr lang="en-US" sz="1000" dirty="0"/>
              <a:t>) 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if </a:t>
            </a:r>
            <a:r>
              <a:rPr lang="en-US" sz="1000" dirty="0"/>
              <a:t>(</a:t>
            </a:r>
            <a:r>
              <a:rPr lang="en-US" sz="1000" b="1" dirty="0"/>
              <a:t>editEnrollno</a:t>
            </a:r>
            <a:r>
              <a:rPr lang="en-US" sz="1000" dirty="0"/>
              <a:t>.getText().toString().trim().length() == 0) {</a:t>
            </a:r>
            <a:br>
              <a:rPr lang="en-US" sz="1000" dirty="0"/>
            </a:br>
            <a:r>
              <a:rPr lang="en-US" sz="1000" dirty="0"/>
              <a:t>            showMessage(</a:t>
            </a:r>
            <a:r>
              <a:rPr lang="en-US" sz="1000" b="1" dirty="0"/>
              <a:t>"Error"</a:t>
            </a:r>
            <a:r>
              <a:rPr lang="en-US" sz="1000" dirty="0"/>
              <a:t>, </a:t>
            </a:r>
            <a:r>
              <a:rPr lang="en-US" sz="1000" b="1" dirty="0"/>
              <a:t>"Please enter Student Enroll Number"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    </a:t>
            </a:r>
            <a:r>
              <a:rPr lang="en-US" sz="1000" b="1" dirty="0"/>
              <a:t>return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    }</a:t>
            </a:r>
            <a:br>
              <a:rPr lang="en-US" sz="1000" dirty="0"/>
            </a:br>
            <a:r>
              <a:rPr lang="en-US" sz="1000" dirty="0"/>
              <a:t>        Cursor c = </a:t>
            </a:r>
            <a:r>
              <a:rPr lang="en-US" sz="1000" b="1" dirty="0"/>
              <a:t>db</a:t>
            </a:r>
            <a:r>
              <a:rPr lang="en-US" sz="1000" dirty="0"/>
              <a:t>.rawQuery(</a:t>
            </a:r>
            <a:r>
              <a:rPr lang="en-US" sz="1000" b="1" dirty="0"/>
              <a:t>"SELECT * FROM student WHERE enrollno='" </a:t>
            </a:r>
            <a:r>
              <a:rPr lang="en-US" sz="1000" dirty="0"/>
              <a:t>+ </a:t>
            </a:r>
            <a:r>
              <a:rPr lang="en-US" sz="1000" b="1" dirty="0"/>
              <a:t>editEnrollno</a:t>
            </a:r>
            <a:r>
              <a:rPr lang="en-US" sz="1000" dirty="0"/>
              <a:t>.getText() + </a:t>
            </a:r>
            <a:r>
              <a:rPr lang="en-US" sz="1000" b="1" dirty="0"/>
              <a:t>"'"</a:t>
            </a:r>
            <a:r>
              <a:rPr lang="en-US" sz="1000" dirty="0"/>
              <a:t>, </a:t>
            </a:r>
            <a:r>
              <a:rPr lang="en-US" sz="1000" b="1" dirty="0"/>
              <a:t>null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if </a:t>
            </a:r>
            <a:r>
              <a:rPr lang="en-US" sz="1000" dirty="0"/>
              <a:t>(c.moveToFirst()) {</a:t>
            </a:r>
            <a:br>
              <a:rPr lang="en-US" sz="1000" dirty="0"/>
            </a:br>
            <a:r>
              <a:rPr lang="en-US" sz="1000" dirty="0"/>
              <a:t>            </a:t>
            </a:r>
            <a:r>
              <a:rPr lang="en-US" sz="1000" b="1" dirty="0"/>
              <a:t>db</a:t>
            </a:r>
            <a:r>
              <a:rPr lang="en-US" sz="1000" dirty="0"/>
              <a:t>.execSQL(</a:t>
            </a:r>
            <a:r>
              <a:rPr lang="en-US" sz="1000" b="1" dirty="0"/>
              <a:t>"DELETE FROM student WHERE enrollno='" </a:t>
            </a:r>
            <a:r>
              <a:rPr lang="en-US" sz="1000" dirty="0"/>
              <a:t>+ </a:t>
            </a:r>
            <a:r>
              <a:rPr lang="en-US" sz="1000" b="1" dirty="0"/>
              <a:t>editEnrollno</a:t>
            </a:r>
            <a:r>
              <a:rPr lang="en-US" sz="1000" dirty="0"/>
              <a:t>.getText() + </a:t>
            </a:r>
            <a:r>
              <a:rPr lang="en-US" sz="1000" b="1" dirty="0"/>
              <a:t>"'"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    showMessage(</a:t>
            </a:r>
            <a:r>
              <a:rPr lang="en-US" sz="1000" b="1" dirty="0"/>
              <a:t>"Success"</a:t>
            </a:r>
            <a:r>
              <a:rPr lang="en-US" sz="1000" dirty="0"/>
              <a:t>, </a:t>
            </a:r>
            <a:r>
              <a:rPr lang="en-US" sz="1000" b="1" dirty="0"/>
              <a:t>"Record Deleted"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} </a:t>
            </a:r>
            <a:r>
              <a:rPr lang="en-US" sz="1000" b="1" dirty="0"/>
              <a:t>else </a:t>
            </a:r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           showMessage(</a:t>
            </a:r>
            <a:r>
              <a:rPr lang="en-US" sz="1000" b="1" dirty="0"/>
              <a:t>"Error"</a:t>
            </a:r>
            <a:r>
              <a:rPr lang="en-US" sz="1000" dirty="0"/>
              <a:t>, </a:t>
            </a:r>
            <a:r>
              <a:rPr lang="en-US" sz="1000" b="1" dirty="0"/>
              <a:t>"Invalid Enroll Number"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}</a:t>
            </a:r>
            <a:br>
              <a:rPr lang="en-US" sz="1000" dirty="0"/>
            </a:br>
            <a:r>
              <a:rPr lang="en-US" sz="1000" dirty="0"/>
              <a:t>        clearText();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8" name="CasetăText 7"/>
          <p:cNvSpPr txBox="1"/>
          <p:nvPr/>
        </p:nvSpPr>
        <p:spPr>
          <a:xfrm>
            <a:off x="4267200" y="1185446"/>
            <a:ext cx="47244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add students to the database under certain conditions</a:t>
            </a:r>
          </a:p>
        </p:txBody>
      </p:sp>
      <p:cxnSp>
        <p:nvCxnSpPr>
          <p:cNvPr id="10" name="Conector drept cu săgeată 9"/>
          <p:cNvCxnSpPr>
            <a:stCxn id="8" idx="1"/>
          </p:cNvCxnSpPr>
          <p:nvPr/>
        </p:nvCxnSpPr>
        <p:spPr>
          <a:xfrm flipH="1">
            <a:off x="1447800" y="1354723"/>
            <a:ext cx="2819400" cy="1692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tăText 11"/>
          <p:cNvSpPr txBox="1"/>
          <p:nvPr/>
        </p:nvSpPr>
        <p:spPr>
          <a:xfrm>
            <a:off x="4353464" y="3200400"/>
            <a:ext cx="448573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d</a:t>
            </a:r>
            <a:r>
              <a:rPr lang="en-US" sz="1600" i="1" dirty="0" smtClean="0">
                <a:solidFill>
                  <a:srgbClr val="FF0000"/>
                </a:solidFill>
              </a:rPr>
              <a:t>elete a student from table, based in enroll number</a:t>
            </a:r>
            <a:endParaRPr lang="en-US" sz="1600" i="1" dirty="0">
              <a:solidFill>
                <a:srgbClr val="FF0000"/>
              </a:solidFill>
            </a:endParaRPr>
          </a:p>
        </p:txBody>
      </p:sp>
      <p:cxnSp>
        <p:nvCxnSpPr>
          <p:cNvPr id="13" name="Conector drept cu săgeată 12"/>
          <p:cNvCxnSpPr/>
          <p:nvPr/>
        </p:nvCxnSpPr>
        <p:spPr>
          <a:xfrm flipH="1">
            <a:off x="1534064" y="3369677"/>
            <a:ext cx="2819400" cy="846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tăText 13"/>
          <p:cNvSpPr txBox="1"/>
          <p:nvPr/>
        </p:nvSpPr>
        <p:spPr>
          <a:xfrm>
            <a:off x="4572000" y="4876800"/>
            <a:ext cx="44196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The </a:t>
            </a:r>
            <a:r>
              <a:rPr lang="en-US" sz="1400" i="1" dirty="0" err="1">
                <a:solidFill>
                  <a:srgbClr val="FF0000"/>
                </a:solidFill>
              </a:rPr>
              <a:t>rawQuery</a:t>
            </a:r>
            <a:r>
              <a:rPr lang="en-US" sz="1400" i="1" dirty="0">
                <a:solidFill>
                  <a:srgbClr val="FF0000"/>
                </a:solidFill>
              </a:rPr>
              <a:t> method has two parameters: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-</a:t>
            </a:r>
            <a:r>
              <a:rPr lang="en-US" sz="1400" i="1" dirty="0" smtClean="0">
                <a:solidFill>
                  <a:srgbClr val="FF0000"/>
                </a:solidFill>
              </a:rPr>
              <a:t>String </a:t>
            </a:r>
            <a:r>
              <a:rPr lang="en-US" sz="1400" i="1" dirty="0">
                <a:solidFill>
                  <a:srgbClr val="FF0000"/>
                </a:solidFill>
              </a:rPr>
              <a:t>query: The select statement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-String</a:t>
            </a:r>
            <a:r>
              <a:rPr lang="en-US" sz="1400" i="1" dirty="0">
                <a:solidFill>
                  <a:srgbClr val="FF0000"/>
                </a:solidFill>
              </a:rPr>
              <a:t>[] selection </a:t>
            </a:r>
            <a:r>
              <a:rPr lang="en-US" sz="1400" i="1" dirty="0" err="1">
                <a:solidFill>
                  <a:srgbClr val="FF0000"/>
                </a:solidFill>
              </a:rPr>
              <a:t>args</a:t>
            </a:r>
            <a:r>
              <a:rPr lang="en-US" sz="1400" i="1" dirty="0">
                <a:solidFill>
                  <a:srgbClr val="FF0000"/>
                </a:solidFill>
              </a:rPr>
              <a:t>: The arguments if a WHERE clause is included in the select </a:t>
            </a:r>
            <a:r>
              <a:rPr lang="en-US" sz="1400" i="1" dirty="0" smtClean="0">
                <a:solidFill>
                  <a:srgbClr val="FF0000"/>
                </a:solidFill>
              </a:rPr>
              <a:t>statement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</a:t>
            </a:r>
            <a:r>
              <a:rPr lang="en-US" sz="2000" b="1" i="1" dirty="0"/>
              <a:t>1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76200" y="6096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MainActivity.java </a:t>
            </a:r>
            <a:r>
              <a:rPr lang="en-US" sz="2000" dirty="0" smtClean="0">
                <a:solidFill>
                  <a:srgbClr val="FF0000"/>
                </a:solidFill>
              </a:rPr>
              <a:t>(3)</a:t>
            </a:r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76200" y="1016899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if </a:t>
            </a:r>
            <a:r>
              <a:rPr lang="en-US" sz="1000" dirty="0"/>
              <a:t>(view == </a:t>
            </a:r>
            <a:r>
              <a:rPr lang="en-US" sz="1000" b="1" dirty="0"/>
              <a:t>btnModify</a:t>
            </a:r>
            <a:r>
              <a:rPr lang="en-US" sz="1000" dirty="0"/>
              <a:t>) {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if </a:t>
            </a:r>
            <a:r>
              <a:rPr lang="en-US" sz="1000" dirty="0"/>
              <a:t>(</a:t>
            </a:r>
            <a:r>
              <a:rPr lang="en-US" sz="1000" b="1" dirty="0"/>
              <a:t>editEnrollno</a:t>
            </a:r>
            <a:r>
              <a:rPr lang="en-US" sz="1000" dirty="0"/>
              <a:t>.getText().toString().trim().length() == 0) {</a:t>
            </a:r>
            <a:br>
              <a:rPr lang="en-US" sz="1000" dirty="0"/>
            </a:br>
            <a:r>
              <a:rPr lang="en-US" sz="1000" dirty="0"/>
              <a:t>        showMessage(</a:t>
            </a:r>
            <a:r>
              <a:rPr lang="en-US" sz="1000" b="1" dirty="0"/>
              <a:t>"Error"</a:t>
            </a:r>
            <a:r>
              <a:rPr lang="en-US" sz="1000" dirty="0"/>
              <a:t>, </a:t>
            </a:r>
            <a:r>
              <a:rPr lang="en-US" sz="1000" b="1" dirty="0"/>
              <a:t>"Please enter Enroll Number"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return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>    Cursor c = </a:t>
            </a:r>
            <a:r>
              <a:rPr lang="en-US" sz="1000" b="1" dirty="0"/>
              <a:t>db</a:t>
            </a:r>
            <a:r>
              <a:rPr lang="en-US" sz="1000" dirty="0"/>
              <a:t>.rawQuery(</a:t>
            </a:r>
            <a:r>
              <a:rPr lang="en-US" sz="1000" b="1" dirty="0"/>
              <a:t>"SELECT * FROM student WHERE enrollno='" </a:t>
            </a:r>
            <a:r>
              <a:rPr lang="en-US" sz="1000" dirty="0"/>
              <a:t>+ </a:t>
            </a:r>
            <a:r>
              <a:rPr lang="en-US" sz="1000" b="1" dirty="0"/>
              <a:t>editEnrollno</a:t>
            </a:r>
            <a:r>
              <a:rPr lang="en-US" sz="1000" dirty="0"/>
              <a:t>.getText() + </a:t>
            </a:r>
            <a:r>
              <a:rPr lang="en-US" sz="1000" b="1" dirty="0"/>
              <a:t>"'"</a:t>
            </a:r>
            <a:r>
              <a:rPr lang="en-US" sz="1000" dirty="0"/>
              <a:t>, </a:t>
            </a:r>
            <a:r>
              <a:rPr lang="en-US" sz="1000" b="1" dirty="0"/>
              <a:t>null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if </a:t>
            </a:r>
            <a:r>
              <a:rPr lang="en-US" sz="1000" dirty="0"/>
              <a:t>(c.moveToFirst()) 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db</a:t>
            </a:r>
            <a:r>
              <a:rPr lang="en-US" sz="1000" dirty="0"/>
              <a:t>.execSQL(</a:t>
            </a:r>
            <a:r>
              <a:rPr lang="en-US" sz="1000" b="1" dirty="0"/>
              <a:t>"UPDATE student SET name='" </a:t>
            </a:r>
            <a:r>
              <a:rPr lang="en-US" sz="1000" dirty="0"/>
              <a:t>+ </a:t>
            </a:r>
            <a:r>
              <a:rPr lang="en-US" sz="1000" b="1" dirty="0"/>
              <a:t>editName</a:t>
            </a:r>
            <a:r>
              <a:rPr lang="en-US" sz="1000" dirty="0"/>
              <a:t>.getText() + </a:t>
            </a:r>
            <a:r>
              <a:rPr lang="en-US" sz="1000" b="1" dirty="0"/>
              <a:t>"',marks='" </a:t>
            </a:r>
            <a:r>
              <a:rPr lang="en-US" sz="1000" dirty="0"/>
              <a:t>+ </a:t>
            </a:r>
            <a:r>
              <a:rPr lang="en-US" sz="1000" b="1" dirty="0"/>
              <a:t>editMarks</a:t>
            </a:r>
            <a:r>
              <a:rPr lang="en-US" sz="1000" dirty="0"/>
              <a:t>.getText() +</a:t>
            </a:r>
            <a:br>
              <a:rPr lang="en-US" sz="1000" dirty="0"/>
            </a:br>
            <a:r>
              <a:rPr lang="en-US" sz="1000" dirty="0"/>
              <a:t>                </a:t>
            </a:r>
            <a:r>
              <a:rPr lang="en-US" sz="1000" b="1" dirty="0"/>
              <a:t>"' WHERE enrollno='" </a:t>
            </a:r>
            <a:r>
              <a:rPr lang="en-US" sz="1000" dirty="0"/>
              <a:t>+ </a:t>
            </a:r>
            <a:r>
              <a:rPr lang="en-US" sz="1000" b="1" dirty="0"/>
              <a:t>editEnrollno</a:t>
            </a:r>
            <a:r>
              <a:rPr lang="en-US" sz="1000" dirty="0"/>
              <a:t>.getText() + </a:t>
            </a:r>
            <a:r>
              <a:rPr lang="en-US" sz="1000" b="1" dirty="0"/>
              <a:t>"'"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showMessage(</a:t>
            </a:r>
            <a:r>
              <a:rPr lang="en-US" sz="1000" b="1" dirty="0"/>
              <a:t>"Success"</a:t>
            </a:r>
            <a:r>
              <a:rPr lang="en-US" sz="1000" dirty="0"/>
              <a:t>, </a:t>
            </a:r>
            <a:r>
              <a:rPr lang="en-US" sz="1000" b="1" dirty="0"/>
              <a:t>"Student Data Modified"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} </a:t>
            </a:r>
            <a:r>
              <a:rPr lang="en-US" sz="1000" b="1" dirty="0"/>
              <a:t>else </a:t>
            </a:r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       showMessage(</a:t>
            </a:r>
            <a:r>
              <a:rPr lang="en-US" sz="1000" b="1" dirty="0"/>
              <a:t>"Error"</a:t>
            </a:r>
            <a:r>
              <a:rPr lang="en-US" sz="1000" dirty="0"/>
              <a:t>, </a:t>
            </a:r>
            <a:r>
              <a:rPr lang="en-US" sz="1000" b="1" dirty="0"/>
              <a:t>"Invalid Enroll Number"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>    clearText();</a:t>
            </a:r>
            <a:br>
              <a:rPr lang="en-US" sz="1000" dirty="0"/>
            </a:br>
            <a:r>
              <a:rPr lang="en-US" sz="1000" dirty="0"/>
              <a:t>}</a:t>
            </a:r>
            <a:br>
              <a:rPr lang="en-US" sz="1000" dirty="0"/>
            </a:br>
            <a:r>
              <a:rPr lang="en-US" sz="1000" b="1" dirty="0"/>
              <a:t>if </a:t>
            </a:r>
            <a:r>
              <a:rPr lang="en-US" sz="1000" dirty="0"/>
              <a:t>(view == </a:t>
            </a:r>
            <a:r>
              <a:rPr lang="en-US" sz="1000" b="1" dirty="0"/>
              <a:t>btnSearch</a:t>
            </a:r>
            <a:r>
              <a:rPr lang="en-US" sz="1000" dirty="0"/>
              <a:t>) {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if </a:t>
            </a:r>
            <a:r>
              <a:rPr lang="en-US" sz="1000" dirty="0"/>
              <a:t>(</a:t>
            </a:r>
            <a:r>
              <a:rPr lang="en-US" sz="1000" b="1" dirty="0"/>
              <a:t>editEnrollno</a:t>
            </a:r>
            <a:r>
              <a:rPr lang="en-US" sz="1000" dirty="0"/>
              <a:t>.getText().toString().trim().length() == 0) {</a:t>
            </a:r>
            <a:br>
              <a:rPr lang="en-US" sz="1000" dirty="0"/>
            </a:br>
            <a:r>
              <a:rPr lang="en-US" sz="1000" dirty="0"/>
              <a:t>        showMessage(</a:t>
            </a:r>
            <a:r>
              <a:rPr lang="en-US" sz="1000" b="1" dirty="0"/>
              <a:t>"Error"</a:t>
            </a:r>
            <a:r>
              <a:rPr lang="en-US" sz="1000" dirty="0"/>
              <a:t>, </a:t>
            </a:r>
            <a:r>
              <a:rPr lang="en-US" sz="1000" b="1" dirty="0"/>
              <a:t>"Please enter Student enroll number"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return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/>
              <a:t>    Cursor c = </a:t>
            </a:r>
            <a:r>
              <a:rPr lang="en-US" sz="1000" b="1" dirty="0"/>
              <a:t>db</a:t>
            </a:r>
            <a:r>
              <a:rPr lang="en-US" sz="1000" dirty="0"/>
              <a:t>.rawQuery(</a:t>
            </a:r>
            <a:r>
              <a:rPr lang="en-US" sz="1000" b="1" dirty="0"/>
              <a:t>"SELECT * FROM student WHERE enrollno='" </a:t>
            </a:r>
            <a:r>
              <a:rPr lang="en-US" sz="1000" dirty="0"/>
              <a:t>+ </a:t>
            </a:r>
            <a:r>
              <a:rPr lang="en-US" sz="1000" b="1" dirty="0"/>
              <a:t>editEnrollno</a:t>
            </a:r>
            <a:r>
              <a:rPr lang="en-US" sz="1000" dirty="0"/>
              <a:t>.getText() + </a:t>
            </a:r>
            <a:r>
              <a:rPr lang="en-US" sz="1000" b="1" dirty="0"/>
              <a:t>"'"</a:t>
            </a:r>
            <a:r>
              <a:rPr lang="en-US" sz="1000" dirty="0"/>
              <a:t>, </a:t>
            </a:r>
            <a:r>
              <a:rPr lang="en-US" sz="1000" b="1" dirty="0"/>
              <a:t>null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if </a:t>
            </a:r>
            <a:r>
              <a:rPr lang="en-US" sz="1000" dirty="0"/>
              <a:t>(c.moveToFirst()) 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 err="1"/>
              <a:t>editName</a:t>
            </a:r>
            <a:r>
              <a:rPr lang="en-US" sz="1000" dirty="0" err="1"/>
              <a:t>.setText</a:t>
            </a:r>
            <a:r>
              <a:rPr lang="en-US" sz="1000" dirty="0"/>
              <a:t>(</a:t>
            </a:r>
            <a:r>
              <a:rPr lang="en-US" sz="1000" dirty="0" err="1"/>
              <a:t>c.getString</a:t>
            </a:r>
            <a:r>
              <a:rPr lang="en-US" sz="1000" dirty="0"/>
              <a:t>(1));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 err="1"/>
              <a:t>editMarks</a:t>
            </a:r>
            <a:r>
              <a:rPr lang="en-US" sz="1000" dirty="0" err="1"/>
              <a:t>.setText</a:t>
            </a:r>
            <a:r>
              <a:rPr lang="en-US" sz="1000" dirty="0"/>
              <a:t>(</a:t>
            </a:r>
            <a:r>
              <a:rPr lang="en-US" sz="1000" dirty="0" err="1"/>
              <a:t>c.getString</a:t>
            </a:r>
            <a:r>
              <a:rPr lang="en-US" sz="1000" dirty="0"/>
              <a:t>(2));</a:t>
            </a:r>
            <a:br>
              <a:rPr lang="en-US" sz="1000" dirty="0"/>
            </a:br>
            <a:r>
              <a:rPr lang="en-US" sz="1000" dirty="0"/>
              <a:t>    } </a:t>
            </a:r>
            <a:r>
              <a:rPr lang="en-US" sz="1000" b="1" dirty="0"/>
              <a:t>else </a:t>
            </a:r>
            <a:r>
              <a:rPr lang="en-US" sz="1000" dirty="0"/>
              <a:t>{</a:t>
            </a:r>
            <a:br>
              <a:rPr lang="en-US" sz="1000" dirty="0"/>
            </a:br>
            <a:r>
              <a:rPr lang="en-US" sz="1000" dirty="0"/>
              <a:t>        showMessage(</a:t>
            </a:r>
            <a:r>
              <a:rPr lang="en-US" sz="1000" b="1" dirty="0"/>
              <a:t>"Error"</a:t>
            </a:r>
            <a:r>
              <a:rPr lang="en-US" sz="1000" dirty="0"/>
              <a:t>, </a:t>
            </a:r>
            <a:r>
              <a:rPr lang="en-US" sz="1000" b="1" dirty="0"/>
              <a:t>"Invalid Enroll Number"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clearText();</a:t>
            </a:r>
            <a:br>
              <a:rPr lang="en-US" sz="1000" dirty="0"/>
            </a:br>
            <a:r>
              <a:rPr lang="en-US" sz="1000" dirty="0"/>
              <a:t>    }</a:t>
            </a:r>
            <a:br>
              <a:rPr lang="en-US" sz="1000" dirty="0"/>
            </a:br>
            <a:r>
              <a:rPr lang="en-US" sz="1000" dirty="0" smtClean="0"/>
              <a:t>}</a:t>
            </a:r>
          </a:p>
          <a:p>
            <a:endParaRPr lang="en-US" sz="1000" dirty="0"/>
          </a:p>
        </p:txBody>
      </p:sp>
      <p:sp>
        <p:nvSpPr>
          <p:cNvPr id="7" name="CasetăText 6"/>
          <p:cNvSpPr txBox="1"/>
          <p:nvPr/>
        </p:nvSpPr>
        <p:spPr>
          <a:xfrm>
            <a:off x="4419600" y="3429000"/>
            <a:ext cx="44196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a record (student), based on enroll number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8" name="CasetăText 7"/>
          <p:cNvSpPr txBox="1"/>
          <p:nvPr/>
        </p:nvSpPr>
        <p:spPr>
          <a:xfrm>
            <a:off x="4546121" y="1371600"/>
            <a:ext cx="223567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modify </a:t>
            </a:r>
            <a:r>
              <a:rPr lang="en-US" sz="1600" i="1" dirty="0" err="1" smtClean="0">
                <a:solidFill>
                  <a:srgbClr val="FF0000"/>
                </a:solidFill>
              </a:rPr>
              <a:t>students’s</a:t>
            </a:r>
            <a:r>
              <a:rPr lang="en-US" sz="1600" i="1" dirty="0" smtClean="0">
                <a:solidFill>
                  <a:srgbClr val="FF0000"/>
                </a:solidFill>
              </a:rPr>
              <a:t> data</a:t>
            </a:r>
            <a:endParaRPr lang="en-US" sz="1600" i="1" dirty="0">
              <a:solidFill>
                <a:srgbClr val="FF0000"/>
              </a:solidFill>
            </a:endParaRPr>
          </a:p>
        </p:txBody>
      </p:sp>
      <p:cxnSp>
        <p:nvCxnSpPr>
          <p:cNvPr id="9" name="Conector drept cu săgeată 8"/>
          <p:cNvCxnSpPr/>
          <p:nvPr/>
        </p:nvCxnSpPr>
        <p:spPr>
          <a:xfrm flipH="1">
            <a:off x="1447800" y="1524000"/>
            <a:ext cx="309832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cu săgeată 10"/>
          <p:cNvCxnSpPr>
            <a:stCxn id="7" idx="1"/>
          </p:cNvCxnSpPr>
          <p:nvPr/>
        </p:nvCxnSpPr>
        <p:spPr>
          <a:xfrm flipH="1">
            <a:off x="1479430" y="3598277"/>
            <a:ext cx="2940170" cy="270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</a:t>
            </a:r>
            <a:r>
              <a:rPr lang="en-US" sz="2000" b="1" i="1" dirty="0"/>
              <a:t>1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76200" y="6096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MainActivity.java </a:t>
            </a:r>
            <a:r>
              <a:rPr lang="en-US" sz="2000" dirty="0" smtClean="0">
                <a:solidFill>
                  <a:srgbClr val="FF0000"/>
                </a:solidFill>
              </a:rPr>
              <a:t>(4)</a:t>
            </a:r>
            <a:endParaRPr lang="en-US" dirty="0"/>
          </a:p>
        </p:txBody>
      </p:sp>
      <p:sp>
        <p:nvSpPr>
          <p:cNvPr id="8" name="CasetăText 7"/>
          <p:cNvSpPr txBox="1"/>
          <p:nvPr/>
        </p:nvSpPr>
        <p:spPr>
          <a:xfrm>
            <a:off x="152400" y="1143000"/>
            <a:ext cx="6400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b="1" dirty="0"/>
              <a:t>if </a:t>
            </a:r>
            <a:r>
              <a:rPr lang="en-US" sz="1100" dirty="0"/>
              <a:t>(view == </a:t>
            </a:r>
            <a:r>
              <a:rPr lang="en-US" sz="1100" b="1" dirty="0"/>
              <a:t>btnViewAll</a:t>
            </a:r>
            <a:r>
              <a:rPr lang="en-US" sz="1100" dirty="0"/>
              <a:t>) {</a:t>
            </a:r>
            <a:br>
              <a:rPr lang="en-US" sz="1100" dirty="0"/>
            </a:br>
            <a:r>
              <a:rPr lang="en-US" sz="1100" dirty="0"/>
              <a:t>        Cursor c = </a:t>
            </a:r>
            <a:r>
              <a:rPr lang="en-US" sz="1100" b="1" dirty="0"/>
              <a:t>db</a:t>
            </a:r>
            <a:r>
              <a:rPr lang="en-US" sz="1100" dirty="0"/>
              <a:t>.rawQuery(</a:t>
            </a:r>
            <a:r>
              <a:rPr lang="en-US" sz="1100" b="1" dirty="0"/>
              <a:t>"SELECT * FROM student"</a:t>
            </a:r>
            <a:r>
              <a:rPr lang="en-US" sz="1100" dirty="0"/>
              <a:t>, </a:t>
            </a:r>
            <a:r>
              <a:rPr lang="en-US" sz="1100" b="1" dirty="0"/>
              <a:t>null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b="1" dirty="0"/>
              <a:t>if </a:t>
            </a:r>
            <a:r>
              <a:rPr lang="en-US" sz="1100" dirty="0"/>
              <a:t>(</a:t>
            </a:r>
            <a:r>
              <a:rPr lang="en-US" sz="1100" dirty="0" err="1"/>
              <a:t>c.getCount</a:t>
            </a:r>
            <a:r>
              <a:rPr lang="en-US" sz="1100" dirty="0"/>
              <a:t>() == 0) {</a:t>
            </a:r>
            <a:br>
              <a:rPr lang="en-US" sz="1100" dirty="0"/>
            </a:br>
            <a:r>
              <a:rPr lang="en-US" sz="1100" dirty="0"/>
              <a:t>            showMessage(</a:t>
            </a:r>
            <a:r>
              <a:rPr lang="en-US" sz="1100" b="1" dirty="0"/>
              <a:t>"Error"</a:t>
            </a:r>
            <a:r>
              <a:rPr lang="en-US" sz="1100" dirty="0"/>
              <a:t>, </a:t>
            </a:r>
            <a:r>
              <a:rPr lang="en-US" sz="1100" b="1" dirty="0"/>
              <a:t>"No students found in database"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      </a:t>
            </a:r>
            <a:r>
              <a:rPr lang="en-US" sz="1100" b="1" dirty="0"/>
              <a:t>return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        }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dirty="0" err="1"/>
              <a:t>StringBuffer</a:t>
            </a:r>
            <a:r>
              <a:rPr lang="en-US" sz="1100" dirty="0"/>
              <a:t> buffer = </a:t>
            </a:r>
            <a:r>
              <a:rPr lang="en-US" sz="1100" b="1" dirty="0"/>
              <a:t>new </a:t>
            </a:r>
            <a:r>
              <a:rPr lang="en-US" sz="1100" dirty="0" err="1"/>
              <a:t>StringBuffer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b="1" dirty="0"/>
              <a:t>while </a:t>
            </a:r>
            <a:r>
              <a:rPr lang="en-US" sz="1100" dirty="0"/>
              <a:t>(</a:t>
            </a:r>
            <a:r>
              <a:rPr lang="en-US" sz="1100" dirty="0" err="1"/>
              <a:t>c.moveToNext</a:t>
            </a:r>
            <a:r>
              <a:rPr lang="en-US" sz="1100" dirty="0"/>
              <a:t>()) {</a:t>
            </a:r>
            <a:br>
              <a:rPr lang="en-US" sz="1100" dirty="0"/>
            </a:br>
            <a:r>
              <a:rPr lang="en-US" sz="1100" dirty="0"/>
              <a:t>            </a:t>
            </a:r>
            <a:r>
              <a:rPr lang="en-US" sz="1100" dirty="0" err="1"/>
              <a:t>buffer.append</a:t>
            </a:r>
            <a:r>
              <a:rPr lang="en-US" sz="1100" dirty="0"/>
              <a:t>(</a:t>
            </a:r>
            <a:r>
              <a:rPr lang="en-US" sz="1100" b="1" dirty="0"/>
              <a:t>"Enroll Number: " </a:t>
            </a:r>
            <a:r>
              <a:rPr lang="en-US" sz="1100" dirty="0"/>
              <a:t>+ </a:t>
            </a:r>
            <a:r>
              <a:rPr lang="en-US" sz="1100" dirty="0" err="1"/>
              <a:t>c.getString</a:t>
            </a:r>
            <a:r>
              <a:rPr lang="en-US" sz="1100" dirty="0"/>
              <a:t>(0) + </a:t>
            </a:r>
            <a:r>
              <a:rPr lang="en-US" sz="1100" b="1" dirty="0"/>
              <a:t>"\n"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      </a:t>
            </a:r>
            <a:r>
              <a:rPr lang="en-US" sz="1100" dirty="0" err="1"/>
              <a:t>buffer.append</a:t>
            </a:r>
            <a:r>
              <a:rPr lang="en-US" sz="1100" dirty="0"/>
              <a:t>(</a:t>
            </a:r>
            <a:r>
              <a:rPr lang="en-US" sz="1100" b="1" dirty="0"/>
              <a:t>"Name: " </a:t>
            </a:r>
            <a:r>
              <a:rPr lang="en-US" sz="1100" dirty="0"/>
              <a:t>+ </a:t>
            </a:r>
            <a:r>
              <a:rPr lang="en-US" sz="1100" dirty="0" err="1"/>
              <a:t>c.getString</a:t>
            </a:r>
            <a:r>
              <a:rPr lang="en-US" sz="1100" dirty="0"/>
              <a:t>(1) + </a:t>
            </a:r>
            <a:r>
              <a:rPr lang="en-US" sz="1100" b="1" dirty="0"/>
              <a:t>"\n"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      </a:t>
            </a:r>
            <a:r>
              <a:rPr lang="en-US" sz="1100" dirty="0" err="1"/>
              <a:t>buffer.append</a:t>
            </a:r>
            <a:r>
              <a:rPr lang="en-US" sz="1100" dirty="0"/>
              <a:t>(</a:t>
            </a:r>
            <a:r>
              <a:rPr lang="en-US" sz="1100" b="1" dirty="0"/>
              <a:t>"Mark: " </a:t>
            </a:r>
            <a:r>
              <a:rPr lang="en-US" sz="1100" dirty="0"/>
              <a:t>+ </a:t>
            </a:r>
            <a:r>
              <a:rPr lang="en-US" sz="1100" dirty="0" err="1"/>
              <a:t>c.getString</a:t>
            </a:r>
            <a:r>
              <a:rPr lang="en-US" sz="1100" dirty="0"/>
              <a:t>(2) + </a:t>
            </a:r>
            <a:r>
              <a:rPr lang="en-US" sz="1100" b="1" dirty="0"/>
              <a:t>"\n\n"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  }</a:t>
            </a:r>
            <a:br>
              <a:rPr lang="en-US" sz="1100" dirty="0"/>
            </a:br>
            <a:r>
              <a:rPr lang="en-US" sz="1100" dirty="0"/>
              <a:t>        showMessage(</a:t>
            </a:r>
            <a:r>
              <a:rPr lang="en-US" sz="1100" b="1" dirty="0"/>
              <a:t>"MAD Student Data"</a:t>
            </a:r>
            <a:r>
              <a:rPr lang="en-US" sz="1100" dirty="0"/>
              <a:t>, </a:t>
            </a:r>
            <a:r>
              <a:rPr lang="en-US" sz="1100" dirty="0" err="1"/>
              <a:t>buffer.toString</a:t>
            </a:r>
            <a:r>
              <a:rPr lang="en-US" sz="1100" dirty="0"/>
              <a:t>());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}</a:t>
            </a:r>
          </a:p>
          <a:p>
            <a:r>
              <a:rPr lang="en-US" sz="1100" b="1" dirty="0"/>
              <a:t>public void </a:t>
            </a:r>
            <a:r>
              <a:rPr lang="en-US" sz="1100" dirty="0"/>
              <a:t>showMessage(String title, String message) {</a:t>
            </a:r>
            <a:br>
              <a:rPr lang="en-US" sz="1100" dirty="0"/>
            </a:br>
            <a:r>
              <a:rPr lang="en-US" sz="1100" dirty="0"/>
              <a:t>        Builder </a:t>
            </a:r>
            <a:r>
              <a:rPr lang="en-US" sz="1100" dirty="0" err="1"/>
              <a:t>builder</a:t>
            </a:r>
            <a:r>
              <a:rPr lang="en-US" sz="1100" dirty="0"/>
              <a:t> = </a:t>
            </a:r>
            <a:r>
              <a:rPr lang="en-US" sz="1100" b="1" dirty="0"/>
              <a:t>new </a:t>
            </a:r>
            <a:r>
              <a:rPr lang="en-US" sz="1100" dirty="0"/>
              <a:t>Builder(</a:t>
            </a:r>
            <a:r>
              <a:rPr lang="en-US" sz="1100" b="1" dirty="0"/>
              <a:t>this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dirty="0" err="1"/>
              <a:t>builder.setCancelable</a:t>
            </a:r>
            <a:r>
              <a:rPr lang="en-US" sz="1100" dirty="0"/>
              <a:t>(</a:t>
            </a:r>
            <a:r>
              <a:rPr lang="en-US" sz="1100" b="1" dirty="0"/>
              <a:t>true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dirty="0" err="1"/>
              <a:t>builder.setTitle</a:t>
            </a:r>
            <a:r>
              <a:rPr lang="en-US" sz="1100" dirty="0"/>
              <a:t>(title);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dirty="0" err="1"/>
              <a:t>builder.setMessage</a:t>
            </a:r>
            <a:r>
              <a:rPr lang="en-US" sz="1100" dirty="0"/>
              <a:t>(message);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dirty="0" err="1"/>
              <a:t>builder.show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</a:t>
            </a:r>
            <a:r>
              <a:rPr lang="en-US" sz="1100" b="1" dirty="0"/>
              <a:t>public void </a:t>
            </a:r>
            <a:r>
              <a:rPr lang="en-US" sz="1100" dirty="0"/>
              <a:t>clearText() {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b="1" dirty="0" err="1"/>
              <a:t>editEnrollno</a:t>
            </a:r>
            <a:r>
              <a:rPr lang="en-US" sz="1100" dirty="0" err="1"/>
              <a:t>.setText</a:t>
            </a:r>
            <a:r>
              <a:rPr lang="en-US" sz="1100" dirty="0"/>
              <a:t>(</a:t>
            </a:r>
            <a:r>
              <a:rPr lang="en-US" sz="1100" b="1" dirty="0"/>
              <a:t>""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b="1" dirty="0" err="1"/>
              <a:t>editName</a:t>
            </a:r>
            <a:r>
              <a:rPr lang="en-US" sz="1100" dirty="0" err="1"/>
              <a:t>.setText</a:t>
            </a:r>
            <a:r>
              <a:rPr lang="en-US" sz="1100" dirty="0"/>
              <a:t>(</a:t>
            </a:r>
            <a:r>
              <a:rPr lang="en-US" sz="1100" b="1" dirty="0"/>
              <a:t>""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b="1" dirty="0" err="1"/>
              <a:t>editMarks</a:t>
            </a:r>
            <a:r>
              <a:rPr lang="en-US" sz="1100" dirty="0" err="1"/>
              <a:t>.setText</a:t>
            </a:r>
            <a:r>
              <a:rPr lang="en-US" sz="1100" dirty="0"/>
              <a:t>(</a:t>
            </a:r>
            <a:r>
              <a:rPr lang="en-US" sz="1100" b="1" dirty="0"/>
              <a:t>""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>        </a:t>
            </a:r>
            <a:r>
              <a:rPr lang="en-US" sz="1100" b="1" dirty="0" err="1"/>
              <a:t>editEnrollno</a:t>
            </a:r>
            <a:r>
              <a:rPr lang="en-US" sz="1100" dirty="0" err="1"/>
              <a:t>.requestFocus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>}</a:t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11" name="CasetăText 10"/>
          <p:cNvSpPr txBox="1"/>
          <p:nvPr/>
        </p:nvSpPr>
        <p:spPr>
          <a:xfrm>
            <a:off x="4541808" y="1143000"/>
            <a:ext cx="353539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View all records (students) of database</a:t>
            </a:r>
            <a:endParaRPr lang="en-US" sz="1600" i="1" dirty="0">
              <a:solidFill>
                <a:srgbClr val="FF0000"/>
              </a:solidFill>
            </a:endParaRPr>
          </a:p>
        </p:txBody>
      </p:sp>
      <p:cxnSp>
        <p:nvCxnSpPr>
          <p:cNvPr id="12" name="Conector drept cu săgeată 11"/>
          <p:cNvCxnSpPr/>
          <p:nvPr/>
        </p:nvCxnSpPr>
        <p:spPr>
          <a:xfrm flipH="1" flipV="1">
            <a:off x="1828800" y="1312277"/>
            <a:ext cx="2743200" cy="32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tăText 13"/>
          <p:cNvSpPr txBox="1"/>
          <p:nvPr/>
        </p:nvSpPr>
        <p:spPr>
          <a:xfrm>
            <a:off x="4419600" y="3728323"/>
            <a:ext cx="353539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Display error/warning messages for user</a:t>
            </a:r>
            <a:endParaRPr lang="en-US" sz="1600" i="1" dirty="0">
              <a:solidFill>
                <a:srgbClr val="FF0000"/>
              </a:solidFill>
            </a:endParaRPr>
          </a:p>
        </p:txBody>
      </p:sp>
      <p:cxnSp>
        <p:nvCxnSpPr>
          <p:cNvPr id="15" name="Conector drept cu săgeată 14"/>
          <p:cNvCxnSpPr/>
          <p:nvPr/>
        </p:nvCxnSpPr>
        <p:spPr>
          <a:xfrm flipH="1">
            <a:off x="3444096" y="3962400"/>
            <a:ext cx="9755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tăText 16"/>
          <p:cNvSpPr txBox="1"/>
          <p:nvPr/>
        </p:nvSpPr>
        <p:spPr>
          <a:xfrm>
            <a:off x="4785504" y="5181600"/>
            <a:ext cx="230109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Clear the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TextEdit</a:t>
            </a:r>
            <a:r>
              <a:rPr lang="en-US" sz="1600" i="1" dirty="0" smtClean="0">
                <a:solidFill>
                  <a:srgbClr val="FF0000"/>
                </a:solidFill>
              </a:rPr>
              <a:t>  forms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cxnSp>
        <p:nvCxnSpPr>
          <p:cNvPr id="18" name="Conector drept cu săgeată 17"/>
          <p:cNvCxnSpPr/>
          <p:nvPr/>
        </p:nvCxnSpPr>
        <p:spPr>
          <a:xfrm flipH="1">
            <a:off x="1828800" y="5350877"/>
            <a:ext cx="29567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</a:t>
            </a:r>
            <a:r>
              <a:rPr lang="en-US" sz="2000" b="1" i="1" dirty="0"/>
              <a:t>1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76200" y="6096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Warning</a:t>
            </a:r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76200" y="1295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SQLite supports a limited subset of ALTER TABLE. The ALTER TABLE command in SQLite allows the user to rename a table or to add a new column to an existing table.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02" y="2590800"/>
            <a:ext cx="682799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4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tăText 4"/>
          <p:cNvSpPr txBox="1"/>
          <p:nvPr/>
        </p:nvSpPr>
        <p:spPr>
          <a:xfrm>
            <a:off x="152400" y="685800"/>
            <a:ext cx="74676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Homework</a:t>
            </a:r>
            <a:r>
              <a:rPr lang="en-US" dirty="0" smtClean="0"/>
              <a:t>: add buttons and methods for </a:t>
            </a:r>
            <a:r>
              <a:rPr lang="en-US" i="1" dirty="0" smtClean="0"/>
              <a:t>Next</a:t>
            </a:r>
            <a:r>
              <a:rPr lang="en-US" dirty="0" smtClean="0"/>
              <a:t> and </a:t>
            </a:r>
            <a:r>
              <a:rPr lang="en-US" i="1" dirty="0" smtClean="0"/>
              <a:t>Prev</a:t>
            </a:r>
            <a:r>
              <a:rPr lang="en-US" dirty="0" smtClean="0"/>
              <a:t>. records in table.</a:t>
            </a:r>
          </a:p>
          <a:p>
            <a:r>
              <a:rPr lang="en-US" dirty="0" smtClean="0"/>
              <a:t>Indications:</a:t>
            </a:r>
          </a:p>
          <a:p>
            <a:r>
              <a:rPr lang="en-US" sz="1000" dirty="0"/>
              <a:t>protected void </a:t>
            </a:r>
            <a:r>
              <a:rPr lang="en-US" sz="1000" dirty="0" err="1"/>
              <a:t>onCreate</a:t>
            </a:r>
            <a:r>
              <a:rPr lang="en-US" sz="1000" dirty="0"/>
              <a:t>(Bundle </a:t>
            </a:r>
            <a:r>
              <a:rPr lang="en-US" sz="1000" dirty="0" err="1"/>
              <a:t>savedInstanceState</a:t>
            </a:r>
            <a:r>
              <a:rPr lang="en-US" sz="1000" dirty="0"/>
              <a:t>) {</a:t>
            </a:r>
          </a:p>
          <a:p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super.onCreate</a:t>
            </a:r>
            <a:r>
              <a:rPr lang="en-US" sz="1000" dirty="0"/>
              <a:t>(</a:t>
            </a:r>
            <a:r>
              <a:rPr lang="en-US" sz="1000" dirty="0" err="1"/>
              <a:t>savedInstanceState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setContentView</a:t>
            </a:r>
            <a:r>
              <a:rPr lang="en-US" sz="1000" dirty="0"/>
              <a:t>(</a:t>
            </a:r>
            <a:r>
              <a:rPr lang="en-US" sz="1000" dirty="0" err="1"/>
              <a:t>R.layout.activity_main</a:t>
            </a:r>
            <a:r>
              <a:rPr lang="en-US" sz="1000" dirty="0"/>
              <a:t>);         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DisplayRecord</a:t>
            </a:r>
            <a:r>
              <a:rPr lang="en-US" sz="1000" dirty="0"/>
              <a:t>(cursor);</a:t>
            </a:r>
          </a:p>
          <a:p>
            <a:endParaRPr lang="en-US" sz="1000" dirty="0"/>
          </a:p>
          <a:p>
            <a:r>
              <a:rPr lang="en-US" sz="1000" dirty="0"/>
              <a:t>    }</a:t>
            </a:r>
          </a:p>
          <a:p>
            <a:endParaRPr lang="en-US" sz="1000" dirty="0"/>
          </a:p>
          <a:p>
            <a:r>
              <a:rPr lang="en-US" sz="1000" dirty="0"/>
              <a:t>public void </a:t>
            </a:r>
            <a:r>
              <a:rPr lang="en-US" sz="1000" dirty="0" err="1" smtClean="0"/>
              <a:t>NextRecord</a:t>
            </a:r>
            <a:r>
              <a:rPr lang="en-US" sz="1000" dirty="0" smtClean="0"/>
              <a:t> </a:t>
            </a:r>
            <a:r>
              <a:rPr lang="en-US" sz="1000" dirty="0"/>
              <a:t>(View view){</a:t>
            </a:r>
          </a:p>
          <a:p>
            <a:r>
              <a:rPr lang="en-US" sz="1000" dirty="0" smtClean="0"/>
              <a:t>        </a:t>
            </a:r>
            <a:r>
              <a:rPr lang="en-US" sz="1000" dirty="0"/>
              <a:t>if (</a:t>
            </a:r>
            <a:r>
              <a:rPr lang="en-US" sz="1000" dirty="0" err="1"/>
              <a:t>cursor.moveToNext</a:t>
            </a:r>
            <a:r>
              <a:rPr lang="en-US" sz="1000" dirty="0"/>
              <a:t>())</a:t>
            </a:r>
          </a:p>
          <a:p>
            <a:r>
              <a:rPr lang="en-US" sz="1000" dirty="0"/>
              <a:t>        { 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DisplayRecord</a:t>
            </a:r>
            <a:r>
              <a:rPr lang="en-US" sz="1000" dirty="0"/>
              <a:t>(cursor);</a:t>
            </a:r>
          </a:p>
          <a:p>
            <a:r>
              <a:rPr lang="en-US" sz="1000" dirty="0"/>
              <a:t>        }           </a:t>
            </a:r>
          </a:p>
          <a:p>
            <a:endParaRPr lang="en-US" sz="1000" dirty="0"/>
          </a:p>
          <a:p>
            <a:r>
              <a:rPr lang="en-US" sz="1000" dirty="0"/>
              <a:t>    }</a:t>
            </a:r>
          </a:p>
          <a:p>
            <a:endParaRPr lang="en-US" sz="1000" dirty="0"/>
          </a:p>
          <a:p>
            <a:r>
              <a:rPr lang="en-US" sz="1000" dirty="0" smtClean="0"/>
              <a:t>public </a:t>
            </a:r>
            <a:r>
              <a:rPr lang="en-US" sz="1000" dirty="0"/>
              <a:t>void </a:t>
            </a:r>
            <a:r>
              <a:rPr lang="en-US" sz="1000" dirty="0" err="1" smtClean="0"/>
              <a:t>PreviousRecord</a:t>
            </a:r>
            <a:r>
              <a:rPr lang="en-US" sz="1000" dirty="0" smtClean="0"/>
              <a:t> </a:t>
            </a:r>
            <a:r>
              <a:rPr lang="en-US" sz="1000" dirty="0"/>
              <a:t>(View view){</a:t>
            </a:r>
          </a:p>
          <a:p>
            <a:r>
              <a:rPr lang="en-US" sz="1000" dirty="0" smtClean="0"/>
              <a:t>        </a:t>
            </a:r>
            <a:r>
              <a:rPr lang="en-US" sz="1000" dirty="0"/>
              <a:t>if (</a:t>
            </a:r>
            <a:r>
              <a:rPr lang="en-US" sz="1000" dirty="0" err="1"/>
              <a:t>cursor.moveToPrevious</a:t>
            </a:r>
            <a:r>
              <a:rPr lang="en-US" sz="1000" dirty="0"/>
              <a:t>())</a:t>
            </a:r>
          </a:p>
          <a:p>
            <a:r>
              <a:rPr lang="en-US" sz="1000" dirty="0"/>
              <a:t>        { 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DisplayRecord</a:t>
            </a:r>
            <a:r>
              <a:rPr lang="en-US" sz="1000" dirty="0"/>
              <a:t>(cursor);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}</a:t>
            </a:r>
          </a:p>
          <a:p>
            <a:endParaRPr lang="en-US" sz="1000" dirty="0"/>
          </a:p>
          <a:p>
            <a:r>
              <a:rPr lang="en-US" sz="1000" dirty="0"/>
              <a:t>public void </a:t>
            </a:r>
            <a:r>
              <a:rPr lang="en-US" sz="1000" dirty="0" err="1"/>
              <a:t>DisplayRecord</a:t>
            </a:r>
            <a:r>
              <a:rPr lang="en-US" sz="1000" dirty="0"/>
              <a:t>(Cursor c) {</a:t>
            </a:r>
          </a:p>
          <a:p>
            <a:r>
              <a:rPr lang="en-US" sz="1000" dirty="0" smtClean="0"/>
              <a:t>        </a:t>
            </a:r>
            <a:r>
              <a:rPr lang="en-US" sz="1000" dirty="0" err="1"/>
              <a:t>EditText</a:t>
            </a:r>
            <a:r>
              <a:rPr lang="en-US" sz="1000" dirty="0"/>
              <a:t> </a:t>
            </a:r>
            <a:r>
              <a:rPr lang="en-US" sz="1000" dirty="0" err="1"/>
              <a:t>nameTxt</a:t>
            </a:r>
            <a:r>
              <a:rPr lang="en-US" sz="1000" dirty="0"/>
              <a:t> = (</a:t>
            </a:r>
            <a:r>
              <a:rPr lang="en-US" sz="1000" dirty="0" err="1"/>
              <a:t>EditText</a:t>
            </a:r>
            <a:r>
              <a:rPr lang="en-US" sz="1000" dirty="0"/>
              <a:t>)</a:t>
            </a:r>
            <a:r>
              <a:rPr lang="en-US" sz="1000" dirty="0" err="1"/>
              <a:t>findViewById</a:t>
            </a:r>
            <a:r>
              <a:rPr lang="en-US" sz="1000" dirty="0"/>
              <a:t>(</a:t>
            </a:r>
            <a:r>
              <a:rPr lang="en-US" sz="1000" dirty="0" err="1"/>
              <a:t>R.id.Name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EditText</a:t>
            </a:r>
            <a:r>
              <a:rPr lang="en-US" sz="1000" dirty="0"/>
              <a:t> </a:t>
            </a:r>
            <a:r>
              <a:rPr lang="en-US" sz="1000" dirty="0" err="1"/>
              <a:t>phoneTxt</a:t>
            </a:r>
            <a:r>
              <a:rPr lang="en-US" sz="1000" dirty="0"/>
              <a:t> = (</a:t>
            </a:r>
            <a:r>
              <a:rPr lang="en-US" sz="1000" dirty="0" err="1"/>
              <a:t>EditText</a:t>
            </a:r>
            <a:r>
              <a:rPr lang="en-US" sz="1000" dirty="0"/>
              <a:t>)</a:t>
            </a:r>
            <a:r>
              <a:rPr lang="en-US" sz="1000" dirty="0" err="1"/>
              <a:t>findViewById</a:t>
            </a:r>
            <a:r>
              <a:rPr lang="en-US" sz="1000" dirty="0"/>
              <a:t>(</a:t>
            </a:r>
            <a:r>
              <a:rPr lang="en-US" sz="1000" dirty="0" err="1"/>
              <a:t>R.id.Phone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EditText</a:t>
            </a:r>
            <a:r>
              <a:rPr lang="en-US" sz="1000" dirty="0"/>
              <a:t> </a:t>
            </a:r>
            <a:r>
              <a:rPr lang="en-US" sz="1000" dirty="0" err="1"/>
              <a:t>emailTxt</a:t>
            </a:r>
            <a:r>
              <a:rPr lang="en-US" sz="1000" dirty="0"/>
              <a:t> = (</a:t>
            </a:r>
            <a:r>
              <a:rPr lang="en-US" sz="1000" dirty="0" err="1"/>
              <a:t>EditText</a:t>
            </a:r>
            <a:r>
              <a:rPr lang="en-US" sz="1000" dirty="0"/>
              <a:t>)</a:t>
            </a:r>
            <a:r>
              <a:rPr lang="en-US" sz="1000" dirty="0" err="1"/>
              <a:t>findViewById</a:t>
            </a:r>
            <a:r>
              <a:rPr lang="en-US" sz="1000" dirty="0"/>
              <a:t>(</a:t>
            </a:r>
            <a:r>
              <a:rPr lang="en-US" sz="1000" dirty="0" err="1"/>
              <a:t>R.id.Email</a:t>
            </a:r>
            <a:r>
              <a:rPr lang="en-US" sz="1000" dirty="0"/>
              <a:t>);     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nameTxt.setText</a:t>
            </a:r>
            <a:r>
              <a:rPr lang="en-US" sz="1000" dirty="0"/>
              <a:t>(</a:t>
            </a:r>
            <a:r>
              <a:rPr lang="en-US" sz="1000" dirty="0" err="1"/>
              <a:t>c.getString</a:t>
            </a:r>
            <a:r>
              <a:rPr lang="en-US" sz="1000" dirty="0"/>
              <a:t>(1));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phoneTxt.setText</a:t>
            </a:r>
            <a:r>
              <a:rPr lang="en-US" sz="1000" dirty="0"/>
              <a:t>(</a:t>
            </a:r>
            <a:r>
              <a:rPr lang="en-US" sz="1000" dirty="0" err="1"/>
              <a:t>c.getString</a:t>
            </a:r>
            <a:r>
              <a:rPr lang="en-US" sz="1000" dirty="0"/>
              <a:t>(2));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emailTxt.setText</a:t>
            </a:r>
            <a:r>
              <a:rPr lang="en-US" sz="1000" dirty="0"/>
              <a:t>(</a:t>
            </a:r>
            <a:r>
              <a:rPr lang="en-US" sz="1000" dirty="0" err="1"/>
              <a:t>c.getString</a:t>
            </a:r>
            <a:r>
              <a:rPr lang="en-US" sz="1000" dirty="0"/>
              <a:t>(3</a:t>
            </a:r>
            <a:r>
              <a:rPr lang="en-US" sz="1000" dirty="0" smtClean="0"/>
              <a:t>));</a:t>
            </a:r>
            <a:endParaRPr lang="en-US" sz="1000" dirty="0"/>
          </a:p>
          <a:p>
            <a:r>
              <a:rPr lang="en-US" sz="1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467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228600" y="2751824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A new database example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more complicated but no more complex</a:t>
            </a:r>
          </a:p>
        </p:txBody>
      </p:sp>
    </p:spTree>
    <p:extLst>
      <p:ext uri="{BB962C8B-B14F-4D97-AF65-F5344CB8AC3E}">
        <p14:creationId xmlns:p14="http://schemas.microsoft.com/office/powerpoint/2010/main" val="402758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2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76200" y="6096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Goal: </a:t>
            </a:r>
          </a:p>
          <a:p>
            <a:r>
              <a:rPr lang="en-US" dirty="0" smtClean="0"/>
              <a:t>An Android app </a:t>
            </a:r>
            <a:r>
              <a:rPr lang="en-US" dirty="0"/>
              <a:t>for managing a </a:t>
            </a:r>
            <a:r>
              <a:rPr lang="en-US" dirty="0" smtClean="0"/>
              <a:t>products database (ID, Name and Quantity). The user’s operations will be : </a:t>
            </a:r>
            <a:r>
              <a:rPr lang="en-US" i="1" dirty="0" smtClean="0"/>
              <a:t>Add</a:t>
            </a:r>
            <a:r>
              <a:rPr lang="en-US" dirty="0" smtClean="0"/>
              <a:t>, </a:t>
            </a:r>
            <a:r>
              <a:rPr lang="en-US" i="1" dirty="0" smtClean="0"/>
              <a:t>Find</a:t>
            </a:r>
            <a:r>
              <a:rPr lang="en-US" dirty="0" smtClean="0"/>
              <a:t> and </a:t>
            </a:r>
            <a:r>
              <a:rPr lang="en-US" i="1" dirty="0" smtClean="0"/>
              <a:t>Delete</a:t>
            </a:r>
            <a:r>
              <a:rPr lang="en-US" dirty="0" smtClean="0"/>
              <a:t> records.</a:t>
            </a:r>
            <a:endParaRPr lang="en-US" dirty="0"/>
          </a:p>
        </p:txBody>
      </p:sp>
      <p:pic>
        <p:nvPicPr>
          <p:cNvPr id="4098" name="Picture 2" descr="C:\Users\MAFTEI~1\AppData\Local\Temp\x10sctmp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94" y="1676400"/>
            <a:ext cx="2796212" cy="496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tăText 4"/>
          <p:cNvSpPr txBox="1"/>
          <p:nvPr/>
        </p:nvSpPr>
        <p:spPr>
          <a:xfrm>
            <a:off x="6430992" y="397622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</a:t>
            </a:r>
            <a:r>
              <a:rPr lang="en-US" dirty="0"/>
              <a:t>interface layout </a:t>
            </a:r>
          </a:p>
        </p:txBody>
      </p:sp>
      <p:cxnSp>
        <p:nvCxnSpPr>
          <p:cNvPr id="7" name="Conector drept cu săgeată 6"/>
          <p:cNvCxnSpPr>
            <a:stCxn id="5" idx="1"/>
          </p:cNvCxnSpPr>
          <p:nvPr/>
        </p:nvCxnSpPr>
        <p:spPr>
          <a:xfrm flipH="1">
            <a:off x="5943600" y="4160887"/>
            <a:ext cx="487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1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2</a:t>
            </a:r>
            <a:r>
              <a:rPr lang="en-US" sz="1800" b="1" dirty="0" smtClean="0"/>
              <a:t> 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404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2057400" y="59970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hierarchical tree </a:t>
            </a:r>
            <a:r>
              <a:rPr lang="en-US" b="1" dirty="0" smtClean="0">
                <a:solidFill>
                  <a:srgbClr val="FF0000"/>
                </a:solidFill>
              </a:rPr>
              <a:t>structure of the application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53" y="998148"/>
            <a:ext cx="2333647" cy="200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9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2</a:t>
            </a:r>
            <a:r>
              <a:rPr lang="en-US" sz="1800" b="1" dirty="0" smtClean="0"/>
              <a:t> 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0" y="577334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Creating the Database Project -steps-</a:t>
            </a:r>
          </a:p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/>
              <a:t>Start Android Studio and create a new project, entering </a:t>
            </a:r>
            <a:r>
              <a:rPr lang="en-US" sz="2400" i="1" dirty="0" smtClean="0"/>
              <a:t>Database </a:t>
            </a:r>
            <a:r>
              <a:rPr lang="en-US" sz="2400" dirty="0" smtClean="0"/>
              <a:t>into the Application name field and </a:t>
            </a:r>
            <a:r>
              <a:rPr lang="en-US" sz="2400" i="1" dirty="0" smtClean="0"/>
              <a:t>myname.com </a:t>
            </a:r>
            <a:r>
              <a:rPr lang="en-US" sz="2400" dirty="0" smtClean="0"/>
              <a:t>as the Company Domain setting before clicking on the </a:t>
            </a:r>
            <a:r>
              <a:rPr lang="en-US" sz="2400" i="1" dirty="0" smtClean="0"/>
              <a:t>Next </a:t>
            </a:r>
            <a:r>
              <a:rPr lang="en-US" sz="2400" dirty="0" smtClean="0"/>
              <a:t>button. 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Enable </a:t>
            </a:r>
            <a:r>
              <a:rPr lang="en-US" sz="2400" dirty="0"/>
              <a:t>the </a:t>
            </a:r>
            <a:r>
              <a:rPr lang="en-US" sz="2400" i="1" dirty="0"/>
              <a:t>Phone and Tablet </a:t>
            </a:r>
            <a:r>
              <a:rPr lang="en-US" sz="2400" dirty="0"/>
              <a:t>option </a:t>
            </a:r>
            <a:r>
              <a:rPr lang="en-US" sz="2400" dirty="0" smtClean="0"/>
              <a:t>on </a:t>
            </a:r>
            <a:r>
              <a:rPr lang="en-US" sz="2400" dirty="0"/>
              <a:t>the form factors </a:t>
            </a:r>
            <a:r>
              <a:rPr lang="en-US" sz="2400" dirty="0" smtClean="0"/>
              <a:t>screen.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Set </a:t>
            </a:r>
            <a:r>
              <a:rPr lang="en-US" sz="2400" dirty="0"/>
              <a:t>the minimum SDK setting to API 8: Android 2.2 (Froyo). </a:t>
            </a:r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Create a </a:t>
            </a:r>
            <a:r>
              <a:rPr lang="en-US" sz="2400" dirty="0"/>
              <a:t>blank activity named </a:t>
            </a:r>
            <a:r>
              <a:rPr lang="en-US" sz="2400" i="1" dirty="0"/>
              <a:t>DatabaseActivity </a:t>
            </a:r>
            <a:r>
              <a:rPr lang="en-US" sz="2400" dirty="0"/>
              <a:t>with corresponding layout and menu resource files named </a:t>
            </a:r>
            <a:r>
              <a:rPr lang="en-US" sz="2400" i="1" dirty="0"/>
              <a:t>activity_database </a:t>
            </a:r>
            <a:r>
              <a:rPr lang="en-US" sz="2400" dirty="0"/>
              <a:t>and </a:t>
            </a:r>
            <a:r>
              <a:rPr lang="en-US" sz="2400" i="1" dirty="0"/>
              <a:t>menu_database </a:t>
            </a:r>
            <a:r>
              <a:rPr lang="en-US" sz="2400" dirty="0"/>
              <a:t>respectively</a:t>
            </a:r>
            <a:r>
              <a:rPr lang="en-US" sz="2400" i="1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6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2</a:t>
            </a:r>
            <a:r>
              <a:rPr lang="en-US" sz="1800" b="1" dirty="0" smtClean="0"/>
              <a:t> 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0" y="57733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</a:t>
            </a:r>
            <a:r>
              <a:rPr lang="en-US" sz="2400" dirty="0"/>
              <a:t>database schema for the </a:t>
            </a:r>
            <a:r>
              <a:rPr lang="en-US" sz="2400" i="1" dirty="0"/>
              <a:t>products </a:t>
            </a:r>
            <a:r>
              <a:rPr lang="en-US" sz="2400" dirty="0"/>
              <a:t>table </a:t>
            </a:r>
            <a:r>
              <a:rPr lang="en-US" sz="2400" dirty="0" smtClean="0"/>
              <a:t>is: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46" y="1038999"/>
            <a:ext cx="8489112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tăText 4"/>
          <p:cNvSpPr txBox="1"/>
          <p:nvPr/>
        </p:nvSpPr>
        <p:spPr>
          <a:xfrm>
            <a:off x="93273" y="4343400"/>
            <a:ext cx="89804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The </a:t>
            </a:r>
            <a:r>
              <a:rPr lang="en-US" sz="2000" dirty="0"/>
              <a:t>name of the database will be </a:t>
            </a:r>
            <a:r>
              <a:rPr lang="en-US" sz="2000" i="1" dirty="0"/>
              <a:t>productID.db </a:t>
            </a:r>
            <a:r>
              <a:rPr lang="en-US" sz="2000" dirty="0" smtClean="0"/>
              <a:t>which contains </a:t>
            </a:r>
            <a:r>
              <a:rPr lang="en-US" sz="2000" dirty="0"/>
              <a:t>a single table named </a:t>
            </a:r>
            <a:r>
              <a:rPr lang="en-US" sz="2000" i="1" dirty="0"/>
              <a:t>products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- Each </a:t>
            </a:r>
            <a:r>
              <a:rPr lang="en-US" sz="2000" dirty="0"/>
              <a:t>record in the database table will contain a unique </a:t>
            </a:r>
            <a:r>
              <a:rPr lang="en-US" sz="2000" i="1" dirty="0"/>
              <a:t>product ID</a:t>
            </a:r>
            <a:r>
              <a:rPr lang="en-US" sz="2000" dirty="0"/>
              <a:t>, </a:t>
            </a:r>
            <a:r>
              <a:rPr lang="en-US" sz="2000" i="1" dirty="0"/>
              <a:t>a product description</a:t>
            </a:r>
            <a:r>
              <a:rPr lang="en-US" sz="2000" dirty="0"/>
              <a:t> and the </a:t>
            </a:r>
            <a:r>
              <a:rPr lang="en-US" sz="2000" i="1" dirty="0"/>
              <a:t>quantity of that product item </a:t>
            </a:r>
            <a:r>
              <a:rPr lang="en-US" sz="2000" dirty="0"/>
              <a:t>currently in stock, corresponding to column names of “</a:t>
            </a:r>
            <a:r>
              <a:rPr lang="en-US" sz="2000" i="1" dirty="0" err="1"/>
              <a:t>productid</a:t>
            </a:r>
            <a:r>
              <a:rPr lang="en-US" sz="2000" dirty="0"/>
              <a:t>”, “</a:t>
            </a:r>
            <a:r>
              <a:rPr lang="en-US" sz="2000" i="1" dirty="0" err="1"/>
              <a:t>productname</a:t>
            </a:r>
            <a:r>
              <a:rPr lang="en-US" sz="2000" dirty="0"/>
              <a:t>” and “</a:t>
            </a:r>
            <a:r>
              <a:rPr lang="en-US" sz="2000" i="1" dirty="0" err="1"/>
              <a:t>productquantity</a:t>
            </a:r>
            <a:r>
              <a:rPr lang="en-US" sz="2000" dirty="0"/>
              <a:t>” respectively. </a:t>
            </a:r>
            <a:endParaRPr lang="en-US" sz="2000" dirty="0" smtClean="0"/>
          </a:p>
          <a:p>
            <a:r>
              <a:rPr lang="en-US" sz="2000" dirty="0" smtClean="0"/>
              <a:t>- The </a:t>
            </a:r>
            <a:r>
              <a:rPr lang="en-US" sz="2000" i="1" dirty="0" err="1"/>
              <a:t>productid</a:t>
            </a:r>
            <a:r>
              <a:rPr lang="en-US" sz="2000" dirty="0"/>
              <a:t> column will act as the primary key and will be automatically assigned and incremented by the database management system. </a:t>
            </a:r>
          </a:p>
        </p:txBody>
      </p:sp>
    </p:spTree>
    <p:extLst>
      <p:ext uri="{BB962C8B-B14F-4D97-AF65-F5344CB8AC3E}">
        <p14:creationId xmlns:p14="http://schemas.microsoft.com/office/powerpoint/2010/main" val="23645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- </a:t>
            </a:r>
            <a:r>
              <a:rPr lang="en-US" sz="1800" b="1" dirty="0"/>
              <a:t>Android SQLite Databases 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stituent conținut 7"/>
          <p:cNvSpPr>
            <a:spLocks noGrp="1"/>
          </p:cNvSpPr>
          <p:nvPr>
            <p:ph idx="1"/>
          </p:nvPr>
        </p:nvSpPr>
        <p:spPr>
          <a:xfrm>
            <a:off x="1588" y="609600"/>
            <a:ext cx="9142412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Databases - an overview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31630" y="990599"/>
            <a:ext cx="903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</a:t>
            </a:r>
            <a:r>
              <a:rPr lang="en-US" i="1" dirty="0"/>
              <a:t>Tables </a:t>
            </a:r>
            <a:r>
              <a:rPr lang="en-US" dirty="0"/>
              <a:t>provide the </a:t>
            </a:r>
            <a:r>
              <a:rPr lang="en-US" dirty="0" smtClean="0"/>
              <a:t>basic </a:t>
            </a:r>
            <a:r>
              <a:rPr lang="en-US" dirty="0"/>
              <a:t>level of data structure in a database. </a:t>
            </a:r>
            <a:r>
              <a:rPr lang="en-US" dirty="0" smtClean="0"/>
              <a:t>A </a:t>
            </a:r>
            <a:r>
              <a:rPr lang="en-US" dirty="0"/>
              <a:t>database can contain multiple tables and each table is designed to hold information of a specific type</a:t>
            </a:r>
            <a:r>
              <a:rPr lang="en-US" dirty="0" smtClean="0"/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2" y="1940072"/>
            <a:ext cx="4171950" cy="129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setăText 5"/>
          <p:cNvSpPr txBox="1"/>
          <p:nvPr/>
        </p:nvSpPr>
        <p:spPr>
          <a:xfrm>
            <a:off x="72605" y="3581400"/>
            <a:ext cx="89779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</a:t>
            </a:r>
            <a:r>
              <a:rPr lang="en-US" i="1" dirty="0"/>
              <a:t>table</a:t>
            </a:r>
            <a:r>
              <a:rPr lang="en-US" dirty="0"/>
              <a:t> has a name that must be unique within that particular database. A table name, once assigned to a table in one database, may only be re-used within the context of a different database.</a:t>
            </a:r>
          </a:p>
          <a:p>
            <a:endParaRPr lang="en-US" dirty="0"/>
          </a:p>
          <a:p>
            <a:r>
              <a:rPr lang="en-US" i="1" dirty="0"/>
              <a:t>Database Schema </a:t>
            </a:r>
            <a:r>
              <a:rPr lang="en-US" dirty="0"/>
              <a:t>define the characteristics of the data stored in a database table. More, are also used to define the structure of entire databases and the relationship between the various tables contained in a database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/>
              <a:t>Primary </a:t>
            </a:r>
            <a:r>
              <a:rPr lang="en-US" i="1" dirty="0" smtClean="0"/>
              <a:t>Key: a</a:t>
            </a:r>
            <a:r>
              <a:rPr lang="en-US" dirty="0" smtClean="0"/>
              <a:t> </a:t>
            </a:r>
            <a:r>
              <a:rPr lang="en-US" dirty="0"/>
              <a:t>database table must contain one or more columns that can be used to identify each row in the table </a:t>
            </a:r>
            <a:r>
              <a:rPr lang="en-US" dirty="0" smtClean="0"/>
              <a:t>uniquely. </a:t>
            </a:r>
            <a:endParaRPr lang="en-US" dirty="0"/>
          </a:p>
          <a:p>
            <a:endParaRPr lang="en-US" dirty="0"/>
          </a:p>
        </p:txBody>
      </p:sp>
      <p:sp>
        <p:nvSpPr>
          <p:cNvPr id="7" name="CasetăText 6"/>
          <p:cNvSpPr txBox="1"/>
          <p:nvPr/>
        </p:nvSpPr>
        <p:spPr>
          <a:xfrm>
            <a:off x="4256057" y="2076550"/>
            <a:ext cx="4805991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It is helpful </a:t>
            </a:r>
            <a:r>
              <a:rPr lang="en-US" sz="1400" i="1" dirty="0" smtClean="0"/>
              <a:t>to </a:t>
            </a:r>
            <a:r>
              <a:rPr lang="en-US" sz="1400" i="1" dirty="0"/>
              <a:t>view a database table as being similar to a </a:t>
            </a:r>
            <a:r>
              <a:rPr lang="en-US" sz="1400" i="1" dirty="0" smtClean="0"/>
              <a:t>spreadsheet:</a:t>
            </a:r>
            <a:endParaRPr lang="en-US" sz="1400" i="1" dirty="0"/>
          </a:p>
          <a:p>
            <a:r>
              <a:rPr lang="en-US" sz="1400" i="1" dirty="0" smtClean="0"/>
              <a:t>- a </a:t>
            </a:r>
            <a:r>
              <a:rPr lang="en-US" sz="1400" i="1" dirty="0"/>
              <a:t>column represents a data field in the corresponding table</a:t>
            </a:r>
            <a:r>
              <a:rPr lang="en-US" sz="1400" i="1" dirty="0" smtClean="0"/>
              <a:t>.</a:t>
            </a:r>
          </a:p>
          <a:p>
            <a:r>
              <a:rPr lang="en-US" sz="1400" i="1" dirty="0" smtClean="0"/>
              <a:t>- each </a:t>
            </a:r>
            <a:r>
              <a:rPr lang="en-US" sz="1400" i="1" dirty="0"/>
              <a:t>new record that is saved to a table is stored in a row</a:t>
            </a:r>
            <a:r>
              <a:rPr lang="en-US" sz="1400" i="1" dirty="0" smtClean="0"/>
              <a:t>. </a:t>
            </a:r>
            <a:r>
              <a:rPr lang="en-US" sz="1400" i="1" dirty="0"/>
              <a:t>Rows </a:t>
            </a:r>
            <a:r>
              <a:rPr lang="en-US" sz="1400" dirty="0"/>
              <a:t>are also sometimes referred to as </a:t>
            </a:r>
            <a:r>
              <a:rPr lang="en-US" sz="1400" i="1" dirty="0"/>
              <a:t>records </a:t>
            </a:r>
            <a:r>
              <a:rPr lang="en-US" sz="1400" dirty="0"/>
              <a:t>or </a:t>
            </a:r>
            <a:r>
              <a:rPr lang="en-US" sz="1400" i="1" dirty="0"/>
              <a:t>entries </a:t>
            </a:r>
            <a:r>
              <a:rPr lang="en-US" sz="1400" i="1" dirty="0" smtClean="0"/>
              <a:t>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847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2</a:t>
            </a:r>
            <a:r>
              <a:rPr lang="en-US" sz="1800" b="1" dirty="0" smtClean="0"/>
              <a:t> 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81951" y="542828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Creating the Layout</a:t>
            </a:r>
          </a:p>
          <a:p>
            <a:r>
              <a:rPr lang="en-US" sz="2000" dirty="0"/>
              <a:t>Under the </a:t>
            </a:r>
            <a:r>
              <a:rPr lang="en-US" sz="2000" dirty="0" smtClean="0"/>
              <a:t>previous tree structure, using </a:t>
            </a:r>
            <a:r>
              <a:rPr lang="en-US" sz="2000" i="1" dirty="0" smtClean="0"/>
              <a:t>Design</a:t>
            </a:r>
            <a:r>
              <a:rPr lang="en-US" sz="2000" dirty="0" smtClean="0"/>
              <a:t> option to edit </a:t>
            </a:r>
            <a:r>
              <a:rPr lang="en-US" sz="2000" i="1" dirty="0" smtClean="0"/>
              <a:t>activity_database.xml. </a:t>
            </a:r>
            <a:r>
              <a:rPr lang="en-US" sz="2000" dirty="0" smtClean="0"/>
              <a:t>The final form must be: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4" y="1700292"/>
            <a:ext cx="2557472" cy="241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tăText 4"/>
          <p:cNvSpPr txBox="1"/>
          <p:nvPr/>
        </p:nvSpPr>
        <p:spPr>
          <a:xfrm>
            <a:off x="2819400" y="1295400"/>
            <a:ext cx="297180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&lt;</a:t>
            </a:r>
            <a:r>
              <a:rPr lang="en-US" sz="700" b="1" dirty="0"/>
              <a:t>LinearLayout</a:t>
            </a:r>
            <a:br>
              <a:rPr lang="en-US" sz="700" b="1" dirty="0"/>
            </a:br>
            <a:r>
              <a:rPr lang="en-US" sz="700" b="1" dirty="0"/>
              <a:t>    android:orientation="vertical"</a:t>
            </a:r>
            <a:br>
              <a:rPr lang="en-US" sz="700" b="1" dirty="0"/>
            </a:br>
            <a:r>
              <a:rPr lang="en-US" sz="700" b="1" dirty="0"/>
              <a:t>    android:layout_width="fill_parent"</a:t>
            </a:r>
            <a:br>
              <a:rPr lang="en-US" sz="700" b="1" dirty="0"/>
            </a:br>
            <a:r>
              <a:rPr lang="en-US" sz="700" b="1" dirty="0"/>
              <a:t>    android:layout_height="fill_parent"</a:t>
            </a:r>
            <a:br>
              <a:rPr lang="en-US" sz="700" b="1" dirty="0"/>
            </a:br>
            <a:r>
              <a:rPr lang="en-US" sz="700" b="1" dirty="0"/>
              <a:t>    xmlns:android="http://schemas.android.com/apk/res/android"</a:t>
            </a:r>
            <a:r>
              <a:rPr lang="en-US" sz="700" dirty="0"/>
              <a:t>&gt;</a:t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>    &lt;</a:t>
            </a:r>
            <a:r>
              <a:rPr lang="en-US" sz="700" b="1" dirty="0"/>
              <a:t>TableLayout</a:t>
            </a:r>
            <a:br>
              <a:rPr lang="en-US" sz="700" b="1" dirty="0"/>
            </a:br>
            <a:r>
              <a:rPr lang="en-US" sz="700" b="1" dirty="0"/>
              <a:t>        android:layout_width="match_parent"</a:t>
            </a:r>
            <a:br>
              <a:rPr lang="en-US" sz="700" b="1" dirty="0"/>
            </a:br>
            <a:r>
              <a:rPr lang="en-US" sz="700" b="1" dirty="0"/>
              <a:t>        android:layout_height="wrap_content"</a:t>
            </a:r>
            <a:br>
              <a:rPr lang="en-US" sz="700" b="1" dirty="0"/>
            </a:br>
            <a:r>
              <a:rPr lang="en-US" sz="700" b="1" dirty="0"/>
              <a:t>        android:layout_gravity="center_horizontal"</a:t>
            </a:r>
            <a:r>
              <a:rPr lang="en-US" sz="700" dirty="0"/>
              <a:t>&gt;</a:t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>        &lt;</a:t>
            </a:r>
            <a:r>
              <a:rPr lang="en-US" sz="700" b="1" dirty="0"/>
              <a:t>TableRow</a:t>
            </a:r>
            <a:br>
              <a:rPr lang="en-US" sz="700" b="1" dirty="0"/>
            </a:br>
            <a:r>
              <a:rPr lang="en-US" sz="700" b="1" dirty="0"/>
              <a:t>            android:layout_width="fill_parent"</a:t>
            </a:r>
            <a:br>
              <a:rPr lang="en-US" sz="700" b="1" dirty="0"/>
            </a:br>
            <a:r>
              <a:rPr lang="en-US" sz="700" b="1" dirty="0"/>
              <a:t>            android:layout_height="fill_parent"</a:t>
            </a:r>
            <a:br>
              <a:rPr lang="en-US" sz="700" b="1" dirty="0"/>
            </a:br>
            <a:r>
              <a:rPr lang="en-US" sz="700" b="1" dirty="0"/>
              <a:t>            android:layout_margin="10dp"</a:t>
            </a:r>
            <a:r>
              <a:rPr lang="en-US" sz="700" dirty="0"/>
              <a:t>&gt;</a:t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>            &lt;</a:t>
            </a:r>
            <a:r>
              <a:rPr lang="en-US" sz="700" b="1" dirty="0"/>
              <a:t>TextView</a:t>
            </a:r>
            <a:br>
              <a:rPr lang="en-US" sz="700" b="1" dirty="0"/>
            </a:br>
            <a:r>
              <a:rPr lang="en-US" sz="700" b="1" dirty="0"/>
              <a:t>                android:layout_width="wrap_content"</a:t>
            </a:r>
            <a:br>
              <a:rPr lang="en-US" sz="700" b="1" dirty="0"/>
            </a:br>
            <a:r>
              <a:rPr lang="en-US" sz="700" b="1" dirty="0"/>
              <a:t>                android:layout_height="wrap_content"</a:t>
            </a:r>
            <a:br>
              <a:rPr lang="en-US" sz="700" b="1" dirty="0"/>
            </a:br>
            <a:r>
              <a:rPr lang="en-US" sz="700" b="1" dirty="0"/>
              <a:t>                android:textAppearance="?android:attr/textAppearanceLarge"</a:t>
            </a:r>
            <a:br>
              <a:rPr lang="en-US" sz="700" b="1" dirty="0"/>
            </a:br>
            <a:r>
              <a:rPr lang="en-US" sz="700" b="1" dirty="0"/>
              <a:t>                android:text="@string/product_id"</a:t>
            </a:r>
            <a:br>
              <a:rPr lang="en-US" sz="700" b="1" dirty="0"/>
            </a:br>
            <a:r>
              <a:rPr lang="en-US" sz="700" b="1" dirty="0"/>
              <a:t>                android:id="@+id/textView" </a:t>
            </a:r>
            <a:r>
              <a:rPr lang="en-US" sz="700" dirty="0"/>
              <a:t>/&gt;</a:t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>            &lt;</a:t>
            </a:r>
            <a:r>
              <a:rPr lang="en-US" sz="700" b="1" dirty="0"/>
              <a:t>TextView</a:t>
            </a:r>
            <a:br>
              <a:rPr lang="en-US" sz="700" b="1" dirty="0"/>
            </a:br>
            <a:r>
              <a:rPr lang="en-US" sz="700" b="1" dirty="0"/>
              <a:t>                android:layout_width="wrap_content"</a:t>
            </a:r>
            <a:br>
              <a:rPr lang="en-US" sz="700" b="1" dirty="0"/>
            </a:br>
            <a:r>
              <a:rPr lang="en-US" sz="700" b="1" dirty="0"/>
              <a:t>                android:layout_height="wrap_content"</a:t>
            </a:r>
            <a:br>
              <a:rPr lang="en-US" sz="700" b="1" dirty="0"/>
            </a:br>
            <a:r>
              <a:rPr lang="en-US" sz="700" b="1" dirty="0"/>
              <a:t>                android:textAppearance="?android:attr/textAppearanceLarge"</a:t>
            </a:r>
            <a:br>
              <a:rPr lang="en-US" sz="700" b="1" dirty="0"/>
            </a:br>
            <a:r>
              <a:rPr lang="en-US" sz="700" b="1" dirty="0"/>
              <a:t>                android:text="@string/not_assigned"</a:t>
            </a:r>
            <a:br>
              <a:rPr lang="en-US" sz="700" b="1" dirty="0"/>
            </a:br>
            <a:r>
              <a:rPr lang="en-US" sz="700" b="1" dirty="0"/>
              <a:t>                android:id="@+id/productID" </a:t>
            </a:r>
            <a:r>
              <a:rPr lang="en-US" sz="700" dirty="0"/>
              <a:t>/&gt;</a:t>
            </a:r>
            <a:br>
              <a:rPr lang="en-US" sz="700" dirty="0"/>
            </a:br>
            <a:r>
              <a:rPr lang="en-US" sz="700" dirty="0"/>
              <a:t>        &lt;/</a:t>
            </a:r>
            <a:r>
              <a:rPr lang="en-US" sz="700" b="1" dirty="0"/>
              <a:t>TableRow</a:t>
            </a:r>
            <a:r>
              <a:rPr lang="en-US" sz="700" dirty="0"/>
              <a:t>&gt;</a:t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>        &lt;</a:t>
            </a:r>
            <a:r>
              <a:rPr lang="en-US" sz="700" b="1" dirty="0"/>
              <a:t>TableRow</a:t>
            </a:r>
            <a:br>
              <a:rPr lang="en-US" sz="700" b="1" dirty="0"/>
            </a:br>
            <a:r>
              <a:rPr lang="en-US" sz="700" b="1" dirty="0"/>
              <a:t>            android:layout_width="fill_parent"</a:t>
            </a:r>
            <a:br>
              <a:rPr lang="en-US" sz="700" b="1" dirty="0"/>
            </a:br>
            <a:r>
              <a:rPr lang="en-US" sz="700" b="1" dirty="0"/>
              <a:t>            android:layout_height="fill_parent"</a:t>
            </a:r>
            <a:br>
              <a:rPr lang="en-US" sz="700" b="1" dirty="0"/>
            </a:br>
            <a:r>
              <a:rPr lang="en-US" sz="700" b="1" dirty="0"/>
              <a:t>            android:layout_margin="10dp"</a:t>
            </a:r>
            <a:r>
              <a:rPr lang="en-US" sz="700" dirty="0"/>
              <a:t>&gt;</a:t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>            &lt;</a:t>
            </a:r>
            <a:r>
              <a:rPr lang="en-US" sz="700" b="1" dirty="0"/>
              <a:t>TextView</a:t>
            </a:r>
            <a:br>
              <a:rPr lang="en-US" sz="700" b="1" dirty="0"/>
            </a:br>
            <a:r>
              <a:rPr lang="en-US" sz="700" b="1" dirty="0"/>
              <a:t>                android:layout_width="wrap_content"</a:t>
            </a:r>
            <a:br>
              <a:rPr lang="en-US" sz="700" b="1" dirty="0"/>
            </a:br>
            <a:r>
              <a:rPr lang="en-US" sz="700" b="1" dirty="0"/>
              <a:t>                android:layout_height="wrap_content"</a:t>
            </a:r>
            <a:br>
              <a:rPr lang="en-US" sz="700" b="1" dirty="0"/>
            </a:br>
            <a:r>
              <a:rPr lang="en-US" sz="700" b="1" dirty="0"/>
              <a:t>                android:textAppearance="?android:attr/textAppearanceLarge"</a:t>
            </a:r>
            <a:br>
              <a:rPr lang="en-US" sz="700" b="1" dirty="0"/>
            </a:br>
            <a:r>
              <a:rPr lang="en-US" sz="700" b="1" dirty="0"/>
              <a:t>                android:text="@string/product_name"</a:t>
            </a:r>
            <a:br>
              <a:rPr lang="en-US" sz="700" b="1" dirty="0"/>
            </a:br>
            <a:r>
              <a:rPr lang="en-US" sz="700" b="1" dirty="0"/>
              <a:t>                android:id="@+id/textView2" </a:t>
            </a:r>
            <a:r>
              <a:rPr lang="en-US" sz="700" dirty="0"/>
              <a:t>/&gt;</a:t>
            </a:r>
            <a:br>
              <a:rPr lang="en-US" sz="700" dirty="0"/>
            </a:b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/>
              <a:t>            &lt;</a:t>
            </a:r>
            <a:r>
              <a:rPr lang="en-US" sz="700" b="1" dirty="0"/>
              <a:t>EditText</a:t>
            </a:r>
            <a:br>
              <a:rPr lang="en-US" sz="700" b="1" dirty="0"/>
            </a:br>
            <a:r>
              <a:rPr lang="en-US" sz="700" b="1" dirty="0"/>
              <a:t>                android:layout_width="wrap_content"</a:t>
            </a:r>
            <a:br>
              <a:rPr lang="en-US" sz="700" b="1" dirty="0"/>
            </a:br>
            <a:r>
              <a:rPr lang="en-US" sz="700" b="1" dirty="0"/>
              <a:t>                android:layout_height="wrap_content"</a:t>
            </a:r>
            <a:br>
              <a:rPr lang="en-US" sz="700" b="1" dirty="0"/>
            </a:br>
            <a:r>
              <a:rPr lang="en-US" sz="700" b="1" dirty="0"/>
              <a:t>                android:id="@+id/productName"</a:t>
            </a:r>
            <a:br>
              <a:rPr lang="en-US" sz="700" b="1" dirty="0"/>
            </a:br>
            <a:r>
              <a:rPr lang="en-US" sz="700" b="1" dirty="0"/>
              <a:t>                android:layout_column="1" </a:t>
            </a:r>
            <a:r>
              <a:rPr lang="en-US" sz="700" dirty="0"/>
              <a:t>/&gt;</a:t>
            </a:r>
            <a:br>
              <a:rPr lang="en-US" sz="700" dirty="0"/>
            </a:br>
            <a:r>
              <a:rPr lang="en-US" sz="700" dirty="0"/>
              <a:t>        &lt;/</a:t>
            </a:r>
            <a:r>
              <a:rPr lang="en-US" sz="700" b="1" dirty="0"/>
              <a:t>TableRow</a:t>
            </a:r>
            <a:r>
              <a:rPr lang="en-US" sz="700" dirty="0" smtClean="0"/>
              <a:t>&gt;</a:t>
            </a:r>
            <a:endParaRPr lang="en-US" sz="700" dirty="0"/>
          </a:p>
        </p:txBody>
      </p:sp>
      <p:sp>
        <p:nvSpPr>
          <p:cNvPr id="8" name="CasetăText 7"/>
          <p:cNvSpPr txBox="1"/>
          <p:nvPr/>
        </p:nvSpPr>
        <p:spPr>
          <a:xfrm>
            <a:off x="6019800" y="1295400"/>
            <a:ext cx="2971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r>
              <a:rPr lang="en-US" sz="600" dirty="0"/>
              <a:t/>
            </a:r>
            <a:br>
              <a:rPr lang="en-US" sz="600" dirty="0"/>
            </a:br>
            <a:r>
              <a:rPr lang="en-US" sz="600" dirty="0"/>
              <a:t> &lt;</a:t>
            </a:r>
            <a:r>
              <a:rPr lang="en-US" sz="600" b="1" dirty="0"/>
              <a:t>TableRow</a:t>
            </a:r>
            <a:br>
              <a:rPr lang="en-US" sz="600" b="1" dirty="0"/>
            </a:br>
            <a:r>
              <a:rPr lang="en-US" sz="600" b="1" dirty="0"/>
              <a:t>            android:layout_width="fill_parent"</a:t>
            </a:r>
            <a:br>
              <a:rPr lang="en-US" sz="600" b="1" dirty="0"/>
            </a:br>
            <a:r>
              <a:rPr lang="en-US" sz="600" b="1" dirty="0"/>
              <a:t>            android:layout_height="fill_parent"</a:t>
            </a:r>
            <a:br>
              <a:rPr lang="en-US" sz="600" b="1" dirty="0"/>
            </a:br>
            <a:r>
              <a:rPr lang="en-US" sz="600" b="1" dirty="0"/>
              <a:t>            android:layout_margin="10dp"</a:t>
            </a:r>
            <a:r>
              <a:rPr lang="en-US" sz="600" dirty="0"/>
              <a:t>&gt;</a:t>
            </a:r>
            <a:br>
              <a:rPr lang="en-US" sz="600" dirty="0"/>
            </a:br>
            <a:r>
              <a:rPr lang="en-US" sz="600" dirty="0" smtClean="0"/>
              <a:t>            </a:t>
            </a:r>
          </a:p>
          <a:p>
            <a:r>
              <a:rPr lang="en-US" sz="600" dirty="0" smtClean="0"/>
              <a:t>&lt;</a:t>
            </a:r>
            <a:r>
              <a:rPr lang="en-US" sz="600" b="1" dirty="0"/>
              <a:t>TextView</a:t>
            </a:r>
            <a:br>
              <a:rPr lang="en-US" sz="600" b="1" dirty="0"/>
            </a:br>
            <a:r>
              <a:rPr lang="en-US" sz="600" b="1" dirty="0"/>
              <a:t>                android:layout_width="wrap_content"</a:t>
            </a:r>
            <a:br>
              <a:rPr lang="en-US" sz="600" b="1" dirty="0"/>
            </a:br>
            <a:r>
              <a:rPr lang="en-US" sz="600" b="1" dirty="0"/>
              <a:t>                android:layout_height="wrap_content"</a:t>
            </a:r>
            <a:br>
              <a:rPr lang="en-US" sz="600" b="1" dirty="0"/>
            </a:br>
            <a:r>
              <a:rPr lang="en-US" sz="600" b="1" dirty="0"/>
              <a:t>                android:textAppearance="?android:attr/textAppearanceLarge"</a:t>
            </a:r>
            <a:br>
              <a:rPr lang="en-US" sz="600" b="1" dirty="0"/>
            </a:br>
            <a:r>
              <a:rPr lang="en-US" sz="600" b="1" dirty="0"/>
              <a:t>                android:text="@string/product_quantity"</a:t>
            </a:r>
            <a:br>
              <a:rPr lang="en-US" sz="600" b="1" dirty="0"/>
            </a:br>
            <a:r>
              <a:rPr lang="en-US" sz="600" b="1" dirty="0"/>
              <a:t>                android:id="@+id/textView3" </a:t>
            </a:r>
            <a:r>
              <a:rPr lang="en-US" sz="600" dirty="0"/>
              <a:t>/&gt;</a:t>
            </a:r>
            <a:br>
              <a:rPr lang="en-US" sz="600" dirty="0"/>
            </a:br>
            <a:r>
              <a:rPr lang="en-US" sz="600" dirty="0"/>
              <a:t/>
            </a:r>
            <a:br>
              <a:rPr lang="en-US" sz="600" dirty="0"/>
            </a:br>
            <a:r>
              <a:rPr lang="en-US" sz="600" dirty="0"/>
              <a:t>            &lt;</a:t>
            </a:r>
            <a:r>
              <a:rPr lang="en-US" sz="600" b="1" dirty="0"/>
              <a:t>EditText</a:t>
            </a:r>
            <a:br>
              <a:rPr lang="en-US" sz="600" b="1" dirty="0"/>
            </a:br>
            <a:r>
              <a:rPr lang="en-US" sz="600" b="1" dirty="0"/>
              <a:t>                android:layout_width="wrap_content"</a:t>
            </a:r>
            <a:br>
              <a:rPr lang="en-US" sz="600" b="1" dirty="0"/>
            </a:br>
            <a:r>
              <a:rPr lang="en-US" sz="600" b="1" dirty="0"/>
              <a:t>                android:layout_height="wrap_content"</a:t>
            </a:r>
            <a:br>
              <a:rPr lang="en-US" sz="600" b="1" dirty="0"/>
            </a:br>
            <a:r>
              <a:rPr lang="en-US" sz="600" b="1" dirty="0"/>
              <a:t>                android:inputType="numberDecimal"</a:t>
            </a:r>
            <a:br>
              <a:rPr lang="en-US" sz="600" b="1" dirty="0"/>
            </a:br>
            <a:r>
              <a:rPr lang="en-US" sz="600" b="1" dirty="0"/>
              <a:t>                android:ems="10"</a:t>
            </a:r>
            <a:br>
              <a:rPr lang="en-US" sz="600" b="1" dirty="0"/>
            </a:br>
            <a:r>
              <a:rPr lang="en-US" sz="600" b="1" dirty="0"/>
              <a:t>                android:id="@+id/productQuantity" </a:t>
            </a:r>
            <a:r>
              <a:rPr lang="en-US" sz="600" dirty="0"/>
              <a:t>/&gt;</a:t>
            </a:r>
            <a:br>
              <a:rPr lang="en-US" sz="600" dirty="0"/>
            </a:br>
            <a:r>
              <a:rPr lang="en-US" sz="600" dirty="0"/>
              <a:t>        &lt;/</a:t>
            </a:r>
            <a:r>
              <a:rPr lang="en-US" sz="600" b="1" dirty="0"/>
              <a:t>TableRow</a:t>
            </a:r>
            <a:r>
              <a:rPr lang="en-US" sz="600" dirty="0"/>
              <a:t>&gt;</a:t>
            </a:r>
            <a:br>
              <a:rPr lang="en-US" sz="600" dirty="0"/>
            </a:br>
            <a:r>
              <a:rPr lang="en-US" sz="600" dirty="0"/>
              <a:t>    &lt;/</a:t>
            </a:r>
            <a:r>
              <a:rPr lang="en-US" sz="600" b="1" dirty="0"/>
              <a:t>TableLayout</a:t>
            </a:r>
            <a:r>
              <a:rPr lang="en-US" sz="600" dirty="0"/>
              <a:t>&gt;</a:t>
            </a:r>
            <a:br>
              <a:rPr lang="en-US" sz="600" dirty="0"/>
            </a:br>
            <a:r>
              <a:rPr lang="en-US" sz="600" dirty="0"/>
              <a:t/>
            </a:r>
            <a:br>
              <a:rPr lang="en-US" sz="600" dirty="0"/>
            </a:br>
            <a:r>
              <a:rPr lang="en-US" sz="600" dirty="0"/>
              <a:t>    &lt;</a:t>
            </a:r>
            <a:r>
              <a:rPr lang="en-US" sz="600" b="1" dirty="0"/>
              <a:t>LinearLayout</a:t>
            </a:r>
            <a:br>
              <a:rPr lang="en-US" sz="600" b="1" dirty="0"/>
            </a:br>
            <a:r>
              <a:rPr lang="en-US" sz="600" b="1" dirty="0"/>
              <a:t>        android:orientation="horizontal"</a:t>
            </a:r>
            <a:br>
              <a:rPr lang="en-US" sz="600" b="1" dirty="0"/>
            </a:br>
            <a:r>
              <a:rPr lang="en-US" sz="600" b="1" dirty="0"/>
              <a:t>        android:layout_width="wrap_content"</a:t>
            </a:r>
            <a:br>
              <a:rPr lang="en-US" sz="600" b="1" dirty="0"/>
            </a:br>
            <a:r>
              <a:rPr lang="en-US" sz="600" b="1" dirty="0"/>
              <a:t>        android:layout_height="fill_parent"</a:t>
            </a:r>
            <a:br>
              <a:rPr lang="en-US" sz="600" b="1" dirty="0"/>
            </a:br>
            <a:r>
              <a:rPr lang="en-US" sz="600" b="1" dirty="0"/>
              <a:t>        android:layout_gravity="center_horizontal"</a:t>
            </a:r>
            <a:r>
              <a:rPr lang="en-US" sz="600" dirty="0"/>
              <a:t>&gt;</a:t>
            </a:r>
            <a:br>
              <a:rPr lang="en-US" sz="600" dirty="0"/>
            </a:br>
            <a:r>
              <a:rPr lang="en-US" sz="600" dirty="0"/>
              <a:t/>
            </a:r>
            <a:br>
              <a:rPr lang="en-US" sz="600" dirty="0"/>
            </a:br>
            <a:r>
              <a:rPr lang="en-US" sz="600" dirty="0"/>
              <a:t>        &lt;</a:t>
            </a:r>
            <a:r>
              <a:rPr lang="en-US" sz="600" b="1" dirty="0"/>
              <a:t>Button</a:t>
            </a:r>
            <a:br>
              <a:rPr lang="en-US" sz="600" b="1" dirty="0"/>
            </a:br>
            <a:r>
              <a:rPr lang="en-US" sz="600" b="1" dirty="0"/>
              <a:t>            android:layout_width="wrap_content"</a:t>
            </a:r>
            <a:br>
              <a:rPr lang="en-US" sz="600" b="1" dirty="0"/>
            </a:br>
            <a:r>
              <a:rPr lang="en-US" sz="600" b="1" dirty="0"/>
              <a:t>            android:layout_height="wrap_content"</a:t>
            </a:r>
            <a:br>
              <a:rPr lang="en-US" sz="600" b="1" dirty="0"/>
            </a:br>
            <a:r>
              <a:rPr lang="en-US" sz="600" b="1" dirty="0"/>
              <a:t>            android:text="Add"</a:t>
            </a:r>
            <a:br>
              <a:rPr lang="en-US" sz="600" b="1" dirty="0"/>
            </a:br>
            <a:r>
              <a:rPr lang="en-US" sz="600" b="1" dirty="0"/>
              <a:t>            android:id="@+id/button"</a:t>
            </a:r>
            <a:br>
              <a:rPr lang="en-US" sz="600" b="1" dirty="0"/>
            </a:br>
            <a:r>
              <a:rPr lang="en-US" sz="600" b="1" dirty="0"/>
              <a:t>            android:onClick="newProduct" </a:t>
            </a:r>
            <a:r>
              <a:rPr lang="en-US" sz="600" dirty="0"/>
              <a:t>/&gt;</a:t>
            </a:r>
            <a:br>
              <a:rPr lang="en-US" sz="600" dirty="0"/>
            </a:br>
            <a:r>
              <a:rPr lang="en-US" sz="600" dirty="0"/>
              <a:t/>
            </a:r>
            <a:br>
              <a:rPr lang="en-US" sz="600" dirty="0"/>
            </a:br>
            <a:r>
              <a:rPr lang="en-US" sz="600" dirty="0"/>
              <a:t>        &lt;</a:t>
            </a:r>
            <a:r>
              <a:rPr lang="en-US" sz="600" b="1" dirty="0"/>
              <a:t>Button</a:t>
            </a:r>
            <a:br>
              <a:rPr lang="en-US" sz="600" b="1" dirty="0"/>
            </a:br>
            <a:r>
              <a:rPr lang="en-US" sz="600" b="1" dirty="0"/>
              <a:t>            android:layout_width="wrap_content"</a:t>
            </a:r>
            <a:br>
              <a:rPr lang="en-US" sz="600" b="1" dirty="0"/>
            </a:br>
            <a:r>
              <a:rPr lang="en-US" sz="600" b="1" dirty="0"/>
              <a:t>            android:layout_height="wrap_content"</a:t>
            </a:r>
            <a:br>
              <a:rPr lang="en-US" sz="600" b="1" dirty="0"/>
            </a:br>
            <a:r>
              <a:rPr lang="en-US" sz="600" b="1" dirty="0"/>
              <a:t>            android:text="Find"</a:t>
            </a:r>
            <a:br>
              <a:rPr lang="en-US" sz="600" b="1" dirty="0"/>
            </a:br>
            <a:r>
              <a:rPr lang="en-US" sz="600" b="1" dirty="0"/>
              <a:t>            android:id="@+id/button2"</a:t>
            </a:r>
            <a:br>
              <a:rPr lang="en-US" sz="600" b="1" dirty="0"/>
            </a:br>
            <a:r>
              <a:rPr lang="en-US" sz="600" b="1" dirty="0"/>
              <a:t>            android:onClick="lookupProduct"</a:t>
            </a:r>
            <a:r>
              <a:rPr lang="en-US" sz="600" dirty="0"/>
              <a:t>/&gt;</a:t>
            </a:r>
            <a:br>
              <a:rPr lang="en-US" sz="600" dirty="0"/>
            </a:br>
            <a:r>
              <a:rPr lang="en-US" sz="600" dirty="0"/>
              <a:t/>
            </a:r>
            <a:br>
              <a:rPr lang="en-US" sz="600" dirty="0"/>
            </a:br>
            <a:r>
              <a:rPr lang="en-US" sz="600" dirty="0"/>
              <a:t>        &lt;</a:t>
            </a:r>
            <a:r>
              <a:rPr lang="en-US" sz="600" b="1" dirty="0"/>
              <a:t>Button</a:t>
            </a:r>
            <a:br>
              <a:rPr lang="en-US" sz="600" b="1" dirty="0"/>
            </a:br>
            <a:r>
              <a:rPr lang="en-US" sz="600" b="1" dirty="0"/>
              <a:t>            android:layout_width="wrap_content"</a:t>
            </a:r>
            <a:br>
              <a:rPr lang="en-US" sz="600" b="1" dirty="0"/>
            </a:br>
            <a:r>
              <a:rPr lang="en-US" sz="600" b="1" dirty="0"/>
              <a:t>            android:layout_height="wrap_content"</a:t>
            </a:r>
            <a:br>
              <a:rPr lang="en-US" sz="600" b="1" dirty="0"/>
            </a:br>
            <a:r>
              <a:rPr lang="en-US" sz="600" b="1" dirty="0"/>
              <a:t>            android:text="Delete"</a:t>
            </a:r>
            <a:br>
              <a:rPr lang="en-US" sz="600" b="1" dirty="0"/>
            </a:br>
            <a:r>
              <a:rPr lang="en-US" sz="600" b="1" dirty="0"/>
              <a:t>            android:id="@+id/button3"</a:t>
            </a:r>
            <a:br>
              <a:rPr lang="en-US" sz="600" b="1" dirty="0"/>
            </a:br>
            <a:r>
              <a:rPr lang="en-US" sz="600" b="1" dirty="0"/>
              <a:t>            android:onClick="removeProduct" </a:t>
            </a:r>
            <a:r>
              <a:rPr lang="en-US" sz="600" dirty="0"/>
              <a:t>/&gt;</a:t>
            </a:r>
            <a:br>
              <a:rPr lang="en-US" sz="600" dirty="0"/>
            </a:br>
            <a:r>
              <a:rPr lang="en-US" sz="600" dirty="0"/>
              <a:t>    &lt;/</a:t>
            </a:r>
            <a:r>
              <a:rPr lang="en-US" sz="600" b="1" dirty="0"/>
              <a:t>LinearLayout</a:t>
            </a:r>
            <a:r>
              <a:rPr lang="en-US" sz="600" dirty="0"/>
              <a:t>&gt;</a:t>
            </a:r>
            <a:br>
              <a:rPr lang="en-US" sz="600" dirty="0"/>
            </a:br>
            <a:r>
              <a:rPr lang="en-US" sz="600" dirty="0"/>
              <a:t>&lt;/</a:t>
            </a:r>
            <a:r>
              <a:rPr lang="en-US" sz="600" b="1" dirty="0"/>
              <a:t>LinearLayout</a:t>
            </a:r>
            <a:r>
              <a:rPr lang="en-US" sz="600" dirty="0"/>
              <a:t>&gt;</a:t>
            </a:r>
            <a:br>
              <a:rPr lang="en-US" sz="600" dirty="0"/>
            </a:br>
            <a:endParaRPr lang="en-US" sz="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205695"/>
            <a:ext cx="1257300" cy="246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ector drept cu săgeată 6"/>
          <p:cNvCxnSpPr/>
          <p:nvPr/>
        </p:nvCxnSpPr>
        <p:spPr>
          <a:xfrm>
            <a:off x="838200" y="2514600"/>
            <a:ext cx="1524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cu săgeată 9"/>
          <p:cNvCxnSpPr/>
          <p:nvPr/>
        </p:nvCxnSpPr>
        <p:spPr>
          <a:xfrm flipH="1">
            <a:off x="1447800" y="2667000"/>
            <a:ext cx="11430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rept cu săgeată 11"/>
          <p:cNvCxnSpPr/>
          <p:nvPr/>
        </p:nvCxnSpPr>
        <p:spPr>
          <a:xfrm flipH="1" flipV="1">
            <a:off x="1752600" y="5334000"/>
            <a:ext cx="434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2</a:t>
            </a:r>
            <a:r>
              <a:rPr lang="en-US" sz="1800" b="1" dirty="0" smtClean="0"/>
              <a:t> 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76200" y="527290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Creating the Data Model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/>
              <a:t>The database handler will be a subclass of SQLiteOpenHelper and will provide an abstract layer between the underlying SQLite database and the activity </a:t>
            </a:r>
            <a:r>
              <a:rPr lang="en-US" dirty="0" smtClean="0"/>
              <a:t>class. This subclass is for adding</a:t>
            </a:r>
            <a:r>
              <a:rPr lang="en-US" dirty="0"/>
              <a:t>, removing and querying database </a:t>
            </a:r>
            <a:r>
              <a:rPr lang="en-US" dirty="0" smtClean="0"/>
              <a:t>entries. </a:t>
            </a:r>
          </a:p>
          <a:p>
            <a:r>
              <a:rPr lang="en-US" dirty="0" smtClean="0"/>
              <a:t>For this, create a new class in project, named </a:t>
            </a:r>
            <a:r>
              <a:rPr lang="en-US" i="1" dirty="0" smtClean="0"/>
              <a:t>Product (Product.java </a:t>
            </a:r>
            <a:r>
              <a:rPr lang="en-US" dirty="0" smtClean="0"/>
              <a:t>file):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5" y="2004618"/>
            <a:ext cx="905781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6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2</a:t>
            </a:r>
            <a:r>
              <a:rPr lang="en-US" sz="1800" b="1" dirty="0" smtClean="0"/>
              <a:t> 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43132" y="520101"/>
            <a:ext cx="9100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Implementing the Data Handler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/>
              <a:t>The data handler will be implemented by subclassing from the Android SQLiteOpenHelper </a:t>
            </a:r>
            <a:r>
              <a:rPr lang="en-US" dirty="0" smtClean="0"/>
              <a:t>class with </a:t>
            </a:r>
            <a:r>
              <a:rPr lang="en-US" i="1" dirty="0"/>
              <a:t>onCreate() </a:t>
            </a:r>
            <a:r>
              <a:rPr lang="en-US" dirty="0"/>
              <a:t>and </a:t>
            </a:r>
            <a:r>
              <a:rPr lang="en-US" i="1" dirty="0"/>
              <a:t>onUpgrade() </a:t>
            </a:r>
            <a:r>
              <a:rPr lang="en-US" dirty="0" smtClean="0"/>
              <a:t>methods. So, add a </a:t>
            </a:r>
            <a:r>
              <a:rPr lang="en-US" dirty="0"/>
              <a:t>new class </a:t>
            </a:r>
            <a:r>
              <a:rPr lang="en-US" dirty="0" smtClean="0"/>
              <a:t>named </a:t>
            </a:r>
            <a:r>
              <a:rPr lang="en-US" i="1" dirty="0" smtClean="0"/>
              <a:t>MyDBHandler</a:t>
            </a:r>
            <a:r>
              <a:rPr lang="en-US" i="1" dirty="0"/>
              <a:t>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5" y="1406650"/>
            <a:ext cx="5050766" cy="31761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MAFTEI~1\AppData\Local\Temp\x10sctmp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0"/>
            <a:ext cx="3456214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2" y="4661060"/>
            <a:ext cx="2586037" cy="21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C:\Users\MAFTEI~1\AppData\Local\Temp\x10sctmp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718980"/>
            <a:ext cx="3657600" cy="20652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2</a:t>
            </a:r>
            <a:r>
              <a:rPr lang="en-US" sz="1800" b="1" dirty="0" smtClean="0"/>
              <a:t> 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47445" y="51435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Implementing the Activity Event Methods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 </a:t>
            </a:r>
            <a:r>
              <a:rPr lang="en-US" i="1" dirty="0" smtClean="0"/>
              <a:t>DatabaseActivity.java </a:t>
            </a:r>
            <a:r>
              <a:rPr lang="en-US" dirty="0"/>
              <a:t>source file </a:t>
            </a:r>
            <a:r>
              <a:rPr lang="en-US" dirty="0" smtClean="0"/>
              <a:t>implement </a:t>
            </a:r>
            <a:r>
              <a:rPr lang="en-US" dirty="0"/>
              <a:t>the code to identify the views in the user interface and to implement the three </a:t>
            </a:r>
            <a:r>
              <a:rPr lang="en-US" dirty="0" smtClean="0"/>
              <a:t>“on Click” </a:t>
            </a:r>
            <a:r>
              <a:rPr lang="en-US" dirty="0"/>
              <a:t>target methods: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80" y="1437680"/>
            <a:ext cx="4297705" cy="5115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1828800"/>
            <a:ext cx="4273143" cy="4843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6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8755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2400" b="1" i="1" dirty="0" smtClean="0"/>
              <a:t>`</a:t>
            </a:r>
            <a:r>
              <a:rPr lang="en-US" sz="2400" b="1" i="1" dirty="0" smtClean="0">
                <a:solidFill>
                  <a:srgbClr val="FF0000"/>
                </a:solidFill>
              </a:rPr>
              <a:t>	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172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/>
              <a:t>Ta-Ta for now!</a:t>
            </a:r>
            <a:endParaRPr lang="en-US" sz="96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5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- </a:t>
            </a:r>
            <a:r>
              <a:rPr lang="en-US" sz="1800" b="1" dirty="0"/>
              <a:t>Android SQLite Databases 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stituent conținut 7"/>
          <p:cNvSpPr>
            <a:spLocks noGrp="1"/>
          </p:cNvSpPr>
          <p:nvPr>
            <p:ph idx="1"/>
          </p:nvPr>
        </p:nvSpPr>
        <p:spPr>
          <a:xfrm>
            <a:off x="1588" y="609600"/>
            <a:ext cx="9142412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SQL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</a:t>
            </a:r>
            <a:r>
              <a:rPr lang="en-US" sz="2000" b="1" dirty="0" smtClean="0">
                <a:solidFill>
                  <a:srgbClr val="0070C0"/>
                </a:solidFill>
              </a:rPr>
              <a:t>Structured </a:t>
            </a:r>
            <a:r>
              <a:rPr lang="en-US" sz="2000" b="1" dirty="0">
                <a:solidFill>
                  <a:srgbClr val="0070C0"/>
                </a:solidFill>
              </a:rPr>
              <a:t>Query </a:t>
            </a:r>
            <a:r>
              <a:rPr lang="en-US" sz="2000" b="1" dirty="0" smtClean="0">
                <a:solidFill>
                  <a:srgbClr val="0070C0"/>
                </a:solidFill>
              </a:rPr>
              <a:t>Language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a language </a:t>
            </a:r>
            <a:r>
              <a:rPr lang="en-US" sz="2000" dirty="0">
                <a:solidFill>
                  <a:srgbClr val="0070C0"/>
                </a:solidFill>
              </a:rPr>
              <a:t>designed </a:t>
            </a:r>
            <a:r>
              <a:rPr lang="en-US" sz="2000" dirty="0" smtClean="0">
                <a:solidFill>
                  <a:srgbClr val="0070C0"/>
                </a:solidFill>
              </a:rPr>
              <a:t>to </a:t>
            </a:r>
            <a:r>
              <a:rPr lang="en-US" sz="2000" dirty="0">
                <a:solidFill>
                  <a:srgbClr val="0070C0"/>
                </a:solidFill>
              </a:rPr>
              <a:t>enable the reading and writing of database data </a:t>
            </a:r>
            <a:endParaRPr 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CasetăText 4"/>
          <p:cNvSpPr txBox="1"/>
          <p:nvPr/>
        </p:nvSpPr>
        <p:spPr>
          <a:xfrm>
            <a:off x="38100" y="1447800"/>
            <a:ext cx="9067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What is SQLite ?</a:t>
            </a:r>
          </a:p>
          <a:p>
            <a:r>
              <a:rPr lang="en-US" b="1" i="1" dirty="0" smtClean="0"/>
              <a:t>SQLite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u="sng" dirty="0"/>
              <a:t>embedded</a:t>
            </a:r>
            <a:r>
              <a:rPr lang="en-US" dirty="0"/>
              <a:t>, relational database management system (RDBMS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pPr algn="ctr"/>
            <a:endParaRPr lang="en-US" b="1" i="1" dirty="0" smtClean="0"/>
          </a:p>
          <a:p>
            <a:pPr algn="ctr"/>
            <a:endParaRPr lang="en-US" b="1" i="1" dirty="0" smtClean="0"/>
          </a:p>
          <a:p>
            <a:pPr algn="ctr"/>
            <a:endParaRPr lang="en-US" b="1" i="1" dirty="0"/>
          </a:p>
          <a:p>
            <a:pPr algn="ctr"/>
            <a:endParaRPr lang="en-US" b="1" i="1" dirty="0" smtClean="0"/>
          </a:p>
          <a:p>
            <a:pPr algn="ctr"/>
            <a:endParaRPr lang="en-US" b="1" i="1" dirty="0"/>
          </a:p>
          <a:p>
            <a:pPr algn="ctr"/>
            <a:endParaRPr lang="en-US" b="1" i="1" dirty="0" smtClean="0"/>
          </a:p>
          <a:p>
            <a:pPr algn="ctr"/>
            <a:endParaRPr lang="en-US" b="1" i="1" dirty="0"/>
          </a:p>
          <a:p>
            <a:pPr algn="ctr"/>
            <a:endParaRPr lang="en-US" b="1" i="1" dirty="0" smtClean="0"/>
          </a:p>
          <a:p>
            <a:pPr algn="ctr"/>
            <a:endParaRPr lang="en-US" b="1" i="1" dirty="0"/>
          </a:p>
          <a:p>
            <a:pPr algn="ctr"/>
            <a:r>
              <a:rPr lang="en-US" b="1" i="1" dirty="0" smtClean="0"/>
              <a:t>embedded</a:t>
            </a:r>
            <a:r>
              <a:rPr lang="en-US" i="1" dirty="0" smtClean="0"/>
              <a:t> </a:t>
            </a:r>
          </a:p>
          <a:p>
            <a:r>
              <a:rPr lang="en-US" i="1" dirty="0" smtClean="0">
                <a:sym typeface="Wingdings" pitchFamily="2" charset="2"/>
              </a:rPr>
              <a:t> SQLite</a:t>
            </a:r>
            <a:r>
              <a:rPr lang="en-US" dirty="0" smtClean="0"/>
              <a:t> </a:t>
            </a:r>
            <a:r>
              <a:rPr lang="en-US" dirty="0"/>
              <a:t>is provided in the form of a library that is linked into </a:t>
            </a:r>
            <a:r>
              <a:rPr lang="en-US" dirty="0" smtClean="0"/>
              <a:t>applications </a:t>
            </a:r>
          </a:p>
          <a:p>
            <a:r>
              <a:rPr lang="en-US" dirty="0" smtClean="0">
                <a:sym typeface="Wingdings" pitchFamily="2" charset="2"/>
              </a:rPr>
              <a:t>NO</a:t>
            </a:r>
            <a:r>
              <a:rPr lang="en-US" dirty="0" smtClean="0"/>
              <a:t> standalone </a:t>
            </a:r>
            <a:r>
              <a:rPr lang="en-US" dirty="0"/>
              <a:t>database </a:t>
            </a:r>
            <a:r>
              <a:rPr lang="en-US" dirty="0" smtClean="0"/>
              <a:t>server</a:t>
            </a:r>
          </a:p>
          <a:p>
            <a:pPr marL="285750" indent="-285750">
              <a:buFont typeface="Wingdings"/>
              <a:buChar char="ó"/>
            </a:pPr>
            <a:r>
              <a:rPr lang="en-US" dirty="0" smtClean="0"/>
              <a:t>All </a:t>
            </a:r>
            <a:r>
              <a:rPr lang="en-US" dirty="0"/>
              <a:t>database operations are handled internally </a:t>
            </a:r>
            <a:r>
              <a:rPr lang="en-US" dirty="0" smtClean="0"/>
              <a:t>using functions from </a:t>
            </a:r>
            <a:r>
              <a:rPr lang="en-US" dirty="0"/>
              <a:t>SQLite library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SQLite</a:t>
            </a:r>
            <a:r>
              <a:rPr lang="en-US" dirty="0">
                <a:solidFill>
                  <a:srgbClr val="FF0000"/>
                </a:solidFill>
              </a:rPr>
              <a:t> is written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>
                <a:solidFill>
                  <a:srgbClr val="FF0000"/>
                </a:solidFill>
              </a:rPr>
              <a:t>C programming language </a:t>
            </a:r>
            <a:r>
              <a:rPr lang="en-US" dirty="0" smtClean="0">
                <a:solidFill>
                  <a:srgbClr val="FF0000"/>
                </a:solidFill>
              </a:rPr>
              <a:t> 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57" y="2514600"/>
            <a:ext cx="1547886" cy="206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onector drept cu săgeată 9"/>
          <p:cNvCxnSpPr/>
          <p:nvPr/>
        </p:nvCxnSpPr>
        <p:spPr>
          <a:xfrm>
            <a:off x="569611" y="2044460"/>
            <a:ext cx="3228446" cy="1460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rept 11"/>
          <p:cNvCxnSpPr/>
          <p:nvPr/>
        </p:nvCxnSpPr>
        <p:spPr>
          <a:xfrm>
            <a:off x="399195" y="2044460"/>
            <a:ext cx="3667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- </a:t>
            </a:r>
            <a:r>
              <a:rPr lang="en-US" sz="1800" b="1" dirty="0"/>
              <a:t>Android SQLite Databases 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152400" y="609600"/>
            <a:ext cx="8915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Android SQLite Java Classes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sz="2400" i="1" dirty="0"/>
              <a:t>SQLite</a:t>
            </a:r>
            <a:r>
              <a:rPr lang="en-US" sz="2400" dirty="0"/>
              <a:t> </a:t>
            </a:r>
            <a:r>
              <a:rPr lang="en-US" sz="2400" dirty="0" smtClean="0"/>
              <a:t>is written </a:t>
            </a:r>
            <a:r>
              <a:rPr lang="en-US" sz="2400" dirty="0"/>
              <a:t>in the </a:t>
            </a:r>
            <a:r>
              <a:rPr lang="en-US" sz="2400" dirty="0" smtClean="0"/>
              <a:t>C,  </a:t>
            </a:r>
            <a:r>
              <a:rPr lang="en-US" sz="2400" dirty="0"/>
              <a:t>Android </a:t>
            </a:r>
            <a:r>
              <a:rPr lang="en-US" sz="2400" dirty="0" smtClean="0"/>
              <a:t>apps </a:t>
            </a:r>
            <a:r>
              <a:rPr lang="en-US" sz="2400" dirty="0"/>
              <a:t>are </a:t>
            </a:r>
            <a:r>
              <a:rPr lang="en-US" sz="2400" dirty="0" err="1" smtClean="0"/>
              <a:t>writen</a:t>
            </a:r>
            <a:r>
              <a:rPr lang="en-US" sz="2400" dirty="0" smtClean="0"/>
              <a:t> in Java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SO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bridge this “language gap”, the Android SDK includes a set of classes that provide a Java layer on top of the </a:t>
            </a:r>
            <a:r>
              <a:rPr lang="en-US" sz="2400" i="1" dirty="0"/>
              <a:t>SQLite</a:t>
            </a:r>
            <a:r>
              <a:rPr lang="en-US" sz="2400" dirty="0"/>
              <a:t> database management system. </a:t>
            </a:r>
            <a:endParaRPr lang="en-US" sz="2400" dirty="0" smtClean="0"/>
          </a:p>
          <a:p>
            <a:endParaRPr lang="en-US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1. Cursor </a:t>
            </a:r>
            <a:r>
              <a:rPr lang="en-US" u="sng" dirty="0" smtClean="0">
                <a:solidFill>
                  <a:srgbClr val="FF0000"/>
                </a:solidFill>
              </a:rPr>
              <a:t>class include methods:</a:t>
            </a:r>
            <a:endParaRPr lang="en-US" dirty="0" smtClean="0"/>
          </a:p>
          <a:p>
            <a:r>
              <a:rPr lang="en-US" b="1" dirty="0" smtClean="0"/>
              <a:t>close</a:t>
            </a:r>
            <a:r>
              <a:rPr lang="en-US" b="1" dirty="0"/>
              <a:t>() </a:t>
            </a:r>
            <a:r>
              <a:rPr lang="en-US" dirty="0"/>
              <a:t>– Releases all resources used by the cursor and closes it. </a:t>
            </a:r>
          </a:p>
          <a:p>
            <a:r>
              <a:rPr lang="en-US" b="1" dirty="0" err="1" smtClean="0"/>
              <a:t>getCount</a:t>
            </a:r>
            <a:r>
              <a:rPr lang="en-US" b="1" dirty="0"/>
              <a:t>() </a:t>
            </a:r>
            <a:r>
              <a:rPr lang="en-US" dirty="0"/>
              <a:t>– Returns the number of rows contained within the result set. </a:t>
            </a:r>
          </a:p>
          <a:p>
            <a:r>
              <a:rPr lang="en-US" b="1" dirty="0" err="1" smtClean="0"/>
              <a:t>moveToFirst</a:t>
            </a:r>
            <a:r>
              <a:rPr lang="en-US" b="1" dirty="0"/>
              <a:t>() </a:t>
            </a:r>
            <a:r>
              <a:rPr lang="en-US" dirty="0"/>
              <a:t>– Moves to the first row within the result set. </a:t>
            </a:r>
          </a:p>
          <a:p>
            <a:r>
              <a:rPr lang="en-US" b="1" dirty="0" err="1" smtClean="0"/>
              <a:t>moveToLast</a:t>
            </a:r>
            <a:r>
              <a:rPr lang="en-US" b="1" dirty="0"/>
              <a:t>() </a:t>
            </a:r>
            <a:r>
              <a:rPr lang="en-US" dirty="0"/>
              <a:t>– Moves to the last row in the result set. </a:t>
            </a:r>
          </a:p>
          <a:p>
            <a:r>
              <a:rPr lang="en-US" b="1" dirty="0" err="1" smtClean="0"/>
              <a:t>moveToNext</a:t>
            </a:r>
            <a:r>
              <a:rPr lang="en-US" b="1" dirty="0"/>
              <a:t>() </a:t>
            </a:r>
            <a:r>
              <a:rPr lang="en-US" dirty="0"/>
              <a:t>– Moves to the next row in the result set. </a:t>
            </a:r>
          </a:p>
          <a:p>
            <a:r>
              <a:rPr lang="en-US" b="1" dirty="0" smtClean="0"/>
              <a:t>move</a:t>
            </a:r>
            <a:r>
              <a:rPr lang="en-US" b="1" dirty="0"/>
              <a:t>() </a:t>
            </a:r>
            <a:r>
              <a:rPr lang="en-US" dirty="0"/>
              <a:t>– Moves by a specified offset from the current position in the result set. </a:t>
            </a:r>
          </a:p>
          <a:p>
            <a:r>
              <a:rPr lang="en-US" b="1" dirty="0" smtClean="0"/>
              <a:t>get</a:t>
            </a:r>
            <a:r>
              <a:rPr lang="en-US" b="1" i="1" dirty="0" smtClean="0"/>
              <a:t>&lt;type</a:t>
            </a:r>
            <a:r>
              <a:rPr lang="en-US" b="1" i="1" dirty="0"/>
              <a:t>&gt;</a:t>
            </a:r>
            <a:r>
              <a:rPr lang="en-US" b="1" dirty="0"/>
              <a:t>() </a:t>
            </a:r>
            <a:r>
              <a:rPr lang="en-US" dirty="0"/>
              <a:t>– Returns the value of the specified </a:t>
            </a:r>
            <a:r>
              <a:rPr lang="en-US" i="1" dirty="0"/>
              <a:t>&lt;type&gt; </a:t>
            </a:r>
            <a:r>
              <a:rPr lang="en-US" dirty="0"/>
              <a:t>contained at the specified column index of the row at the current cursor position (variations consist of </a:t>
            </a:r>
            <a:r>
              <a:rPr lang="en-US" i="1" dirty="0" err="1"/>
              <a:t>getString</a:t>
            </a:r>
            <a:r>
              <a:rPr lang="en-US" i="1" dirty="0"/>
              <a:t>()</a:t>
            </a:r>
            <a:r>
              <a:rPr lang="en-US" dirty="0"/>
              <a:t>, </a:t>
            </a:r>
            <a:r>
              <a:rPr lang="en-US" i="1" dirty="0" err="1"/>
              <a:t>getInt</a:t>
            </a:r>
            <a:r>
              <a:rPr lang="en-US" i="1" dirty="0"/>
              <a:t>()</a:t>
            </a:r>
            <a:r>
              <a:rPr lang="en-US" dirty="0"/>
              <a:t>, </a:t>
            </a:r>
            <a:r>
              <a:rPr lang="en-US" i="1" dirty="0" err="1"/>
              <a:t>getShort</a:t>
            </a:r>
            <a:r>
              <a:rPr lang="en-US" i="1" dirty="0"/>
              <a:t>()</a:t>
            </a:r>
            <a:r>
              <a:rPr lang="en-US" dirty="0"/>
              <a:t>, </a:t>
            </a:r>
            <a:r>
              <a:rPr lang="en-US" i="1" dirty="0" err="1"/>
              <a:t>getFloat</a:t>
            </a:r>
            <a:r>
              <a:rPr lang="en-US" i="1" dirty="0"/>
              <a:t>() </a:t>
            </a:r>
            <a:r>
              <a:rPr lang="en-US" dirty="0"/>
              <a:t>and </a:t>
            </a:r>
            <a:r>
              <a:rPr lang="en-US" i="1" dirty="0" err="1"/>
              <a:t>getDouble</a:t>
            </a:r>
            <a:r>
              <a:rPr lang="en-US" i="1" dirty="0"/>
              <a:t>()</a:t>
            </a:r>
            <a:r>
              <a:rPr lang="en-US" dirty="0"/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- </a:t>
            </a:r>
            <a:r>
              <a:rPr lang="en-US" sz="1800" b="1" dirty="0"/>
              <a:t>Android SQLite Databases 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76200" y="685800"/>
            <a:ext cx="9067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Android SQLite Java </a:t>
            </a:r>
            <a:r>
              <a:rPr lang="en-US" b="1" dirty="0" smtClean="0">
                <a:solidFill>
                  <a:srgbClr val="FF0000"/>
                </a:solidFill>
              </a:rPr>
              <a:t>Classes</a:t>
            </a:r>
          </a:p>
          <a:p>
            <a:r>
              <a:rPr lang="en-US" b="1" u="sng" dirty="0" err="1">
                <a:solidFill>
                  <a:srgbClr val="FF0000"/>
                </a:solidFill>
              </a:rPr>
              <a:t>SQLiteDatabase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class methods: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endParaRPr lang="en-US" b="1" u="sng" dirty="0">
              <a:solidFill>
                <a:srgbClr val="FF0000"/>
              </a:solidFill>
            </a:endParaRPr>
          </a:p>
          <a:p>
            <a:r>
              <a:rPr lang="en-US" b="1" dirty="0" smtClean="0"/>
              <a:t>insert</a:t>
            </a:r>
            <a:r>
              <a:rPr lang="en-US" b="1" dirty="0"/>
              <a:t>() </a:t>
            </a:r>
            <a:r>
              <a:rPr lang="en-US" dirty="0"/>
              <a:t>– Inserts a new row into a database table. </a:t>
            </a:r>
          </a:p>
          <a:p>
            <a:r>
              <a:rPr lang="en-US" b="1" dirty="0" smtClean="0"/>
              <a:t>delete</a:t>
            </a:r>
            <a:r>
              <a:rPr lang="en-US" b="1" dirty="0"/>
              <a:t>() </a:t>
            </a:r>
            <a:r>
              <a:rPr lang="en-US" dirty="0"/>
              <a:t>– Deletes rows from a database table. </a:t>
            </a:r>
          </a:p>
          <a:p>
            <a:r>
              <a:rPr lang="en-US" b="1" dirty="0" smtClean="0"/>
              <a:t>query</a:t>
            </a:r>
            <a:r>
              <a:rPr lang="en-US" b="1" dirty="0"/>
              <a:t>() </a:t>
            </a:r>
            <a:r>
              <a:rPr lang="en-US" dirty="0"/>
              <a:t>– Performs a specified database query and returns matching results via a Cursor object. </a:t>
            </a:r>
          </a:p>
          <a:p>
            <a:r>
              <a:rPr lang="en-US" b="1" dirty="0" err="1" smtClean="0"/>
              <a:t>execSQL</a:t>
            </a:r>
            <a:r>
              <a:rPr lang="en-US" b="1" dirty="0"/>
              <a:t>() </a:t>
            </a:r>
            <a:r>
              <a:rPr lang="en-US" dirty="0"/>
              <a:t>– Executes a single SQL statement that does not return result data. </a:t>
            </a:r>
          </a:p>
          <a:p>
            <a:r>
              <a:rPr lang="en-US" b="1" dirty="0" err="1" smtClean="0"/>
              <a:t>rawQuery</a:t>
            </a:r>
            <a:r>
              <a:rPr lang="en-US" b="1" dirty="0"/>
              <a:t>() </a:t>
            </a:r>
            <a:r>
              <a:rPr lang="en-US" dirty="0"/>
              <a:t>– Executes an SQL query statement and returns matching results in the form of a Cursor object. </a:t>
            </a:r>
            <a:endParaRPr lang="en-US" dirty="0" smtClean="0"/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SQLiteOpenHelper </a:t>
            </a:r>
            <a:r>
              <a:rPr lang="en-US" u="sng" dirty="0">
                <a:solidFill>
                  <a:srgbClr val="FF0000"/>
                </a:solidFill>
              </a:rPr>
              <a:t>class methods: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/>
              <a:t>onCreate</a:t>
            </a:r>
            <a:r>
              <a:rPr lang="en-US" b="1" dirty="0"/>
              <a:t>() </a:t>
            </a:r>
            <a:r>
              <a:rPr lang="en-US" dirty="0"/>
              <a:t>– Called when the database is created for the first time. </a:t>
            </a:r>
            <a:endParaRPr lang="en-US" dirty="0" smtClean="0"/>
          </a:p>
          <a:p>
            <a:r>
              <a:rPr lang="en-US" b="1" dirty="0" smtClean="0"/>
              <a:t>onUpgrade</a:t>
            </a:r>
            <a:r>
              <a:rPr lang="en-US" b="1" dirty="0"/>
              <a:t>() </a:t>
            </a:r>
            <a:r>
              <a:rPr lang="en-US" dirty="0"/>
              <a:t>– Called in the event that the application code contains a more recent database version number reference. </a:t>
            </a:r>
            <a:endParaRPr lang="en-US" dirty="0" smtClean="0"/>
          </a:p>
          <a:p>
            <a:r>
              <a:rPr lang="en-US" b="1" dirty="0" err="1" smtClean="0"/>
              <a:t>getWritableDatabase</a:t>
            </a:r>
            <a:r>
              <a:rPr lang="en-US" b="1" dirty="0"/>
              <a:t>() </a:t>
            </a:r>
            <a:r>
              <a:rPr lang="en-US" dirty="0"/>
              <a:t>– Opens or creates a database for reading and writing. Returns a reference to the database in the form of a </a:t>
            </a:r>
            <a:r>
              <a:rPr lang="en-US" dirty="0" err="1"/>
              <a:t>SQLiteDatabase</a:t>
            </a:r>
            <a:r>
              <a:rPr lang="en-US" dirty="0"/>
              <a:t> object. </a:t>
            </a:r>
          </a:p>
          <a:p>
            <a:r>
              <a:rPr lang="en-US" b="1" dirty="0" err="1" smtClean="0"/>
              <a:t>getReadableDatabase</a:t>
            </a:r>
            <a:r>
              <a:rPr lang="en-US" b="1" dirty="0"/>
              <a:t>() </a:t>
            </a:r>
            <a:r>
              <a:rPr lang="en-US" dirty="0"/>
              <a:t>– Creates or opens a database for reading only. Returns a reference to the database in the form of a </a:t>
            </a:r>
            <a:r>
              <a:rPr lang="en-US" dirty="0" err="1"/>
              <a:t>SQLiteDatabase</a:t>
            </a:r>
            <a:r>
              <a:rPr lang="en-US" dirty="0"/>
              <a:t> object. </a:t>
            </a:r>
          </a:p>
          <a:p>
            <a:r>
              <a:rPr lang="en-US" b="1" dirty="0" smtClean="0"/>
              <a:t>close</a:t>
            </a:r>
            <a:r>
              <a:rPr lang="en-US" dirty="0"/>
              <a:t>() – Closes the database.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</a:t>
            </a:r>
            <a:r>
              <a:rPr lang="en-US" sz="2000" b="1" i="1" dirty="0"/>
              <a:t>1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76200" y="609600"/>
            <a:ext cx="8686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Goal: </a:t>
            </a:r>
          </a:p>
          <a:p>
            <a:r>
              <a:rPr lang="en-US" dirty="0" smtClean="0"/>
              <a:t>An Android app </a:t>
            </a:r>
            <a:r>
              <a:rPr lang="en-US" dirty="0"/>
              <a:t>for managing a </a:t>
            </a:r>
            <a:r>
              <a:rPr lang="en-US" dirty="0" smtClean="0"/>
              <a:t>sample student database (</a:t>
            </a:r>
            <a:r>
              <a:rPr lang="en-US" dirty="0" err="1" smtClean="0"/>
              <a:t>EnrollNumbe</a:t>
            </a:r>
            <a:r>
              <a:rPr lang="en-US" dirty="0" smtClean="0"/>
              <a:t>, </a:t>
            </a:r>
            <a:r>
              <a:rPr lang="en-US" dirty="0" err="1" smtClean="0"/>
              <a:t>StudentName</a:t>
            </a:r>
            <a:r>
              <a:rPr lang="en-US" dirty="0" smtClean="0"/>
              <a:t> and </a:t>
            </a:r>
            <a:r>
              <a:rPr lang="en-US" dirty="0" err="1" smtClean="0"/>
              <a:t>StudentMarks</a:t>
            </a:r>
            <a:r>
              <a:rPr lang="en-US" dirty="0" smtClean="0"/>
              <a:t>). The user’s operations will be : </a:t>
            </a:r>
            <a:r>
              <a:rPr lang="en-US" i="1" dirty="0" smtClean="0"/>
              <a:t>Add</a:t>
            </a:r>
            <a:r>
              <a:rPr lang="en-US" dirty="0" smtClean="0"/>
              <a:t>, </a:t>
            </a:r>
            <a:r>
              <a:rPr lang="en-US" i="1" dirty="0" smtClean="0"/>
              <a:t>Modify</a:t>
            </a:r>
            <a:r>
              <a:rPr lang="en-US" dirty="0" smtClean="0"/>
              <a:t>, </a:t>
            </a:r>
            <a:r>
              <a:rPr lang="en-US" i="1" dirty="0" smtClean="0"/>
              <a:t>Delete</a:t>
            </a:r>
            <a:r>
              <a:rPr lang="en-US" dirty="0" smtClean="0"/>
              <a:t>, </a:t>
            </a:r>
            <a:r>
              <a:rPr lang="en-US" i="1" dirty="0" smtClean="0"/>
              <a:t>Search</a:t>
            </a:r>
            <a:r>
              <a:rPr lang="en-US" dirty="0" smtClean="0"/>
              <a:t> and </a:t>
            </a:r>
            <a:r>
              <a:rPr lang="en-US" i="1" dirty="0" err="1" smtClean="0"/>
              <a:t>ViewAll</a:t>
            </a:r>
            <a:r>
              <a:rPr lang="en-US" dirty="0" smtClean="0"/>
              <a:t> records.</a:t>
            </a:r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76199" y="3352799"/>
            <a:ext cx="36698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user </a:t>
            </a:r>
            <a:r>
              <a:rPr lang="en-US" b="1" dirty="0"/>
              <a:t>interface </a:t>
            </a:r>
            <a:r>
              <a:rPr lang="en-US" b="1" dirty="0" smtClean="0"/>
              <a:t>layout</a:t>
            </a:r>
          </a:p>
          <a:p>
            <a:r>
              <a:rPr lang="en-US" dirty="0" smtClean="0"/>
              <a:t>(based on an </a:t>
            </a:r>
            <a:r>
              <a:rPr lang="en-US" i="1" dirty="0" err="1" smtClean="0"/>
              <a:t>AbsoluteLayout</a:t>
            </a:r>
            <a:r>
              <a:rPr lang="en-US" dirty="0" smtClean="0"/>
              <a:t> style</a:t>
            </a:r>
            <a:r>
              <a:rPr lang="en-US" b="1" dirty="0" smtClean="0"/>
              <a:t>)</a:t>
            </a:r>
            <a:endParaRPr lang="en-US" b="1" dirty="0"/>
          </a:p>
        </p:txBody>
      </p:sp>
      <p:cxnSp>
        <p:nvCxnSpPr>
          <p:cNvPr id="7" name="Conector drept cu săgeată 6"/>
          <p:cNvCxnSpPr>
            <a:stCxn id="5" idx="3"/>
          </p:cNvCxnSpPr>
          <p:nvPr/>
        </p:nvCxnSpPr>
        <p:spPr>
          <a:xfrm flipV="1">
            <a:off x="3746022" y="3581400"/>
            <a:ext cx="473016" cy="94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65694"/>
            <a:ext cx="3108315" cy="5180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setăText 9"/>
          <p:cNvSpPr txBox="1"/>
          <p:nvPr/>
        </p:nvSpPr>
        <p:spPr>
          <a:xfrm>
            <a:off x="76199" y="4343400"/>
            <a:ext cx="406951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Absolute layouts </a:t>
            </a:r>
            <a:r>
              <a:rPr lang="en-US" dirty="0">
                <a:solidFill>
                  <a:srgbClr val="FF0000"/>
                </a:solidFill>
              </a:rPr>
              <a:t>are less flexible and harder to maintain than other types of layouts without absolute positioning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! it's a little deprecated 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</a:t>
            </a:r>
            <a:r>
              <a:rPr lang="en-US" sz="2000" b="1" i="1" dirty="0"/>
              <a:t>1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76200" y="6096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content_main.xml</a:t>
            </a:r>
            <a:endParaRPr lang="en-US" dirty="0"/>
          </a:p>
        </p:txBody>
      </p:sp>
      <p:sp>
        <p:nvSpPr>
          <p:cNvPr id="6" name="CasetăText 5"/>
          <p:cNvSpPr txBox="1"/>
          <p:nvPr/>
        </p:nvSpPr>
        <p:spPr>
          <a:xfrm>
            <a:off x="106392" y="764024"/>
            <a:ext cx="4267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&lt;?</a:t>
            </a:r>
            <a:r>
              <a:rPr lang="en-US" sz="1000" dirty="0"/>
              <a:t>xml version="1.0" encoding="utf-8"</a:t>
            </a:r>
            <a:r>
              <a:rPr lang="en-US" sz="1000" i="1" dirty="0"/>
              <a:t>?&gt;</a:t>
            </a:r>
            <a:br>
              <a:rPr lang="en-US" sz="1000" i="1" dirty="0"/>
            </a:br>
            <a:r>
              <a:rPr lang="en-US" sz="1000" dirty="0"/>
              <a:t>&lt;</a:t>
            </a:r>
            <a:r>
              <a:rPr lang="en-US" sz="1000" dirty="0" err="1"/>
              <a:t>AbsoluteLayout</a:t>
            </a:r>
            <a:r>
              <a:rPr lang="en-US" sz="1000" dirty="0"/>
              <a:t> </a:t>
            </a:r>
            <a:r>
              <a:rPr lang="en-US" sz="1000" dirty="0" err="1"/>
              <a:t>xmlns:android</a:t>
            </a:r>
            <a:r>
              <a:rPr lang="en-US" sz="1000" dirty="0"/>
              <a:t>="http://schemas.android.com/</a:t>
            </a:r>
            <a:r>
              <a:rPr lang="en-US" sz="1000" dirty="0" err="1"/>
              <a:t>apk</a:t>
            </a:r>
            <a:r>
              <a:rPr lang="en-US" sz="1000" dirty="0"/>
              <a:t>/res/android"</a:t>
            </a:r>
            <a:br>
              <a:rPr lang="en-US" sz="1000" dirty="0"/>
            </a:br>
            <a:r>
              <a:rPr lang="en-US" sz="1000" dirty="0"/>
              <a:t>    android:id="@+id/</a:t>
            </a:r>
            <a:r>
              <a:rPr lang="en-US" sz="1000" dirty="0" err="1"/>
              <a:t>myLayout</a:t>
            </a:r>
            <a:r>
              <a:rPr lang="en-US" sz="1000" dirty="0"/>
              <a:t>"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err="1"/>
              <a:t>android:stretchColumns</a:t>
            </a:r>
            <a:r>
              <a:rPr lang="en-US" sz="1000" dirty="0"/>
              <a:t>="0"</a:t>
            </a:r>
            <a:br>
              <a:rPr lang="en-US" sz="1000" dirty="0"/>
            </a:br>
            <a:r>
              <a:rPr lang="en-US" sz="1000" dirty="0"/>
              <a:t>    android:layout_width="fill_parent"</a:t>
            </a:r>
            <a:br>
              <a:rPr lang="en-US" sz="1000" dirty="0"/>
            </a:br>
            <a:r>
              <a:rPr lang="en-US" sz="1000" dirty="0"/>
              <a:t>    android:layout_height="fill_parent"&gt;</a:t>
            </a:r>
            <a:br>
              <a:rPr lang="en-US" sz="1000" dirty="0"/>
            </a:br>
            <a:r>
              <a:rPr lang="en-US" sz="1000" dirty="0"/>
              <a:t>    &lt;TextView android:text="@string/title"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android:layout_x</a:t>
            </a:r>
            <a:r>
              <a:rPr lang="en-US" sz="1000" dirty="0"/>
              <a:t>="110dp"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android:layout_y</a:t>
            </a:r>
            <a:r>
              <a:rPr lang="en-US" sz="1000" dirty="0"/>
              <a:t>="10dp"</a:t>
            </a:r>
            <a:br>
              <a:rPr lang="en-US" sz="1000" dirty="0"/>
            </a:br>
            <a:r>
              <a:rPr lang="en-US" sz="1000" dirty="0"/>
              <a:t>        android:layout_width="wrap_content"</a:t>
            </a:r>
            <a:br>
              <a:rPr lang="en-US" sz="1000" dirty="0"/>
            </a:br>
            <a:r>
              <a:rPr lang="en-US" sz="1000" dirty="0"/>
              <a:t>        android:layout_height="wrap_content"/&gt;</a:t>
            </a:r>
            <a:br>
              <a:rPr lang="en-US" sz="1000" dirty="0"/>
            </a:br>
            <a:r>
              <a:rPr lang="en-US" sz="1000" dirty="0"/>
              <a:t>    &lt;TextView android:text="@string/</a:t>
            </a:r>
            <a:r>
              <a:rPr lang="en-US" sz="1000" dirty="0" err="1"/>
              <a:t>enroll_no</a:t>
            </a:r>
            <a:r>
              <a:rPr lang="en-US" sz="1000" dirty="0"/>
              <a:t>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android:layout_x</a:t>
            </a:r>
            <a:r>
              <a:rPr lang="en-US" sz="1000" dirty="0"/>
              <a:t>="30dp"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android:layout_y</a:t>
            </a:r>
            <a:r>
              <a:rPr lang="en-US" sz="1000" dirty="0"/>
              <a:t>="48dp"</a:t>
            </a:r>
            <a:br>
              <a:rPr lang="en-US" sz="1000" dirty="0"/>
            </a:br>
            <a:r>
              <a:rPr lang="en-US" sz="1000" dirty="0"/>
              <a:t>        android:layout_width="wrap_content"</a:t>
            </a:r>
            <a:br>
              <a:rPr lang="en-US" sz="1000" dirty="0"/>
            </a:br>
            <a:r>
              <a:rPr lang="en-US" sz="1000" dirty="0"/>
              <a:t>        android:layout_height="wrap_content"/&gt;</a:t>
            </a:r>
            <a:br>
              <a:rPr lang="en-US" sz="1000" dirty="0"/>
            </a:br>
            <a:r>
              <a:rPr lang="en-US" sz="1000" dirty="0"/>
              <a:t>    &lt;EditText android:id="@+id/</a:t>
            </a:r>
            <a:r>
              <a:rPr lang="en-US" sz="1000" dirty="0" err="1"/>
              <a:t>editEnrollno</a:t>
            </a:r>
            <a:r>
              <a:rPr lang="en-US" sz="1000" dirty="0"/>
              <a:t>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android:layout_x</a:t>
            </a:r>
            <a:r>
              <a:rPr lang="en-US" sz="1000" dirty="0"/>
              <a:t>="155dp"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android:layout_y</a:t>
            </a:r>
            <a:r>
              <a:rPr lang="en-US" sz="1000" dirty="0"/>
              <a:t>="33dp"</a:t>
            </a:r>
            <a:br>
              <a:rPr lang="en-US" sz="1000" dirty="0"/>
            </a:br>
            <a:r>
              <a:rPr lang="en-US" sz="1000" dirty="0"/>
              <a:t>        android:layout_width="150dp"</a:t>
            </a:r>
            <a:br>
              <a:rPr lang="en-US" sz="1000" dirty="0"/>
            </a:br>
            <a:r>
              <a:rPr lang="en-US" sz="1000" dirty="0"/>
              <a:t>        android:layout_height="50dp"/&gt;</a:t>
            </a:r>
            <a:br>
              <a:rPr lang="en-US" sz="1000" dirty="0"/>
            </a:br>
            <a:r>
              <a:rPr lang="en-US" sz="1000" dirty="0"/>
              <a:t>    &lt;TextView android:text="@string/name"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android:layout_x</a:t>
            </a:r>
            <a:r>
              <a:rPr lang="en-US" sz="1000" dirty="0"/>
              <a:t>="30dp"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android:layout_y</a:t>
            </a:r>
            <a:r>
              <a:rPr lang="en-US" sz="1000" dirty="0"/>
              <a:t>="100dp"</a:t>
            </a:r>
            <a:br>
              <a:rPr lang="en-US" sz="1000" dirty="0"/>
            </a:br>
            <a:r>
              <a:rPr lang="en-US" sz="1000" dirty="0"/>
              <a:t>        android:layout_width="wrap_content"</a:t>
            </a:r>
            <a:br>
              <a:rPr lang="en-US" sz="1000" dirty="0"/>
            </a:br>
            <a:r>
              <a:rPr lang="en-US" sz="1000" dirty="0"/>
              <a:t>        android:layout_height="wrap_content"/&gt;</a:t>
            </a:r>
            <a:br>
              <a:rPr lang="en-US" sz="1000" dirty="0"/>
            </a:br>
            <a:r>
              <a:rPr lang="en-US" sz="1000" dirty="0"/>
              <a:t>    &lt;EditText android:id="@+id/</a:t>
            </a:r>
            <a:r>
              <a:rPr lang="en-US" sz="1000" dirty="0" err="1"/>
              <a:t>editName</a:t>
            </a:r>
            <a:r>
              <a:rPr lang="en-US" sz="1000" dirty="0"/>
              <a:t>"</a:t>
            </a:r>
            <a:br>
              <a:rPr lang="en-US" sz="1000" dirty="0"/>
            </a:br>
            <a:r>
              <a:rPr lang="en-US" sz="1000" dirty="0"/>
              <a:t>        android:inputType="text"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android:layout_x</a:t>
            </a:r>
            <a:r>
              <a:rPr lang="en-US" sz="1000" dirty="0"/>
              <a:t>="155dp"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android:layout_y</a:t>
            </a:r>
            <a:r>
              <a:rPr lang="en-US" sz="1000" dirty="0"/>
              <a:t>="81dp"</a:t>
            </a:r>
            <a:br>
              <a:rPr lang="en-US" sz="1000" dirty="0"/>
            </a:br>
            <a:r>
              <a:rPr lang="en-US" sz="1000" dirty="0"/>
              <a:t>        android:layout_width="150dp"</a:t>
            </a:r>
            <a:br>
              <a:rPr lang="en-US" sz="1000" dirty="0"/>
            </a:br>
            <a:r>
              <a:rPr lang="en-US" sz="1000" dirty="0"/>
              <a:t>        android:layout_height="50dp"/&gt;</a:t>
            </a:r>
            <a:br>
              <a:rPr lang="en-US" sz="1000" dirty="0"/>
            </a:br>
            <a:r>
              <a:rPr lang="en-US" sz="1000" dirty="0"/>
              <a:t>    &lt;TextView android:text="@string/marks"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android:layout_x</a:t>
            </a:r>
            <a:r>
              <a:rPr lang="en-US" sz="1000" dirty="0"/>
              <a:t>="30dp"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android:layout_y</a:t>
            </a:r>
            <a:r>
              <a:rPr lang="en-US" sz="1000" dirty="0"/>
              <a:t>="150dp"</a:t>
            </a:r>
            <a:br>
              <a:rPr lang="en-US" sz="1000" dirty="0"/>
            </a:br>
            <a:r>
              <a:rPr lang="en-US" sz="1000" dirty="0"/>
              <a:t>        android:layout_width="wrap_content"</a:t>
            </a:r>
            <a:br>
              <a:rPr lang="en-US" sz="1000" dirty="0"/>
            </a:br>
            <a:r>
              <a:rPr lang="en-US" sz="1000" dirty="0"/>
              <a:t>        android:layout_height="wrap_content</a:t>
            </a:r>
            <a:r>
              <a:rPr lang="en-US" sz="1000" dirty="0" smtClean="0"/>
              <a:t>"/&gt;</a:t>
            </a:r>
            <a:endParaRPr lang="en-US" sz="1000" dirty="0"/>
          </a:p>
        </p:txBody>
      </p:sp>
      <p:sp>
        <p:nvSpPr>
          <p:cNvPr id="8" name="CasetăText 7"/>
          <p:cNvSpPr txBox="1"/>
          <p:nvPr/>
        </p:nvSpPr>
        <p:spPr>
          <a:xfrm>
            <a:off x="4800600" y="764024"/>
            <a:ext cx="4267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&lt;EditText android:id="@+id/</a:t>
            </a:r>
            <a:r>
              <a:rPr lang="en-US" sz="1000" dirty="0" err="1"/>
              <a:t>editMarks</a:t>
            </a:r>
            <a:r>
              <a:rPr lang="en-US" sz="1000" dirty="0"/>
              <a:t>"</a:t>
            </a:r>
            <a:br>
              <a:rPr lang="en-US" sz="1000" dirty="0"/>
            </a:br>
            <a:r>
              <a:rPr lang="en-US" sz="1000" dirty="0"/>
              <a:t>        android:inputType="numberDecimal"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android:layout_x</a:t>
            </a:r>
            <a:r>
              <a:rPr lang="en-US" sz="1000" dirty="0"/>
              <a:t>="155dp"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android:layout_y</a:t>
            </a:r>
            <a:r>
              <a:rPr lang="en-US" sz="1000" dirty="0"/>
              <a:t>="128dp"</a:t>
            </a:r>
            <a:br>
              <a:rPr lang="en-US" sz="1000" dirty="0"/>
            </a:br>
            <a:r>
              <a:rPr lang="en-US" sz="1000" dirty="0"/>
              <a:t>        android:layout_width="150dp"</a:t>
            </a:r>
            <a:br>
              <a:rPr lang="en-US" sz="1000" dirty="0"/>
            </a:br>
            <a:r>
              <a:rPr lang="en-US" sz="1000" dirty="0"/>
              <a:t>        android:layout_height="50dp"/&gt;</a:t>
            </a:r>
            <a:br>
              <a:rPr lang="en-US" sz="1000" dirty="0"/>
            </a:br>
            <a:r>
              <a:rPr lang="en-US" sz="1000" dirty="0"/>
              <a:t>    &lt;Button      android:id="@+id/btnAdd"</a:t>
            </a:r>
            <a:br>
              <a:rPr lang="en-US" sz="1000" dirty="0"/>
            </a:br>
            <a:r>
              <a:rPr lang="en-US" sz="1000" dirty="0"/>
              <a:t>        android:text="@string/add"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android:layout_x</a:t>
            </a:r>
            <a:r>
              <a:rPr lang="en-US" sz="1000" dirty="0"/>
              <a:t>="30dp"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android:layout_y</a:t>
            </a:r>
            <a:r>
              <a:rPr lang="en-US" sz="1000" dirty="0"/>
              <a:t>="200dp"</a:t>
            </a:r>
            <a:br>
              <a:rPr lang="en-US" sz="1000" dirty="0"/>
            </a:br>
            <a:r>
              <a:rPr lang="en-US" sz="1000" dirty="0"/>
              <a:t>        android:layout_width="100dp"</a:t>
            </a:r>
            <a:br>
              <a:rPr lang="en-US" sz="1000" dirty="0"/>
            </a:br>
            <a:r>
              <a:rPr lang="en-US" sz="1000" dirty="0"/>
              <a:t>        android:layout_height="40dp"/&gt;</a:t>
            </a:r>
            <a:br>
              <a:rPr lang="en-US" sz="1000" dirty="0"/>
            </a:br>
            <a:r>
              <a:rPr lang="en-US" sz="1000" dirty="0"/>
              <a:t>    &lt;Button      android:id="@+id/btnDelete"</a:t>
            </a:r>
            <a:br>
              <a:rPr lang="en-US" sz="1000" dirty="0"/>
            </a:br>
            <a:r>
              <a:rPr lang="en-US" sz="1000" dirty="0"/>
              <a:t>        android:text="@string/delete"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android:layout_x</a:t>
            </a:r>
            <a:r>
              <a:rPr lang="en-US" sz="1000" dirty="0"/>
              <a:t>="250dp"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android:layout_y</a:t>
            </a:r>
            <a:r>
              <a:rPr lang="en-US" sz="1000" dirty="0"/>
              <a:t>="200dp"</a:t>
            </a:r>
            <a:br>
              <a:rPr lang="en-US" sz="1000" dirty="0"/>
            </a:br>
            <a:r>
              <a:rPr lang="en-US" sz="1000" dirty="0"/>
              <a:t>        android:layout_width="100dp"</a:t>
            </a:r>
            <a:br>
              <a:rPr lang="en-US" sz="1000" dirty="0"/>
            </a:br>
            <a:r>
              <a:rPr lang="en-US" sz="1000" dirty="0"/>
              <a:t>        android:layout_height="40dp"/&gt;</a:t>
            </a:r>
            <a:br>
              <a:rPr lang="en-US" sz="1000" dirty="0"/>
            </a:br>
            <a:r>
              <a:rPr lang="en-US" sz="1000" dirty="0"/>
              <a:t>    &lt;Button   android:id="@+id/btnModify"</a:t>
            </a:r>
            <a:br>
              <a:rPr lang="en-US" sz="1000" dirty="0"/>
            </a:br>
            <a:r>
              <a:rPr lang="en-US" sz="1000" dirty="0"/>
              <a:t>        android:text="@string/modify"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android:layout_x</a:t>
            </a:r>
            <a:r>
              <a:rPr lang="en-US" sz="1000" dirty="0"/>
              <a:t>="140dp"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android:layout_y</a:t>
            </a:r>
            <a:r>
              <a:rPr lang="en-US" sz="1000" dirty="0"/>
              <a:t>="200dp"</a:t>
            </a:r>
            <a:br>
              <a:rPr lang="en-US" sz="1000" dirty="0"/>
            </a:br>
            <a:r>
              <a:rPr lang="en-US" sz="1000" dirty="0"/>
              <a:t>        android:layout_width="100dp"</a:t>
            </a:r>
            <a:br>
              <a:rPr lang="en-US" sz="1000" dirty="0"/>
            </a:br>
            <a:r>
              <a:rPr lang="en-US" sz="1000" dirty="0"/>
              <a:t>        android:layout_height="40dp"/&gt;</a:t>
            </a:r>
            <a:br>
              <a:rPr lang="en-US" sz="1000" dirty="0"/>
            </a:br>
            <a:r>
              <a:rPr lang="en-US" sz="1000" dirty="0"/>
              <a:t>    &lt;Button   android:id="@+id/btnSearch"</a:t>
            </a:r>
            <a:br>
              <a:rPr lang="en-US" sz="1000" dirty="0"/>
            </a:br>
            <a:r>
              <a:rPr lang="en-US" sz="1000" dirty="0"/>
              <a:t>        android:text="@string/view"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android:layout_x</a:t>
            </a:r>
            <a:r>
              <a:rPr lang="en-US" sz="1000" dirty="0"/>
              <a:t>="85dp"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android:layout_y</a:t>
            </a:r>
            <a:r>
              <a:rPr lang="en-US" sz="1000" dirty="0"/>
              <a:t>="250dp"</a:t>
            </a:r>
            <a:br>
              <a:rPr lang="en-US" sz="1000" dirty="0"/>
            </a:br>
            <a:r>
              <a:rPr lang="en-US" sz="1000" dirty="0"/>
              <a:t>        android:layout_width="100dp"</a:t>
            </a:r>
            <a:br>
              <a:rPr lang="en-US" sz="1000" dirty="0"/>
            </a:br>
            <a:r>
              <a:rPr lang="en-US" sz="1000" dirty="0"/>
              <a:t>        android:layout_height="40dp"/&gt;</a:t>
            </a:r>
            <a:br>
              <a:rPr lang="en-US" sz="1000" dirty="0"/>
            </a:br>
            <a:r>
              <a:rPr lang="en-US" sz="1000" dirty="0"/>
              <a:t>    &lt;Button   android:id="@+id/btnViewAll"</a:t>
            </a:r>
            <a:br>
              <a:rPr lang="en-US" sz="1000" dirty="0"/>
            </a:br>
            <a:r>
              <a:rPr lang="en-US" sz="1000" dirty="0"/>
              <a:t>        android:text="@string/</a:t>
            </a:r>
            <a:r>
              <a:rPr lang="en-US" sz="1000" dirty="0" err="1"/>
              <a:t>view_all</a:t>
            </a:r>
            <a:r>
              <a:rPr lang="en-US" sz="1000" dirty="0"/>
              <a:t>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android:layout_x</a:t>
            </a:r>
            <a:r>
              <a:rPr lang="en-US" sz="1000" dirty="0"/>
              <a:t>="195dp"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dirty="0" err="1"/>
              <a:t>android:layout_y</a:t>
            </a:r>
            <a:r>
              <a:rPr lang="en-US" sz="1000" dirty="0"/>
              <a:t>="250dp"</a:t>
            </a:r>
            <a:br>
              <a:rPr lang="en-US" sz="1000" dirty="0"/>
            </a:br>
            <a:r>
              <a:rPr lang="en-US" sz="1000" dirty="0"/>
              <a:t>        android:layout_width="100dp"</a:t>
            </a:r>
            <a:br>
              <a:rPr lang="en-US" sz="1000" dirty="0"/>
            </a:br>
            <a:r>
              <a:rPr lang="en-US" sz="1000" dirty="0"/>
              <a:t>        android:layout_height="40dp"/&gt;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&lt;/</a:t>
            </a:r>
            <a:r>
              <a:rPr lang="en-US" sz="1000" dirty="0" err="1"/>
              <a:t>AbsoluteLayout</a:t>
            </a:r>
            <a:r>
              <a:rPr lang="en-US" sz="1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593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</a:t>
            </a:r>
            <a:r>
              <a:rPr lang="en-US" sz="2000" b="1" i="1" dirty="0"/>
              <a:t>1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76200" y="6096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</a:rPr>
              <a:t>trings.xml</a:t>
            </a:r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366712" y="1371600"/>
            <a:ext cx="83962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&lt;?</a:t>
            </a:r>
            <a:r>
              <a:rPr lang="en-US" b="1" dirty="0"/>
              <a:t>xml version="1.0" encoding="utf-8"</a:t>
            </a:r>
            <a:r>
              <a:rPr lang="en-US" i="1" dirty="0"/>
              <a:t>?&gt;</a:t>
            </a:r>
            <a:br>
              <a:rPr lang="en-US" i="1" dirty="0"/>
            </a:br>
            <a:r>
              <a:rPr lang="en-US" dirty="0"/>
              <a:t>&lt;</a:t>
            </a:r>
            <a:r>
              <a:rPr lang="en-US" b="1" dirty="0"/>
              <a:t>resources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string name="</a:t>
            </a:r>
            <a:r>
              <a:rPr lang="en-US" b="1" dirty="0" err="1"/>
              <a:t>app_name</a:t>
            </a:r>
            <a:r>
              <a:rPr lang="en-US" b="1" dirty="0"/>
              <a:t>"</a:t>
            </a:r>
            <a:r>
              <a:rPr lang="en-US" dirty="0"/>
              <a:t>&gt;MAD Student Database App&lt;/</a:t>
            </a:r>
            <a:r>
              <a:rPr lang="en-US" b="1" dirty="0"/>
              <a:t>string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string name="title"</a:t>
            </a:r>
            <a:r>
              <a:rPr lang="en-US" dirty="0"/>
              <a:t>&gt;MAD Student Data&lt;/</a:t>
            </a:r>
            <a:r>
              <a:rPr lang="en-US" b="1" dirty="0"/>
              <a:t>string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string name="</a:t>
            </a:r>
            <a:r>
              <a:rPr lang="en-US" b="1" dirty="0" err="1"/>
              <a:t>enroll_no</a:t>
            </a:r>
            <a:r>
              <a:rPr lang="en-US" b="1" dirty="0"/>
              <a:t>"</a:t>
            </a:r>
            <a:r>
              <a:rPr lang="en-US" dirty="0"/>
              <a:t>&gt;Enroll No.: &lt;/</a:t>
            </a:r>
            <a:r>
              <a:rPr lang="en-US" b="1" dirty="0"/>
              <a:t>string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string name="name"</a:t>
            </a:r>
            <a:r>
              <a:rPr lang="en-US" dirty="0"/>
              <a:t>&gt;Name: &lt;/</a:t>
            </a:r>
            <a:r>
              <a:rPr lang="en-US" b="1" dirty="0"/>
              <a:t>string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string name="marks"</a:t>
            </a:r>
            <a:r>
              <a:rPr lang="en-US" dirty="0"/>
              <a:t>&gt;Mark: &lt;/</a:t>
            </a:r>
            <a:r>
              <a:rPr lang="en-US" b="1" dirty="0"/>
              <a:t>string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string name="add"</a:t>
            </a:r>
            <a:r>
              <a:rPr lang="en-US" dirty="0"/>
              <a:t>&gt;Add&lt;/</a:t>
            </a:r>
            <a:r>
              <a:rPr lang="en-US" b="1" dirty="0"/>
              <a:t>string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string name="delete"</a:t>
            </a:r>
            <a:r>
              <a:rPr lang="en-US" dirty="0"/>
              <a:t>&gt;Delete&lt;/</a:t>
            </a:r>
            <a:r>
              <a:rPr lang="en-US" b="1" dirty="0"/>
              <a:t>string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string name="modify"</a:t>
            </a:r>
            <a:r>
              <a:rPr lang="en-US" dirty="0"/>
              <a:t>&gt;Modify&lt;/</a:t>
            </a:r>
            <a:r>
              <a:rPr lang="en-US" b="1" dirty="0"/>
              <a:t>string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string name="view"</a:t>
            </a:r>
            <a:r>
              <a:rPr lang="en-US" dirty="0"/>
              <a:t>&gt;Search&lt;/</a:t>
            </a:r>
            <a:r>
              <a:rPr lang="en-US" b="1" dirty="0"/>
              <a:t>string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string name="</a:t>
            </a:r>
            <a:r>
              <a:rPr lang="en-US" b="1" dirty="0" err="1"/>
              <a:t>view_all</a:t>
            </a:r>
            <a:r>
              <a:rPr lang="en-US" b="1" dirty="0"/>
              <a:t>"</a:t>
            </a:r>
            <a:r>
              <a:rPr lang="en-US" dirty="0"/>
              <a:t>&gt;View All&lt;/</a:t>
            </a:r>
            <a:r>
              <a:rPr lang="en-US" b="1" dirty="0"/>
              <a:t>string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/>
              <a:t>resources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92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33424" y="0"/>
            <a:ext cx="8410576" cy="5143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4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Mobile App Development 12, Android Studio </a:t>
            </a:r>
            <a:r>
              <a:rPr lang="en-US" sz="2000" b="1" i="1" dirty="0" smtClean="0">
                <a:solidFill>
                  <a:srgbClr val="FF0000"/>
                </a:solidFill>
              </a:rPr>
              <a:t>Working with Databases – </a:t>
            </a:r>
            <a:r>
              <a:rPr lang="en-US" sz="2000" b="1" i="1" dirty="0" smtClean="0"/>
              <a:t>Example </a:t>
            </a:r>
            <a:r>
              <a:rPr lang="en-US" sz="2000" b="1" i="1" dirty="0"/>
              <a:t>1</a:t>
            </a:r>
            <a:endParaRPr lang="en-US" sz="1800" b="1" i="1" dirty="0"/>
          </a:p>
        </p:txBody>
      </p:sp>
      <p:cxnSp>
        <p:nvCxnSpPr>
          <p:cNvPr id="4" name="Conector drept 3"/>
          <p:cNvCxnSpPr/>
          <p:nvPr/>
        </p:nvCxnSpPr>
        <p:spPr>
          <a:xfrm>
            <a:off x="0" y="514350"/>
            <a:ext cx="9144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76200" y="6096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MainActivity.java </a:t>
            </a:r>
            <a:r>
              <a:rPr lang="en-US" sz="2000" dirty="0" smtClean="0">
                <a:solidFill>
                  <a:srgbClr val="FF0000"/>
                </a:solidFill>
              </a:rPr>
              <a:t>(1)</a:t>
            </a:r>
            <a:endParaRPr lang="en-US" dirty="0"/>
          </a:p>
        </p:txBody>
      </p:sp>
      <p:sp>
        <p:nvSpPr>
          <p:cNvPr id="7" name="CasetăText 6"/>
          <p:cNvSpPr txBox="1"/>
          <p:nvPr/>
        </p:nvSpPr>
        <p:spPr>
          <a:xfrm>
            <a:off x="152400" y="763012"/>
            <a:ext cx="633888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package </a:t>
            </a:r>
            <a:r>
              <a:rPr lang="en-US" sz="1000" b="1" dirty="0" smtClean="0"/>
              <a:t> </a:t>
            </a:r>
            <a:r>
              <a:rPr lang="en-US" sz="1000" dirty="0" smtClean="0"/>
              <a:t>com.example.mafteiu_scai.mystudents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b="1" dirty="0"/>
              <a:t>import </a:t>
            </a:r>
            <a:r>
              <a:rPr lang="en-US" sz="1000" dirty="0" smtClean="0"/>
              <a:t>android.app.Activity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b="1" dirty="0"/>
              <a:t>import </a:t>
            </a:r>
            <a:r>
              <a:rPr lang="en-US" sz="1000" dirty="0" smtClean="0"/>
              <a:t>android.app.AlertDialog.Builder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b="1" dirty="0"/>
              <a:t>import </a:t>
            </a:r>
            <a:r>
              <a:rPr lang="en-US" sz="1000" dirty="0"/>
              <a:t>android.content.Context;</a:t>
            </a:r>
            <a:br>
              <a:rPr lang="en-US" sz="1000" dirty="0"/>
            </a:br>
            <a:r>
              <a:rPr lang="en-US" sz="1000" b="1" dirty="0"/>
              <a:t>import </a:t>
            </a:r>
            <a:r>
              <a:rPr lang="en-US" sz="1000" dirty="0"/>
              <a:t>android.database.Cursor;</a:t>
            </a:r>
            <a:br>
              <a:rPr lang="en-US" sz="1000" dirty="0"/>
            </a:br>
            <a:r>
              <a:rPr lang="en-US" sz="1000" b="1" dirty="0"/>
              <a:t>import </a:t>
            </a:r>
            <a:r>
              <a:rPr lang="en-US" sz="1000" dirty="0"/>
              <a:t>android.database.sqlite.SQLiteDatabase;</a:t>
            </a:r>
            <a:br>
              <a:rPr lang="en-US" sz="1000" dirty="0"/>
            </a:br>
            <a:r>
              <a:rPr lang="en-US" sz="1000" b="1" dirty="0"/>
              <a:t>import </a:t>
            </a:r>
            <a:r>
              <a:rPr lang="en-US" sz="1000" dirty="0"/>
              <a:t>android.os.Bundle;</a:t>
            </a:r>
            <a:br>
              <a:rPr lang="en-US" sz="1000" dirty="0"/>
            </a:br>
            <a:r>
              <a:rPr lang="en-US" sz="1000" b="1" dirty="0"/>
              <a:t>import </a:t>
            </a:r>
            <a:r>
              <a:rPr lang="en-US" sz="1000" dirty="0"/>
              <a:t>android.view.View;</a:t>
            </a:r>
            <a:br>
              <a:rPr lang="en-US" sz="1000" dirty="0"/>
            </a:br>
            <a:r>
              <a:rPr lang="en-US" sz="1000" b="1" dirty="0"/>
              <a:t>import </a:t>
            </a:r>
            <a:r>
              <a:rPr lang="en-US" sz="1000" dirty="0"/>
              <a:t>android.view.View.OnClickListener;</a:t>
            </a:r>
            <a:br>
              <a:rPr lang="en-US" sz="1000" dirty="0"/>
            </a:br>
            <a:r>
              <a:rPr lang="en-US" sz="1000" b="1" dirty="0"/>
              <a:t>import </a:t>
            </a:r>
            <a:r>
              <a:rPr lang="en-US" sz="1000" dirty="0"/>
              <a:t>android.widget.Button;</a:t>
            </a:r>
            <a:br>
              <a:rPr lang="en-US" sz="1000" dirty="0"/>
            </a:br>
            <a:r>
              <a:rPr lang="en-US" sz="1000" b="1" dirty="0"/>
              <a:t>import </a:t>
            </a:r>
            <a:r>
              <a:rPr lang="en-US" sz="1000" dirty="0"/>
              <a:t>android.widget.EditText;</a:t>
            </a:r>
            <a:br>
              <a:rPr lang="en-US" sz="1000" dirty="0"/>
            </a:br>
            <a:r>
              <a:rPr lang="en-US" sz="1000" b="1" dirty="0" smtClean="0"/>
              <a:t>import </a:t>
            </a:r>
            <a:r>
              <a:rPr lang="en-US" sz="1000" dirty="0"/>
              <a:t>com.example.mafteiu_scai.mystudents.R;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b="1" dirty="0"/>
              <a:t>public class </a:t>
            </a:r>
            <a:r>
              <a:rPr lang="en-US" sz="1000" dirty="0"/>
              <a:t>MainActivity </a:t>
            </a:r>
            <a:r>
              <a:rPr lang="en-US" sz="1000" b="1" dirty="0"/>
              <a:t>extends </a:t>
            </a:r>
            <a:r>
              <a:rPr lang="en-US" sz="1000" dirty="0"/>
              <a:t>Activity </a:t>
            </a:r>
            <a:r>
              <a:rPr lang="en-US" sz="1000" b="1" dirty="0"/>
              <a:t>implements </a:t>
            </a:r>
            <a:r>
              <a:rPr lang="en-US" sz="1000" dirty="0"/>
              <a:t>OnClickListener {</a:t>
            </a:r>
            <a:br>
              <a:rPr lang="en-US" sz="1000" dirty="0"/>
            </a:br>
            <a:r>
              <a:rPr lang="en-US" sz="1000" dirty="0"/>
              <a:t>    EditText </a:t>
            </a:r>
            <a:r>
              <a:rPr lang="en-US" sz="1000" b="1" dirty="0"/>
              <a:t>editEnrollno</a:t>
            </a:r>
            <a:r>
              <a:rPr lang="en-US" sz="1000" dirty="0"/>
              <a:t>, </a:t>
            </a:r>
            <a:r>
              <a:rPr lang="en-US" sz="1000" b="1" dirty="0"/>
              <a:t>editName</a:t>
            </a:r>
            <a:r>
              <a:rPr lang="en-US" sz="1000" dirty="0"/>
              <a:t>, </a:t>
            </a:r>
            <a:r>
              <a:rPr lang="en-US" sz="1000" b="1" dirty="0"/>
              <a:t>editMarks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Button </a:t>
            </a:r>
            <a:r>
              <a:rPr lang="en-US" sz="1000" b="1" dirty="0"/>
              <a:t>btnAdd</a:t>
            </a:r>
            <a:r>
              <a:rPr lang="en-US" sz="1000" dirty="0"/>
              <a:t>, </a:t>
            </a:r>
            <a:r>
              <a:rPr lang="en-US" sz="1000" b="1" dirty="0"/>
              <a:t>btnDelete</a:t>
            </a:r>
            <a:r>
              <a:rPr lang="en-US" sz="1000" dirty="0"/>
              <a:t>, </a:t>
            </a:r>
            <a:r>
              <a:rPr lang="en-US" sz="1000" b="1" dirty="0"/>
              <a:t>btnModify</a:t>
            </a:r>
            <a:r>
              <a:rPr lang="en-US" sz="1000" dirty="0"/>
              <a:t>, </a:t>
            </a:r>
            <a:r>
              <a:rPr lang="en-US" sz="1000" b="1" dirty="0"/>
              <a:t>btnSearch</a:t>
            </a:r>
            <a:r>
              <a:rPr lang="en-US" sz="1000" dirty="0"/>
              <a:t>, </a:t>
            </a:r>
            <a:r>
              <a:rPr lang="en-US" sz="1000" b="1" dirty="0"/>
              <a:t>btnViewAll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>    SQLiteDatabase </a:t>
            </a:r>
            <a:r>
              <a:rPr lang="en-US" sz="1000" b="1" dirty="0"/>
              <a:t>db</a:t>
            </a:r>
            <a:r>
              <a:rPr lang="en-US" sz="1000" dirty="0"/>
              <a:t>;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b="1" dirty="0"/>
              <a:t>public void </a:t>
            </a:r>
            <a:r>
              <a:rPr lang="en-US" sz="1000" dirty="0"/>
              <a:t>onCreate(Bundle savedInstanceState) {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super</a:t>
            </a:r>
            <a:r>
              <a:rPr lang="en-US" sz="1000" dirty="0"/>
              <a:t>.onCreate(savedInstanceState);</a:t>
            </a:r>
            <a:br>
              <a:rPr lang="en-US" sz="1000" dirty="0"/>
            </a:br>
            <a:r>
              <a:rPr lang="en-US" sz="1000" dirty="0"/>
              <a:t>        setContentView(R.layout.</a:t>
            </a:r>
            <a:r>
              <a:rPr lang="en-US" sz="1000" b="1" i="1" dirty="0"/>
              <a:t>content_main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editEnrollno </a:t>
            </a:r>
            <a:r>
              <a:rPr lang="en-US" sz="1000" dirty="0"/>
              <a:t>= (EditText) findViewById(R.id.</a:t>
            </a:r>
            <a:r>
              <a:rPr lang="en-US" sz="1000" b="1" i="1" dirty="0"/>
              <a:t>editEnrollno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editName </a:t>
            </a:r>
            <a:r>
              <a:rPr lang="en-US" sz="1000" dirty="0"/>
              <a:t>= (EditText) findViewById(R.id.</a:t>
            </a:r>
            <a:r>
              <a:rPr lang="en-US" sz="1000" b="1" i="1" dirty="0"/>
              <a:t>editName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editMarks </a:t>
            </a:r>
            <a:r>
              <a:rPr lang="en-US" sz="1000" dirty="0"/>
              <a:t>= (EditText) findViewById(R.id.</a:t>
            </a:r>
            <a:r>
              <a:rPr lang="en-US" sz="1000" b="1" i="1" dirty="0"/>
              <a:t>editMarks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btnAdd </a:t>
            </a:r>
            <a:r>
              <a:rPr lang="en-US" sz="1000" dirty="0"/>
              <a:t>= (Button) findViewById(R.id.</a:t>
            </a:r>
            <a:r>
              <a:rPr lang="en-US" sz="1000" b="1" i="1" dirty="0"/>
              <a:t>btnAdd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btnDelete </a:t>
            </a:r>
            <a:r>
              <a:rPr lang="en-US" sz="1000" dirty="0"/>
              <a:t>= (Button) findViewById(R.id.</a:t>
            </a:r>
            <a:r>
              <a:rPr lang="en-US" sz="1000" b="1" i="1" dirty="0"/>
              <a:t>btnDelete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btnModify </a:t>
            </a:r>
            <a:r>
              <a:rPr lang="en-US" sz="1000" dirty="0"/>
              <a:t>= (Button) findViewById(R.id.</a:t>
            </a:r>
            <a:r>
              <a:rPr lang="en-US" sz="1000" b="1" i="1" dirty="0"/>
              <a:t>btnModify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btnSearch </a:t>
            </a:r>
            <a:r>
              <a:rPr lang="en-US" sz="1000" dirty="0"/>
              <a:t>= (Button) findViewById(R.id.</a:t>
            </a:r>
            <a:r>
              <a:rPr lang="en-US" sz="1000" b="1" i="1" dirty="0"/>
              <a:t>btnSearch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btnViewAll </a:t>
            </a:r>
            <a:r>
              <a:rPr lang="en-US" sz="1000" dirty="0"/>
              <a:t>= (Button) findViewById(R.id.</a:t>
            </a:r>
            <a:r>
              <a:rPr lang="en-US" sz="1000" b="1" i="1" dirty="0"/>
              <a:t>btnViewAll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btnAdd</a:t>
            </a:r>
            <a:r>
              <a:rPr lang="en-US" sz="1000" dirty="0"/>
              <a:t>.setOnClickListener(</a:t>
            </a:r>
            <a:r>
              <a:rPr lang="en-US" sz="1000" b="1" dirty="0"/>
              <a:t>this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btnDelete</a:t>
            </a:r>
            <a:r>
              <a:rPr lang="en-US" sz="1000" dirty="0"/>
              <a:t>.setOnClickListener(</a:t>
            </a:r>
            <a:r>
              <a:rPr lang="en-US" sz="1000" b="1" dirty="0"/>
              <a:t>this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btnModify</a:t>
            </a:r>
            <a:r>
              <a:rPr lang="en-US" sz="1000" dirty="0"/>
              <a:t>.setOnClickListener(</a:t>
            </a:r>
            <a:r>
              <a:rPr lang="en-US" sz="1000" b="1" dirty="0"/>
              <a:t>this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btnSearch</a:t>
            </a:r>
            <a:r>
              <a:rPr lang="en-US" sz="1000" dirty="0"/>
              <a:t>.setOnClickListener(</a:t>
            </a:r>
            <a:r>
              <a:rPr lang="en-US" sz="1000" b="1" dirty="0"/>
              <a:t>this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btnViewAll</a:t>
            </a:r>
            <a:r>
              <a:rPr lang="en-US" sz="1000" dirty="0"/>
              <a:t>.setOnClickListener(</a:t>
            </a:r>
            <a:r>
              <a:rPr lang="en-US" sz="1000" b="1" dirty="0"/>
              <a:t>this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db </a:t>
            </a:r>
            <a:r>
              <a:rPr lang="en-US" sz="1000" dirty="0"/>
              <a:t>= openOrCreateDatabase(</a:t>
            </a:r>
            <a:r>
              <a:rPr lang="en-US" sz="1000" b="1" dirty="0"/>
              <a:t>"MADStudentsDB"</a:t>
            </a:r>
            <a:r>
              <a:rPr lang="en-US" sz="1000" dirty="0"/>
              <a:t>, Context.</a:t>
            </a:r>
            <a:r>
              <a:rPr lang="en-US" sz="1000" b="1" i="1" dirty="0"/>
              <a:t>MODE_PRIVATE</a:t>
            </a:r>
            <a:r>
              <a:rPr lang="en-US" sz="1000" dirty="0"/>
              <a:t>, </a:t>
            </a:r>
            <a:r>
              <a:rPr lang="en-US" sz="1000" b="1" dirty="0"/>
              <a:t>null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    </a:t>
            </a:r>
            <a:r>
              <a:rPr lang="en-US" sz="1000" b="1" dirty="0"/>
              <a:t>db</a:t>
            </a:r>
            <a:r>
              <a:rPr lang="en-US" sz="1000" dirty="0"/>
              <a:t>.execSQL(</a:t>
            </a:r>
            <a:r>
              <a:rPr lang="en-US" sz="1000" b="1" dirty="0"/>
              <a:t>"CREATE TABLE IF NOT EXISTS student(enrollno VARCHAR,name VARCHAR,marks VARCHAR);"</a:t>
            </a:r>
            <a:r>
              <a:rPr lang="en-US" sz="1000" dirty="0"/>
              <a:t>);</a:t>
            </a:r>
            <a:br>
              <a:rPr lang="en-US" sz="1000" dirty="0"/>
            </a:br>
            <a:r>
              <a:rPr lang="en-US" sz="1000" dirty="0"/>
              <a:t>    </a:t>
            </a:r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8" name="CasetăText 7"/>
          <p:cNvSpPr txBox="1"/>
          <p:nvPr/>
        </p:nvSpPr>
        <p:spPr>
          <a:xfrm>
            <a:off x="5410200" y="2590800"/>
            <a:ext cx="35052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Called </a:t>
            </a:r>
            <a:r>
              <a:rPr lang="en-US" sz="1600" i="1" dirty="0">
                <a:solidFill>
                  <a:srgbClr val="FF0000"/>
                </a:solidFill>
              </a:rPr>
              <a:t>when the activity is first created</a:t>
            </a:r>
            <a:r>
              <a:rPr lang="en-US" sz="1600" i="1" dirty="0" smtClean="0">
                <a:solidFill>
                  <a:srgbClr val="FF0000"/>
                </a:solidFill>
              </a:rPr>
              <a:t>.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Conector drept cu săgeată 9"/>
          <p:cNvCxnSpPr>
            <a:stCxn id="8" idx="1"/>
          </p:cNvCxnSpPr>
          <p:nvPr/>
        </p:nvCxnSpPr>
        <p:spPr>
          <a:xfrm flipH="1">
            <a:off x="1295400" y="2760077"/>
            <a:ext cx="4114800" cy="956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tăText 11"/>
          <p:cNvSpPr txBox="1"/>
          <p:nvPr/>
        </p:nvSpPr>
        <p:spPr>
          <a:xfrm>
            <a:off x="5334000" y="1600200"/>
            <a:ext cx="35052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i</a:t>
            </a:r>
            <a:r>
              <a:rPr lang="en-US" sz="1600" i="1" dirty="0" smtClean="0">
                <a:solidFill>
                  <a:srgbClr val="FF0000"/>
                </a:solidFill>
              </a:rPr>
              <a:t>mport SQLite classes. 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3" name="Conector drept cu săgeată 12"/>
          <p:cNvCxnSpPr/>
          <p:nvPr/>
        </p:nvCxnSpPr>
        <p:spPr>
          <a:xfrm flipH="1">
            <a:off x="2819400" y="1794792"/>
            <a:ext cx="2514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coladă dreapta 13"/>
          <p:cNvSpPr/>
          <p:nvPr/>
        </p:nvSpPr>
        <p:spPr>
          <a:xfrm>
            <a:off x="3482196" y="4191000"/>
            <a:ext cx="87702" cy="457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757" y="3264951"/>
            <a:ext cx="1371600" cy="6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rept cu săgeată 18"/>
          <p:cNvCxnSpPr/>
          <p:nvPr/>
        </p:nvCxnSpPr>
        <p:spPr>
          <a:xfrm flipH="1">
            <a:off x="3547973" y="3603141"/>
            <a:ext cx="512618" cy="8645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coladă dreapta 20"/>
          <p:cNvSpPr/>
          <p:nvPr/>
        </p:nvSpPr>
        <p:spPr>
          <a:xfrm flipH="1">
            <a:off x="4060591" y="3277647"/>
            <a:ext cx="129541" cy="6509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01774"/>
            <a:ext cx="2160269" cy="68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Acoladă dreapta 26"/>
          <p:cNvSpPr/>
          <p:nvPr/>
        </p:nvSpPr>
        <p:spPr>
          <a:xfrm flipH="1">
            <a:off x="5737859" y="3221823"/>
            <a:ext cx="129541" cy="6509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Acoladă dreapta 27"/>
          <p:cNvSpPr/>
          <p:nvPr/>
        </p:nvSpPr>
        <p:spPr>
          <a:xfrm>
            <a:off x="3308948" y="4648200"/>
            <a:ext cx="173247" cy="76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9" name="Conector drept cu săgeată 28"/>
          <p:cNvCxnSpPr>
            <a:stCxn id="27" idx="1"/>
          </p:cNvCxnSpPr>
          <p:nvPr/>
        </p:nvCxnSpPr>
        <p:spPr>
          <a:xfrm flipH="1">
            <a:off x="3526048" y="3547317"/>
            <a:ext cx="2211811" cy="15106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coladă dreapta 34"/>
          <p:cNvSpPr/>
          <p:nvPr/>
        </p:nvSpPr>
        <p:spPr>
          <a:xfrm>
            <a:off x="2362200" y="5407325"/>
            <a:ext cx="173247" cy="6886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CasetăText 35"/>
          <p:cNvSpPr txBox="1"/>
          <p:nvPr/>
        </p:nvSpPr>
        <p:spPr>
          <a:xfrm>
            <a:off x="4419600" y="4639198"/>
            <a:ext cx="35052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Called </a:t>
            </a:r>
            <a:r>
              <a:rPr lang="en-US" sz="1600" i="1" dirty="0">
                <a:solidFill>
                  <a:srgbClr val="FF0000"/>
                </a:solidFill>
              </a:rPr>
              <a:t>when </a:t>
            </a:r>
            <a:r>
              <a:rPr lang="en-US" sz="1600" i="1" dirty="0" err="1">
                <a:solidFill>
                  <a:srgbClr val="FF0000"/>
                </a:solidFill>
              </a:rPr>
              <a:t>when</a:t>
            </a:r>
            <a:r>
              <a:rPr lang="en-US" sz="1600" i="1" dirty="0">
                <a:solidFill>
                  <a:srgbClr val="FF0000"/>
                </a:solidFill>
              </a:rPr>
              <a:t> a button is pressed.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7" name="Conector drept cu săgeată 36"/>
          <p:cNvCxnSpPr/>
          <p:nvPr/>
        </p:nvCxnSpPr>
        <p:spPr>
          <a:xfrm flipH="1">
            <a:off x="2576852" y="4977752"/>
            <a:ext cx="2376148" cy="8067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tăText 38"/>
          <p:cNvSpPr txBox="1"/>
          <p:nvPr/>
        </p:nvSpPr>
        <p:spPr>
          <a:xfrm>
            <a:off x="4190132" y="5386675"/>
            <a:ext cx="394083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Path to </a:t>
            </a:r>
            <a:r>
              <a:rPr lang="en-US" sz="1600" dirty="0">
                <a:solidFill>
                  <a:srgbClr val="FF0000"/>
                </a:solidFill>
              </a:rPr>
              <a:t>database file to open and/or create</a:t>
            </a:r>
          </a:p>
        </p:txBody>
      </p:sp>
      <p:cxnSp>
        <p:nvCxnSpPr>
          <p:cNvPr id="40" name="Conector drept cu săgeată 39"/>
          <p:cNvCxnSpPr>
            <a:stCxn id="39" idx="1"/>
          </p:cNvCxnSpPr>
          <p:nvPr/>
        </p:nvCxnSpPr>
        <p:spPr>
          <a:xfrm flipH="1">
            <a:off x="2729252" y="5555952"/>
            <a:ext cx="1460880" cy="631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tăText 41"/>
          <p:cNvSpPr txBox="1"/>
          <p:nvPr/>
        </p:nvSpPr>
        <p:spPr>
          <a:xfrm>
            <a:off x="5098778" y="6477000"/>
            <a:ext cx="267362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</a:t>
            </a:r>
            <a:r>
              <a:rPr lang="en-US" sz="1600" dirty="0" smtClean="0">
                <a:solidFill>
                  <a:srgbClr val="FF0000"/>
                </a:solidFill>
              </a:rPr>
              <a:t>he structure of table </a:t>
            </a:r>
            <a:r>
              <a:rPr lang="en-US" sz="1600" i="1" dirty="0" smtClean="0">
                <a:solidFill>
                  <a:srgbClr val="FF0000"/>
                </a:solidFill>
              </a:rPr>
              <a:t>student</a:t>
            </a:r>
            <a:endParaRPr lang="en-US" sz="1600" i="1" dirty="0">
              <a:solidFill>
                <a:srgbClr val="FF0000"/>
              </a:solidFill>
            </a:endParaRPr>
          </a:p>
        </p:txBody>
      </p:sp>
      <p:cxnSp>
        <p:nvCxnSpPr>
          <p:cNvPr id="43" name="Conector drept cu săgeată 42"/>
          <p:cNvCxnSpPr>
            <a:stCxn id="42" idx="1"/>
          </p:cNvCxnSpPr>
          <p:nvPr/>
        </p:nvCxnSpPr>
        <p:spPr>
          <a:xfrm flipH="1" flipV="1">
            <a:off x="3308950" y="6477002"/>
            <a:ext cx="1789828" cy="169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19636</TotalTime>
  <Words>1678</Words>
  <Application>Microsoft Office PowerPoint</Application>
  <PresentationFormat>Expunere pe ecran (4:3)</PresentationFormat>
  <Paragraphs>197</Paragraphs>
  <Slides>24</Slides>
  <Notes>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24</vt:i4>
      </vt:variant>
    </vt:vector>
  </HeadingPairs>
  <TitlesOfParts>
    <vt:vector size="25" baseType="lpstr">
      <vt:lpstr>Temă Office</vt:lpstr>
      <vt:lpstr>Mobile Application Development   Course 12</vt:lpstr>
      <vt:lpstr>Mobile App Development 12, Android Studio Working with Databases - Android SQLite Databases </vt:lpstr>
      <vt:lpstr>Mobile App Development 12, Android Studio Working with Databases - Android SQLite Databases </vt:lpstr>
      <vt:lpstr>Mobile App Development 12, Android Studio Working with Databases - Android SQLite Databases </vt:lpstr>
      <vt:lpstr>Mobile App Development 12, Android Studio Working with Databases - Android SQLite Databases </vt:lpstr>
      <vt:lpstr>Mobile App Development 12, Android Studio Working with Databases – Example 1</vt:lpstr>
      <vt:lpstr>Mobile App Development 12, Android Studio Working with Databases – Example 1</vt:lpstr>
      <vt:lpstr>Mobile App Development 12, Android Studio Working with Databases – Example 1</vt:lpstr>
      <vt:lpstr>Mobile App Development 12, Android Studio Working with Databases – Example 1</vt:lpstr>
      <vt:lpstr>Mobile App Development 12, Android Studio Working with Databases – Example 1</vt:lpstr>
      <vt:lpstr>Mobile App Development 12, Android Studio Working with Databases – Example 1</vt:lpstr>
      <vt:lpstr>Mobile App Development 12, Android Studio Working with Databases – Example 1</vt:lpstr>
      <vt:lpstr>Mobile App Development 12, Android Studio Working with Databases – Example 1</vt:lpstr>
      <vt:lpstr>Mobile App Development 12, Android Studio Working with Databases</vt:lpstr>
      <vt:lpstr>Mobile App Development 12, Android Studio Working with Databases</vt:lpstr>
      <vt:lpstr>Mobile App Development 12, Android Studio Working with Databases – Example 2</vt:lpstr>
      <vt:lpstr>Mobile App Development 12, Android Studio Working with Databases – Example 2 </vt:lpstr>
      <vt:lpstr>Mobile App Development 12, Android Studio Working with Databases – Example 2 </vt:lpstr>
      <vt:lpstr>Mobile App Development 12, Android Studio Working with Databases – Example 2 </vt:lpstr>
      <vt:lpstr>Mobile App Development 12, Android Studio Working with Databases – Example 2 </vt:lpstr>
      <vt:lpstr>Mobile App Development 12, Android Studio Working with Databases – Example 2 </vt:lpstr>
      <vt:lpstr>Mobile App Development 12, Android Studio Working with Databases – Example 2 </vt:lpstr>
      <vt:lpstr>Mobile App Development 12, Android Studio Working with Databases – Example 2 </vt:lpstr>
      <vt:lpstr>`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Applications Development</dc:title>
  <dc:creator>mafteiu-scai liviu octavian</dc:creator>
  <cp:lastModifiedBy>mafteiu-scai liviu octavian</cp:lastModifiedBy>
  <cp:revision>553</cp:revision>
  <dcterms:created xsi:type="dcterms:W3CDTF">2015-10-08T19:41:42Z</dcterms:created>
  <dcterms:modified xsi:type="dcterms:W3CDTF">2016-01-06T10:30:03Z</dcterms:modified>
</cp:coreProperties>
</file>