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65" r:id="rId3"/>
    <p:sldId id="466" r:id="rId4"/>
    <p:sldId id="472" r:id="rId5"/>
    <p:sldId id="470" r:id="rId6"/>
    <p:sldId id="471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fteiu-scai liviu octavian" initials="ml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99850-023D-47E7-866E-165178ED8880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891B-3CC7-4F9C-A332-DA357D0BE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5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F891B-3CC7-4F9C-A332-DA357D0BE7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2BE9-FBD8-4BED-AD92-1AF627AE0631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0" y="1"/>
            <a:ext cx="9143999" cy="761999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/>
              <a:t>obile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pplication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evelopment   </a:t>
            </a:r>
            <a:r>
              <a:rPr lang="en-US" sz="2200" b="1" i="1" dirty="0" smtClean="0">
                <a:solidFill>
                  <a:srgbClr val="FF0000"/>
                </a:solidFill>
              </a:rPr>
              <a:t>Course </a:t>
            </a:r>
            <a:r>
              <a:rPr lang="en-US" sz="2200" b="1" i="1" dirty="0" smtClean="0">
                <a:solidFill>
                  <a:srgbClr val="FF0000"/>
                </a:solidFill>
              </a:rPr>
              <a:t>13</a:t>
            </a:r>
            <a:endParaRPr lang="en-US" sz="2200" b="1" i="1" dirty="0">
              <a:solidFill>
                <a:srgbClr val="FF0000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3505200" cy="685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b="1" dirty="0" smtClean="0">
                <a:solidFill>
                  <a:schemeClr val="tx2"/>
                </a:solidFill>
              </a:rPr>
              <a:t>Android Studio</a:t>
            </a:r>
          </a:p>
          <a:p>
            <a:pPr algn="l"/>
            <a:endParaRPr lang="en-US" sz="4400" b="1" dirty="0" smtClean="0">
              <a:solidFill>
                <a:schemeClr val="tx2"/>
              </a:solidFill>
            </a:endParaRPr>
          </a:p>
          <a:p>
            <a:pPr algn="l"/>
            <a:endParaRPr lang="en-US" sz="2400" i="1" dirty="0" smtClean="0">
              <a:solidFill>
                <a:schemeClr val="tx2"/>
              </a:solidFill>
            </a:endParaRPr>
          </a:p>
        </p:txBody>
      </p:sp>
      <p:cxnSp>
        <p:nvCxnSpPr>
          <p:cNvPr id="5" name="Conector drept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http://1.bp.blogspot.com/-u5dfSsMOMC0/UZO_5DC_W9I/AAAAAAAACM8/YCMn15HPzpE/s320/Studio_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" y="1189000"/>
            <a:ext cx="4421867" cy="439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tăText 5"/>
          <p:cNvSpPr txBox="1"/>
          <p:nvPr/>
        </p:nvSpPr>
        <p:spPr>
          <a:xfrm rot="2088205">
            <a:off x="-12271" y="5492410"/>
            <a:ext cx="2722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West University of Timisoara, Romania</a:t>
            </a:r>
          </a:p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Computer Science Department</a:t>
            </a:r>
          </a:p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IE3, Fall 2015</a:t>
            </a:r>
          </a:p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Dr. Liviu Octavian Mafteiu-Scai</a:t>
            </a:r>
            <a:endParaRPr lang="en-US" sz="1600" b="1" i="1" dirty="0">
              <a:solidFill>
                <a:srgbClr val="0070C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Dreptunghi 3"/>
          <p:cNvSpPr/>
          <p:nvPr/>
        </p:nvSpPr>
        <p:spPr>
          <a:xfrm>
            <a:off x="4038600" y="875581"/>
            <a:ext cx="1524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4191000" y="25908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Working with </a:t>
            </a:r>
            <a:r>
              <a:rPr lang="en-US" sz="7200" b="1" dirty="0" smtClean="0">
                <a:solidFill>
                  <a:srgbClr val="FF0000"/>
                </a:solidFill>
              </a:rPr>
              <a:t>Media </a:t>
            </a:r>
            <a:endParaRPr lang="en-US" sz="7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7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</a:t>
            </a:r>
            <a:r>
              <a:rPr lang="en-US" sz="1600" dirty="0" smtClean="0"/>
              <a:t>13, </a:t>
            </a:r>
            <a:r>
              <a:rPr lang="en-US" sz="1600" dirty="0" smtClean="0"/>
              <a:t>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</a:t>
            </a:r>
            <a:r>
              <a:rPr lang="en-US" sz="2000" b="1" i="1" dirty="0" smtClean="0">
                <a:solidFill>
                  <a:srgbClr val="FF0000"/>
                </a:solidFill>
              </a:rPr>
              <a:t>Camera</a:t>
            </a:r>
            <a:r>
              <a:rPr lang="en-US" sz="1800" b="1" dirty="0" smtClean="0"/>
              <a:t>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Cameras on smartphones</a:t>
            </a:r>
          </a:p>
          <a:p>
            <a:pPr marL="0" indent="0" algn="ctr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camera phone</a:t>
            </a:r>
            <a:r>
              <a:rPr lang="en-US" sz="2000" dirty="0"/>
              <a:t> is </a:t>
            </a:r>
            <a:r>
              <a:rPr lang="en-US" sz="2000" dirty="0" smtClean="0"/>
              <a:t>a mobile device hardware which </a:t>
            </a:r>
            <a:r>
              <a:rPr lang="en-US" sz="2000" dirty="0"/>
              <a:t>is able to </a:t>
            </a:r>
            <a:r>
              <a:rPr lang="en-US" sz="2000" dirty="0" smtClean="0"/>
              <a:t>capture photo and </a:t>
            </a:r>
            <a:r>
              <a:rPr lang="en-US" sz="2000" dirty="0"/>
              <a:t> </a:t>
            </a:r>
            <a:r>
              <a:rPr lang="en-US" sz="2000" dirty="0" smtClean="0"/>
              <a:t>video.</a:t>
            </a:r>
          </a:p>
          <a:p>
            <a:pPr marL="0" indent="0">
              <a:buNone/>
            </a:pPr>
            <a:r>
              <a:rPr lang="en-US" sz="2000" dirty="0"/>
              <a:t>Most </a:t>
            </a:r>
            <a:r>
              <a:rPr lang="en-US" sz="2000" dirty="0" smtClean="0"/>
              <a:t>of them are </a:t>
            </a:r>
            <a:r>
              <a:rPr lang="en-US" sz="2000" dirty="0"/>
              <a:t>simpler than </a:t>
            </a:r>
            <a:r>
              <a:rPr lang="en-US" sz="2000" dirty="0" smtClean="0"/>
              <a:t>professional digital cameras</a:t>
            </a:r>
            <a:r>
              <a:rPr lang="en-US" sz="2000" dirty="0"/>
              <a:t>, so </a:t>
            </a:r>
            <a:r>
              <a:rPr lang="en-US" sz="2000" dirty="0" smtClean="0"/>
              <a:t>the final price of smartphones </a:t>
            </a:r>
            <a:r>
              <a:rPr lang="en-US" sz="2000" dirty="0"/>
              <a:t>are low. </a:t>
            </a:r>
            <a:r>
              <a:rPr lang="en-US" sz="2000" dirty="0" smtClean="0">
                <a:solidFill>
                  <a:srgbClr val="FF0000"/>
                </a:solidFill>
              </a:rPr>
              <a:t>But </a:t>
            </a:r>
            <a:r>
              <a:rPr lang="en-US" sz="2000" dirty="0">
                <a:solidFill>
                  <a:srgbClr val="FF0000"/>
                </a:solidFill>
              </a:rPr>
              <a:t>also the performance is </a:t>
            </a:r>
            <a:r>
              <a:rPr lang="en-US" sz="2000" dirty="0" smtClean="0">
                <a:solidFill>
                  <a:srgbClr val="FF0000"/>
                </a:solidFill>
              </a:rPr>
              <a:t>lower due to: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fixed-focus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smtClean="0">
                <a:solidFill>
                  <a:srgbClr val="FF0000"/>
                </a:solidFill>
              </a:rPr>
              <a:t>lenses and smaller sensors</a:t>
            </a:r>
            <a:r>
              <a:rPr lang="en-US" sz="2000" dirty="0">
                <a:solidFill>
                  <a:srgbClr val="FF0000"/>
                </a:solidFill>
              </a:rPr>
              <a:t> limit their performance in poor </a:t>
            </a:r>
            <a:r>
              <a:rPr lang="en-US" sz="2000" dirty="0" smtClean="0">
                <a:solidFill>
                  <a:srgbClr val="FF0000"/>
                </a:solidFill>
              </a:rPr>
              <a:t>lighting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-photo-flash</a:t>
            </a:r>
            <a:r>
              <a:rPr lang="en-US" sz="2000" dirty="0">
                <a:solidFill>
                  <a:srgbClr val="FF0000"/>
                </a:solidFill>
              </a:rPr>
              <a:t> is </a:t>
            </a:r>
            <a:r>
              <a:rPr lang="en-US" sz="2000" dirty="0" smtClean="0">
                <a:solidFill>
                  <a:srgbClr val="FF0000"/>
                </a:solidFill>
              </a:rPr>
              <a:t>provided </a:t>
            </a:r>
            <a:r>
              <a:rPr lang="en-US" sz="2000" dirty="0">
                <a:solidFill>
                  <a:srgbClr val="FF0000"/>
                </a:solidFill>
              </a:rPr>
              <a:t>by </a:t>
            </a:r>
            <a:r>
              <a:rPr lang="en-US" sz="2000" dirty="0" smtClean="0">
                <a:solidFill>
                  <a:srgbClr val="FF0000"/>
                </a:solidFill>
              </a:rPr>
              <a:t>a LED, which </a:t>
            </a:r>
            <a:r>
              <a:rPr lang="en-US" sz="2000" dirty="0">
                <a:solidFill>
                  <a:srgbClr val="FF0000"/>
                </a:solidFill>
              </a:rPr>
              <a:t>illuminates less intensely over a much longer exposure </a:t>
            </a:r>
            <a:r>
              <a:rPr lang="en-US" sz="2000" dirty="0" smtClean="0">
                <a:solidFill>
                  <a:srgbClr val="FF0000"/>
                </a:solidFill>
              </a:rPr>
              <a:t>time;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</a:t>
            </a:r>
            <a:r>
              <a:rPr lang="en-US" sz="1600" dirty="0" smtClean="0"/>
              <a:t>13, </a:t>
            </a:r>
            <a:r>
              <a:rPr lang="en-US" sz="1600" dirty="0" smtClean="0"/>
              <a:t>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</a:t>
            </a:r>
            <a:r>
              <a:rPr lang="en-US" sz="2000" b="1" i="1" dirty="0" smtClean="0">
                <a:solidFill>
                  <a:srgbClr val="FF0000"/>
                </a:solidFill>
              </a:rPr>
              <a:t>Video - Example</a:t>
            </a:r>
            <a:r>
              <a:rPr lang="en-US" sz="1800" b="1" dirty="0" smtClean="0"/>
              <a:t>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VideoAppActivity.java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196970" y="990600"/>
            <a:ext cx="4451230" cy="5816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package </a:t>
            </a:r>
            <a:r>
              <a:rPr lang="en-US" sz="1200" dirty="0"/>
              <a:t>com.example.mafteiu_scai.myvideo;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java.io.File;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android.os.Bundle;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android.support.v7.app.AppCompatActivity;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android.content.pm.PackageManager;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android.widget.Button;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android.net.Uri;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android.os.Environment;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android.provider.MediaStore;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android.content.Intent;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android.view.View;</a:t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/>
              <a:t>android.widget.Toast;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public class </a:t>
            </a:r>
            <a:r>
              <a:rPr lang="en-US" sz="1200" dirty="0"/>
              <a:t>VideoActivity </a:t>
            </a:r>
            <a:r>
              <a:rPr lang="en-US" sz="1200" b="1" dirty="0"/>
              <a:t>extends </a:t>
            </a:r>
            <a:r>
              <a:rPr lang="en-US" sz="1200" dirty="0"/>
              <a:t>AppCompatActivity {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private static final int </a:t>
            </a:r>
            <a:r>
              <a:rPr lang="en-US" sz="1200" b="1" i="1" dirty="0"/>
              <a:t>VIDEO_CAPTURE </a:t>
            </a:r>
            <a:r>
              <a:rPr lang="en-US" sz="1200" dirty="0"/>
              <a:t>= </a:t>
            </a:r>
            <a:r>
              <a:rPr lang="en-US" sz="1200" dirty="0"/>
              <a:t>101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private </a:t>
            </a:r>
            <a:r>
              <a:rPr lang="en-US" sz="1200" dirty="0"/>
              <a:t>Uri </a:t>
            </a:r>
            <a:r>
              <a:rPr lang="en-US" sz="1200" b="1" dirty="0"/>
              <a:t>fileUri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public void </a:t>
            </a:r>
            <a:r>
              <a:rPr lang="en-US" sz="1200" dirty="0"/>
              <a:t>startRecording(View view) {</a:t>
            </a:r>
            <a:br>
              <a:rPr lang="en-US" sz="1200" dirty="0"/>
            </a:br>
            <a:r>
              <a:rPr lang="en-US" sz="1200" dirty="0"/>
              <a:t>        File videoFile = </a:t>
            </a:r>
            <a:r>
              <a:rPr lang="en-US" sz="1200" b="1" dirty="0" smtClean="0"/>
              <a:t>new              </a:t>
            </a:r>
            <a:r>
              <a:rPr lang="en-US" sz="1200" dirty="0" smtClean="0"/>
              <a:t>File(Environment.</a:t>
            </a:r>
            <a:r>
              <a:rPr lang="en-US" sz="1200" i="1" dirty="0" smtClean="0"/>
              <a:t>getExternalStorageDirectory</a:t>
            </a:r>
            <a:r>
              <a:rPr lang="en-US" sz="1200" dirty="0"/>
              <a:t>().getAbsolutePath()</a:t>
            </a:r>
            <a:br>
              <a:rPr lang="en-US" sz="1200" dirty="0"/>
            </a:br>
            <a:r>
              <a:rPr lang="en-US" sz="1200" dirty="0"/>
              <a:t>                + </a:t>
            </a:r>
            <a:r>
              <a:rPr lang="en-US" sz="1200" b="1" dirty="0"/>
              <a:t>"/myvideo.mp4"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Intent </a:t>
            </a:r>
            <a:r>
              <a:rPr lang="en-US" sz="1200" dirty="0"/>
              <a:t>intent</a:t>
            </a:r>
            <a:r>
              <a:rPr lang="en-US" sz="1200" dirty="0"/>
              <a:t> = </a:t>
            </a:r>
            <a:r>
              <a:rPr lang="en-US" sz="1200" b="1" dirty="0"/>
              <a:t>new </a:t>
            </a:r>
            <a:r>
              <a:rPr lang="en-US" sz="1200" dirty="0"/>
              <a:t>Intent(</a:t>
            </a:r>
            <a:r>
              <a:rPr lang="en-US" sz="1200" dirty="0"/>
              <a:t>MediaStore.</a:t>
            </a:r>
            <a:r>
              <a:rPr lang="en-US" sz="1200" b="1" i="1" dirty="0"/>
              <a:t>ACTION_VIDEO_CAPTURE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fileUri </a:t>
            </a:r>
            <a:r>
              <a:rPr lang="en-US" sz="1200" dirty="0"/>
              <a:t>= </a:t>
            </a:r>
            <a:r>
              <a:rPr lang="en-US" sz="1200" dirty="0"/>
              <a:t>Uri.</a:t>
            </a:r>
            <a:r>
              <a:rPr lang="en-US" sz="1200" i="1" dirty="0"/>
              <a:t>fromFile</a:t>
            </a:r>
            <a:r>
              <a:rPr lang="en-US" sz="1200" dirty="0"/>
              <a:t>(videoFile);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/>
              <a:t>intent.putExtra</a:t>
            </a:r>
            <a:r>
              <a:rPr lang="en-US" sz="1200" dirty="0"/>
              <a:t>(</a:t>
            </a:r>
            <a:r>
              <a:rPr lang="en-US" sz="1200" dirty="0"/>
              <a:t>MediaStore.</a:t>
            </a:r>
            <a:r>
              <a:rPr lang="en-US" sz="1200" b="1" i="1" dirty="0"/>
              <a:t>EXTRA_OUTPUT</a:t>
            </a:r>
            <a:r>
              <a:rPr lang="en-US" sz="1200" dirty="0"/>
              <a:t>, </a:t>
            </a:r>
            <a:r>
              <a:rPr lang="en-US" sz="1200" b="1" dirty="0"/>
              <a:t>fileUri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/>
              <a:t>startActivityForResult</a:t>
            </a:r>
            <a:r>
              <a:rPr lang="en-US" sz="1200" dirty="0"/>
              <a:t>(intent, </a:t>
            </a:r>
            <a:r>
              <a:rPr lang="en-US" sz="1200" b="1" i="1" dirty="0"/>
              <a:t>VIDEO_CAPTURE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CasetăText 4"/>
          <p:cNvSpPr txBox="1"/>
          <p:nvPr/>
        </p:nvSpPr>
        <p:spPr>
          <a:xfrm>
            <a:off x="4751717" y="990600"/>
            <a:ext cx="4375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retrieving </a:t>
            </a:r>
            <a:r>
              <a:rPr lang="en-US" sz="1200" b="1" dirty="0" smtClean="0">
                <a:solidFill>
                  <a:srgbClr val="FF0000"/>
                </a:solidFill>
              </a:rPr>
              <a:t>information </a:t>
            </a:r>
            <a:r>
              <a:rPr lang="en-US" sz="1200" b="1" dirty="0">
                <a:solidFill>
                  <a:srgbClr val="FF0000"/>
                </a:solidFill>
              </a:rPr>
              <a:t>related to the application packages that are </a:t>
            </a:r>
            <a:r>
              <a:rPr lang="en-US" sz="1200" b="1" dirty="0" smtClean="0">
                <a:solidFill>
                  <a:srgbClr val="FF0000"/>
                </a:solidFill>
              </a:rPr>
              <a:t>installed </a:t>
            </a:r>
            <a:r>
              <a:rPr lang="en-US" sz="1200" b="1" dirty="0">
                <a:solidFill>
                  <a:srgbClr val="FF0000"/>
                </a:solidFill>
              </a:rPr>
              <a:t>on the device</a:t>
            </a:r>
          </a:p>
        </p:txBody>
      </p:sp>
      <p:cxnSp>
        <p:nvCxnSpPr>
          <p:cNvPr id="7" name="Conector drept cu săgeată 6"/>
          <p:cNvCxnSpPr/>
          <p:nvPr/>
        </p:nvCxnSpPr>
        <p:spPr>
          <a:xfrm flipH="1">
            <a:off x="3200401" y="1452265"/>
            <a:ext cx="1551316" cy="75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tăText 11"/>
          <p:cNvSpPr txBox="1"/>
          <p:nvPr/>
        </p:nvSpPr>
        <p:spPr>
          <a:xfrm>
            <a:off x="4745966" y="1748135"/>
            <a:ext cx="43750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</a:t>
            </a:r>
            <a:r>
              <a:rPr lang="en-US" sz="1200" b="1" dirty="0" smtClean="0">
                <a:solidFill>
                  <a:srgbClr val="0070C0"/>
                </a:solidFill>
              </a:rPr>
              <a:t>rovides </a:t>
            </a:r>
            <a:r>
              <a:rPr lang="en-US" sz="1200" b="1" dirty="0">
                <a:solidFill>
                  <a:srgbClr val="0070C0"/>
                </a:solidFill>
              </a:rPr>
              <a:t>access to environment variables.</a:t>
            </a:r>
            <a:endParaRPr 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Conector drept cu săgeată 12"/>
          <p:cNvCxnSpPr/>
          <p:nvPr/>
        </p:nvCxnSpPr>
        <p:spPr>
          <a:xfrm flipH="1">
            <a:off x="2286000" y="1785349"/>
            <a:ext cx="2458528" cy="957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tăText 14"/>
          <p:cNvSpPr txBox="1"/>
          <p:nvPr/>
        </p:nvSpPr>
        <p:spPr>
          <a:xfrm>
            <a:off x="4744528" y="2133600"/>
            <a:ext cx="4375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contains meta data for all available media on both internal and external storage devices.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6" name="Conector drept cu săgeată 15"/>
          <p:cNvCxnSpPr>
            <a:stCxn id="15" idx="1"/>
          </p:cNvCxnSpPr>
          <p:nvPr/>
        </p:nvCxnSpPr>
        <p:spPr>
          <a:xfrm flipH="1">
            <a:off x="2590800" y="2364433"/>
            <a:ext cx="2153728" cy="607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tăText 18"/>
          <p:cNvSpPr txBox="1"/>
          <p:nvPr/>
        </p:nvSpPr>
        <p:spPr>
          <a:xfrm>
            <a:off x="4725837" y="2895600"/>
            <a:ext cx="4375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The </a:t>
            </a:r>
            <a:r>
              <a:rPr lang="en-US" sz="1200" b="1" dirty="0">
                <a:solidFill>
                  <a:srgbClr val="FF0000"/>
                </a:solidFill>
              </a:rPr>
              <a:t>toast class helps </a:t>
            </a:r>
            <a:r>
              <a:rPr lang="en-US" sz="1200" b="1" dirty="0" smtClean="0">
                <a:solidFill>
                  <a:srgbClr val="FF0000"/>
                </a:solidFill>
              </a:rPr>
              <a:t>to </a:t>
            </a:r>
            <a:r>
              <a:rPr lang="en-US" sz="1200" b="1" dirty="0">
                <a:solidFill>
                  <a:srgbClr val="FF0000"/>
                </a:solidFill>
              </a:rPr>
              <a:t>create and show </a:t>
            </a:r>
            <a:r>
              <a:rPr lang="en-US" sz="1200" b="1" dirty="0">
                <a:solidFill>
                  <a:srgbClr val="FF0000"/>
                </a:solidFill>
              </a:rPr>
              <a:t>a view </a:t>
            </a:r>
            <a:r>
              <a:rPr lang="en-US" sz="1200" b="1" dirty="0" smtClean="0">
                <a:solidFill>
                  <a:srgbClr val="FF0000"/>
                </a:solidFill>
              </a:rPr>
              <a:t>with a </a:t>
            </a:r>
            <a:r>
              <a:rPr lang="en-US" sz="1200" b="1" dirty="0">
                <a:solidFill>
                  <a:srgbClr val="FF0000"/>
                </a:solidFill>
              </a:rPr>
              <a:t>message for the user</a:t>
            </a:r>
          </a:p>
        </p:txBody>
      </p:sp>
      <p:cxnSp>
        <p:nvCxnSpPr>
          <p:cNvPr id="20" name="Conector drept cu săgeată 19"/>
          <p:cNvCxnSpPr/>
          <p:nvPr/>
        </p:nvCxnSpPr>
        <p:spPr>
          <a:xfrm flipH="1">
            <a:off x="2133600" y="3126432"/>
            <a:ext cx="2592238" cy="378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tăText 22"/>
          <p:cNvSpPr txBox="1"/>
          <p:nvPr/>
        </p:nvSpPr>
        <p:spPr>
          <a:xfrm>
            <a:off x="4744528" y="6329065"/>
            <a:ext cx="4375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Starting another </a:t>
            </a:r>
            <a:r>
              <a:rPr lang="en-US" sz="1200" b="1" dirty="0" smtClean="0">
                <a:solidFill>
                  <a:srgbClr val="FF0000"/>
                </a:solidFill>
              </a:rPr>
              <a:t>activity </a:t>
            </a:r>
            <a:r>
              <a:rPr lang="en-US" sz="1200" b="1" dirty="0">
                <a:solidFill>
                  <a:srgbClr val="FF0000"/>
                </a:solidFill>
              </a:rPr>
              <a:t>and receive a result </a:t>
            </a:r>
            <a:r>
              <a:rPr lang="en-US" sz="1200" b="1" dirty="0" smtClean="0">
                <a:solidFill>
                  <a:srgbClr val="FF0000"/>
                </a:solidFill>
              </a:rPr>
              <a:t>back (the </a:t>
            </a:r>
            <a:r>
              <a:rPr lang="en-US" sz="1200" b="1" dirty="0">
                <a:solidFill>
                  <a:srgbClr val="FF0000"/>
                </a:solidFill>
              </a:rPr>
              <a:t>app </a:t>
            </a:r>
            <a:r>
              <a:rPr lang="en-US" sz="1200" b="1" dirty="0" smtClean="0">
                <a:solidFill>
                  <a:srgbClr val="FF0000"/>
                </a:solidFill>
              </a:rPr>
              <a:t>start </a:t>
            </a:r>
            <a:r>
              <a:rPr lang="en-US" sz="1200" b="1" dirty="0">
                <a:solidFill>
                  <a:srgbClr val="FF0000"/>
                </a:solidFill>
              </a:rPr>
              <a:t>a camera app and receive the captured </a:t>
            </a:r>
            <a:r>
              <a:rPr lang="en-US" sz="1200" b="1" dirty="0" smtClean="0">
                <a:solidFill>
                  <a:srgbClr val="FF0000"/>
                </a:solidFill>
              </a:rPr>
              <a:t>video </a:t>
            </a:r>
            <a:r>
              <a:rPr lang="en-US" sz="1200" b="1" dirty="0">
                <a:solidFill>
                  <a:srgbClr val="FF0000"/>
                </a:solidFill>
              </a:rPr>
              <a:t>as a </a:t>
            </a:r>
            <a:r>
              <a:rPr lang="en-US" sz="1200" b="1" dirty="0" smtClean="0">
                <a:solidFill>
                  <a:srgbClr val="FF0000"/>
                </a:solidFill>
              </a:rPr>
              <a:t>result)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Conector drept cu săgeată 23"/>
          <p:cNvCxnSpPr>
            <a:stCxn id="23" idx="1"/>
          </p:cNvCxnSpPr>
          <p:nvPr/>
        </p:nvCxnSpPr>
        <p:spPr>
          <a:xfrm flipH="1" flipV="1">
            <a:off x="1524000" y="6329065"/>
            <a:ext cx="3220528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tăText 26"/>
          <p:cNvSpPr txBox="1"/>
          <p:nvPr/>
        </p:nvSpPr>
        <p:spPr>
          <a:xfrm>
            <a:off x="4812820" y="3648802"/>
            <a:ext cx="418668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The video will be stored on the SD card in a file “</a:t>
            </a:r>
            <a:r>
              <a:rPr lang="en-US" sz="1200" b="1" i="1" dirty="0" smtClean="0">
                <a:solidFill>
                  <a:srgbClr val="00B050"/>
                </a:solidFill>
              </a:rPr>
              <a:t>myvideo.mp4”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8" name="Conector drept cu săgeată 27"/>
          <p:cNvCxnSpPr>
            <a:stCxn id="27" idx="1"/>
          </p:cNvCxnSpPr>
          <p:nvPr/>
        </p:nvCxnSpPr>
        <p:spPr>
          <a:xfrm flipH="1">
            <a:off x="2590800" y="3787302"/>
            <a:ext cx="2222020" cy="1241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tăText 31"/>
          <p:cNvSpPr txBox="1"/>
          <p:nvPr/>
        </p:nvSpPr>
        <p:spPr>
          <a:xfrm>
            <a:off x="4751716" y="5653177"/>
            <a:ext cx="43750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TO CAPTURE IMAGE (PHOTO):</a:t>
            </a:r>
          </a:p>
          <a:p>
            <a:r>
              <a:rPr lang="en-US" sz="1200" dirty="0" smtClean="0"/>
              <a:t>Intent </a:t>
            </a:r>
            <a:r>
              <a:rPr lang="en-US" sz="1200" dirty="0"/>
              <a:t>intent = new Intent(</a:t>
            </a:r>
            <a:r>
              <a:rPr lang="en-US" sz="1200" dirty="0"/>
              <a:t>MediaStore.ACTION_IMAGE_CAPTURE</a:t>
            </a:r>
            <a:r>
              <a:rPr lang="en-US" sz="1200" dirty="0"/>
              <a:t>); </a:t>
            </a:r>
          </a:p>
          <a:p>
            <a:r>
              <a:rPr lang="en-US" sz="1200" dirty="0"/>
              <a:t>startActivityForResult</a:t>
            </a:r>
            <a:r>
              <a:rPr lang="en-US" sz="1200" dirty="0"/>
              <a:t>(intent, IMAGE_CAPTURE);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3" name="Conector drept cu săgeată 32"/>
          <p:cNvCxnSpPr>
            <a:stCxn id="32" idx="1"/>
          </p:cNvCxnSpPr>
          <p:nvPr/>
        </p:nvCxnSpPr>
        <p:spPr>
          <a:xfrm flipH="1">
            <a:off x="4267200" y="5976343"/>
            <a:ext cx="484516" cy="11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tăText 35"/>
          <p:cNvSpPr txBox="1"/>
          <p:nvPr/>
        </p:nvSpPr>
        <p:spPr>
          <a:xfrm>
            <a:off x="4718648" y="4177418"/>
            <a:ext cx="4375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Android built-in </a:t>
            </a:r>
            <a:r>
              <a:rPr lang="en-US" sz="1200" b="1" u="sng" dirty="0">
                <a:solidFill>
                  <a:srgbClr val="FF0000"/>
                </a:solidFill>
              </a:rPr>
              <a:t>video recording intent </a:t>
            </a:r>
            <a:r>
              <a:rPr lang="en-US" sz="1200" b="1" dirty="0">
                <a:solidFill>
                  <a:srgbClr val="FF0000"/>
                </a:solidFill>
              </a:rPr>
              <a:t>is represented by </a:t>
            </a:r>
            <a:r>
              <a:rPr lang="en-US" sz="1200" i="1" dirty="0" err="1"/>
              <a:t>MediaStore.ACTION_VIDEO_CAPTURE</a:t>
            </a:r>
            <a:r>
              <a:rPr lang="en-US" sz="1200" i="1" dirty="0"/>
              <a:t>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7" name="Conector drept cu săgeată 36"/>
          <p:cNvCxnSpPr>
            <a:stCxn id="36" idx="1"/>
          </p:cNvCxnSpPr>
          <p:nvPr/>
        </p:nvCxnSpPr>
        <p:spPr>
          <a:xfrm flipH="1">
            <a:off x="3200401" y="4408251"/>
            <a:ext cx="1518247" cy="1244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tăText 41"/>
          <p:cNvSpPr txBox="1"/>
          <p:nvPr/>
        </p:nvSpPr>
        <p:spPr>
          <a:xfrm>
            <a:off x="4838699" y="4724400"/>
            <a:ext cx="418668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Specify the  </a:t>
            </a:r>
            <a:r>
              <a:rPr lang="en-US" sz="1200" b="1" dirty="0">
                <a:solidFill>
                  <a:srgbClr val="0070C0"/>
                </a:solidFill>
              </a:rPr>
              <a:t>location for the media file may be specified using the </a:t>
            </a:r>
            <a:r>
              <a:rPr lang="en-US" sz="1200" b="1" i="1" dirty="0" err="1"/>
              <a:t>putExtra</a:t>
            </a:r>
            <a:r>
              <a:rPr lang="en-US" sz="1200" b="1" i="1" dirty="0"/>
              <a:t>()</a:t>
            </a:r>
            <a:r>
              <a:rPr lang="en-US" sz="1200" b="1" i="1" dirty="0">
                <a:solidFill>
                  <a:srgbClr val="0070C0"/>
                </a:solidFill>
              </a:rPr>
              <a:t> </a:t>
            </a:r>
            <a:r>
              <a:rPr lang="en-US" sz="1200" b="1" dirty="0">
                <a:solidFill>
                  <a:srgbClr val="0070C0"/>
                </a:solidFill>
              </a:rPr>
              <a:t>method of the intent, referencing the </a:t>
            </a:r>
            <a:r>
              <a:rPr lang="en-US" sz="1200" b="1" i="1" dirty="0" err="1"/>
              <a:t>MediaStore.EXTRA_OUTPUT</a:t>
            </a:r>
            <a:r>
              <a:rPr lang="en-US" sz="1200" b="1" i="1" dirty="0">
                <a:solidFill>
                  <a:srgbClr val="0070C0"/>
                </a:solidFill>
              </a:rPr>
              <a:t> </a:t>
            </a:r>
            <a:r>
              <a:rPr lang="en-US" sz="1200" b="1" dirty="0">
                <a:solidFill>
                  <a:srgbClr val="0070C0"/>
                </a:solidFill>
              </a:rPr>
              <a:t>key constant to pass through the target URI value.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3" name="Conector drept cu săgeată 42"/>
          <p:cNvCxnSpPr/>
          <p:nvPr/>
        </p:nvCxnSpPr>
        <p:spPr>
          <a:xfrm flipH="1">
            <a:off x="2743200" y="5139898"/>
            <a:ext cx="2069620" cy="83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</a:t>
            </a:r>
            <a:r>
              <a:rPr lang="en-US" sz="1600" dirty="0" smtClean="0"/>
              <a:t>13, </a:t>
            </a:r>
            <a:r>
              <a:rPr lang="en-US" sz="1600" dirty="0" smtClean="0"/>
              <a:t>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</a:t>
            </a:r>
            <a:r>
              <a:rPr lang="en-US" sz="2000" b="1" i="1" dirty="0" smtClean="0">
                <a:solidFill>
                  <a:srgbClr val="FF0000"/>
                </a:solidFill>
              </a:rPr>
              <a:t>Video - Example</a:t>
            </a:r>
            <a:r>
              <a:rPr lang="en-US" sz="1800" b="1" dirty="0" smtClean="0"/>
              <a:t>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VideoAppActivity.java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76200" y="990600"/>
            <a:ext cx="51054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/>
              <a:t>protected void </a:t>
            </a:r>
            <a:r>
              <a:rPr lang="en-US" sz="1200" dirty="0"/>
              <a:t>onCreate</a:t>
            </a:r>
            <a:r>
              <a:rPr lang="en-US" sz="1200" dirty="0"/>
              <a:t>(Bundle </a:t>
            </a:r>
            <a:r>
              <a:rPr lang="en-US" sz="1200" dirty="0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super</a:t>
            </a:r>
            <a:r>
              <a:rPr lang="en-US" sz="1200" dirty="0"/>
              <a:t>.onCreate</a:t>
            </a:r>
            <a:r>
              <a:rPr lang="en-US" sz="1200" dirty="0"/>
              <a:t>(</a:t>
            </a:r>
            <a:r>
              <a:rPr lang="en-US" sz="1200" dirty="0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/>
              <a:t>setContentView</a:t>
            </a:r>
            <a:r>
              <a:rPr lang="en-US" sz="1200" dirty="0"/>
              <a:t>(</a:t>
            </a:r>
            <a:r>
              <a:rPr lang="en-US" sz="1200" dirty="0"/>
              <a:t>R.layout.</a:t>
            </a:r>
            <a:r>
              <a:rPr lang="en-US" sz="1200" b="1" i="1" dirty="0"/>
              <a:t>content_video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Button recordButton =</a:t>
            </a:r>
            <a:br>
              <a:rPr lang="en-US" sz="1200" dirty="0"/>
            </a:br>
            <a:r>
              <a:rPr lang="en-US" sz="1200" dirty="0"/>
              <a:t>                (Button) </a:t>
            </a:r>
            <a:r>
              <a:rPr lang="en-US" sz="1200" dirty="0"/>
              <a:t>findViewById</a:t>
            </a:r>
            <a:r>
              <a:rPr lang="en-US" sz="1200" dirty="0"/>
              <a:t>(</a:t>
            </a:r>
            <a:r>
              <a:rPr lang="en-US" sz="1200" dirty="0"/>
              <a:t>R.id.</a:t>
            </a:r>
            <a:r>
              <a:rPr lang="en-US" sz="1200" b="1" i="1" dirty="0"/>
              <a:t>recordButton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if </a:t>
            </a:r>
            <a:r>
              <a:rPr lang="en-US" sz="1200" dirty="0"/>
              <a:t>(!</a:t>
            </a:r>
            <a:r>
              <a:rPr lang="en-US" sz="1200" dirty="0"/>
              <a:t>deviceHasCamera</a:t>
            </a:r>
            <a:r>
              <a:rPr lang="en-US" sz="1200" dirty="0"/>
              <a:t>())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/>
              <a:t>recordButton.setEnabled</a:t>
            </a:r>
            <a:r>
              <a:rPr lang="en-US" sz="1200" dirty="0"/>
              <a:t>(</a:t>
            </a:r>
            <a:r>
              <a:rPr lang="en-US" sz="1200" b="1" dirty="0"/>
              <a:t>false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b="1" dirty="0"/>
              <a:t>private </a:t>
            </a:r>
            <a:r>
              <a:rPr lang="en-US" sz="1200" b="1" dirty="0"/>
              <a:t>boolean</a:t>
            </a:r>
            <a:r>
              <a:rPr lang="en-US" sz="1200" b="1" dirty="0"/>
              <a:t> </a:t>
            </a:r>
            <a:r>
              <a:rPr lang="en-US" sz="1200" dirty="0"/>
              <a:t>deviceHasCamera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if </a:t>
            </a:r>
            <a:r>
              <a:rPr lang="en-US" sz="1200" dirty="0"/>
              <a:t>(</a:t>
            </a:r>
            <a:r>
              <a:rPr lang="en-US" sz="1200" dirty="0"/>
              <a:t>getPackageManager</a:t>
            </a:r>
            <a:r>
              <a:rPr lang="en-US" sz="1200" dirty="0"/>
              <a:t>().</a:t>
            </a:r>
            <a:r>
              <a:rPr lang="en-US" sz="1200" dirty="0"/>
              <a:t>hasSystemFeature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/>
              <a:t>PackageManager.</a:t>
            </a:r>
            <a:r>
              <a:rPr lang="en-US" sz="1200" b="1" i="1" dirty="0"/>
              <a:t>FEATURE_CAMERA_ANY</a:t>
            </a:r>
            <a:r>
              <a:rPr lang="en-US" sz="1200" dirty="0"/>
              <a:t>))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/>
              <a:t>return true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/>
              <a:t>else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/>
              <a:t>return false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b="1" dirty="0"/>
              <a:t>protected void </a:t>
            </a:r>
            <a:r>
              <a:rPr lang="en-US" sz="1200" dirty="0"/>
              <a:t>onActivityResult</a:t>
            </a:r>
            <a:r>
              <a:rPr lang="en-US" sz="1200" dirty="0"/>
              <a:t>(</a:t>
            </a:r>
            <a:r>
              <a:rPr lang="en-US" sz="1200" b="1" dirty="0"/>
              <a:t>int </a:t>
            </a:r>
            <a:r>
              <a:rPr lang="en-US" sz="1200" dirty="0"/>
              <a:t>requestCode</a:t>
            </a:r>
            <a:r>
              <a:rPr lang="en-US" sz="1200" dirty="0"/>
              <a:t>, </a:t>
            </a:r>
            <a:r>
              <a:rPr lang="en-US" sz="1200" b="1" dirty="0"/>
              <a:t>int </a:t>
            </a:r>
            <a:r>
              <a:rPr lang="en-US" sz="1200" dirty="0"/>
              <a:t>resultCode</a:t>
            </a:r>
            <a:r>
              <a:rPr lang="en-US" sz="1200" dirty="0"/>
              <a:t>, Intent data)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if </a:t>
            </a:r>
            <a:r>
              <a:rPr lang="en-US" sz="1200" dirty="0"/>
              <a:t>(</a:t>
            </a:r>
            <a:r>
              <a:rPr lang="en-US" sz="1200" dirty="0"/>
              <a:t>requestCode</a:t>
            </a:r>
            <a:r>
              <a:rPr lang="en-US" sz="1200" dirty="0"/>
              <a:t> == </a:t>
            </a:r>
            <a:r>
              <a:rPr lang="en-US" sz="1200" b="1" i="1" dirty="0"/>
              <a:t>VIDEO_CAPTURE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/>
              <a:t>if </a:t>
            </a:r>
            <a:r>
              <a:rPr lang="en-US" sz="1200" dirty="0"/>
              <a:t>(</a:t>
            </a:r>
            <a:r>
              <a:rPr lang="en-US" sz="1200" dirty="0"/>
              <a:t>resultCode</a:t>
            </a:r>
            <a:r>
              <a:rPr lang="en-US" sz="1200" dirty="0"/>
              <a:t> == </a:t>
            </a:r>
            <a:r>
              <a:rPr lang="en-US" sz="1200" b="1" i="1" dirty="0"/>
              <a:t>RESULT_OK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/>
              <a:t>Toast.</a:t>
            </a:r>
            <a:r>
              <a:rPr lang="en-US" sz="1200" i="1" dirty="0"/>
              <a:t>makeText</a:t>
            </a:r>
            <a:r>
              <a:rPr lang="en-US" sz="1200" dirty="0"/>
              <a:t>(</a:t>
            </a:r>
            <a:r>
              <a:rPr lang="en-US" sz="1200" b="1" dirty="0"/>
              <a:t>this</a:t>
            </a:r>
            <a:r>
              <a:rPr lang="en-US" sz="1200" dirty="0"/>
              <a:t>, </a:t>
            </a:r>
            <a:r>
              <a:rPr lang="en-US" sz="1200" b="1" dirty="0"/>
              <a:t>"Video has been saved to:\n"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b="1" dirty="0"/>
              <a:t>fileUri</a:t>
            </a:r>
            <a:r>
              <a:rPr lang="en-US" sz="1200" dirty="0"/>
              <a:t>, </a:t>
            </a:r>
            <a:r>
              <a:rPr lang="en-US" sz="1200" dirty="0"/>
              <a:t>Toast.</a:t>
            </a:r>
            <a:r>
              <a:rPr lang="en-US" sz="1200" b="1" i="1" dirty="0"/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} </a:t>
            </a:r>
            <a:r>
              <a:rPr lang="en-US" sz="1200" b="1" dirty="0"/>
              <a:t>else if </a:t>
            </a:r>
            <a:r>
              <a:rPr lang="en-US" sz="1200" dirty="0"/>
              <a:t>(</a:t>
            </a:r>
            <a:r>
              <a:rPr lang="en-US" sz="1200" dirty="0"/>
              <a:t>resultCode</a:t>
            </a:r>
            <a:r>
              <a:rPr lang="en-US" sz="1200" dirty="0"/>
              <a:t> == </a:t>
            </a:r>
            <a:r>
              <a:rPr lang="en-US" sz="1200" b="1" i="1" dirty="0"/>
              <a:t>RESULT_CANCELED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/>
              <a:t>Toast.</a:t>
            </a:r>
            <a:r>
              <a:rPr lang="en-US" sz="1200" i="1" dirty="0"/>
              <a:t>makeText</a:t>
            </a:r>
            <a:r>
              <a:rPr lang="en-US" sz="1200" dirty="0"/>
              <a:t>(</a:t>
            </a:r>
            <a:r>
              <a:rPr lang="en-US" sz="1200" b="1" dirty="0"/>
              <a:t>this</a:t>
            </a:r>
            <a:r>
              <a:rPr lang="en-US" sz="1200" dirty="0"/>
              <a:t>, </a:t>
            </a:r>
            <a:r>
              <a:rPr lang="en-US" sz="1200" b="1" dirty="0"/>
              <a:t>"Video recording cancelled."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/>
              <a:t>Toast.</a:t>
            </a:r>
            <a:r>
              <a:rPr lang="en-US" sz="1200" b="1" i="1" dirty="0"/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} </a:t>
            </a:r>
            <a:r>
              <a:rPr lang="en-US" sz="1200" b="1" dirty="0"/>
              <a:t>else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/>
              <a:t>Toast.</a:t>
            </a:r>
            <a:r>
              <a:rPr lang="en-US" sz="1200" i="1" dirty="0"/>
              <a:t>makeText</a:t>
            </a:r>
            <a:r>
              <a:rPr lang="en-US" sz="1200" dirty="0"/>
              <a:t>(</a:t>
            </a:r>
            <a:r>
              <a:rPr lang="en-US" sz="1200" b="1" dirty="0"/>
              <a:t>this</a:t>
            </a:r>
            <a:r>
              <a:rPr lang="en-US" sz="1200" dirty="0"/>
              <a:t>, </a:t>
            </a:r>
            <a:r>
              <a:rPr lang="en-US" sz="1200" b="1" dirty="0"/>
              <a:t>"Failed to record video"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/>
              <a:t>Toast.</a:t>
            </a:r>
            <a:r>
              <a:rPr lang="en-US" sz="1200" b="1" i="1" dirty="0"/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CasetăText 6"/>
          <p:cNvSpPr txBox="1"/>
          <p:nvPr/>
        </p:nvSpPr>
        <p:spPr>
          <a:xfrm>
            <a:off x="5333999" y="2514600"/>
            <a:ext cx="376686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Identify the </a:t>
            </a:r>
            <a:r>
              <a:rPr lang="en-US" sz="1200" b="1" dirty="0">
                <a:solidFill>
                  <a:srgbClr val="FF0000"/>
                </a:solidFill>
              </a:rPr>
              <a:t>presence </a:t>
            </a:r>
            <a:r>
              <a:rPr lang="en-US" sz="1200" b="1" dirty="0" smtClean="0">
                <a:solidFill>
                  <a:srgbClr val="FF0000"/>
                </a:solidFill>
              </a:rPr>
              <a:t>of </a:t>
            </a:r>
            <a:r>
              <a:rPr lang="en-US" sz="1200" b="1" dirty="0">
                <a:solidFill>
                  <a:srgbClr val="FF0000"/>
                </a:solidFill>
              </a:rPr>
              <a:t>a camera </a:t>
            </a:r>
            <a:r>
              <a:rPr lang="en-US" sz="1200" b="1" dirty="0" smtClean="0">
                <a:solidFill>
                  <a:srgbClr val="FF0000"/>
                </a:solidFill>
              </a:rPr>
              <a:t>(_ANY or _FRONT)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Conector drept cu săgeată 8"/>
          <p:cNvCxnSpPr>
            <a:stCxn id="7" idx="1"/>
          </p:cNvCxnSpPr>
          <p:nvPr/>
        </p:nvCxnSpPr>
        <p:spPr>
          <a:xfrm flipH="1">
            <a:off x="3733799" y="2653100"/>
            <a:ext cx="160020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tăText 10"/>
          <p:cNvSpPr txBox="1"/>
          <p:nvPr/>
        </p:nvSpPr>
        <p:spPr>
          <a:xfrm>
            <a:off x="6629400" y="3945255"/>
            <a:ext cx="220980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Send message (Toast) to user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Conector drept cu săgeată 11"/>
          <p:cNvCxnSpPr>
            <a:stCxn id="11" idx="1"/>
            <a:endCxn id="3" idx="3"/>
          </p:cNvCxnSpPr>
          <p:nvPr/>
        </p:nvCxnSpPr>
        <p:spPr>
          <a:xfrm flipH="1">
            <a:off x="5181600" y="408375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</a:t>
            </a:r>
            <a:r>
              <a:rPr lang="en-US" sz="1600" dirty="0" smtClean="0"/>
              <a:t>13, </a:t>
            </a:r>
            <a:r>
              <a:rPr lang="en-US" sz="1600" dirty="0" smtClean="0"/>
              <a:t>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</a:t>
            </a:r>
            <a:r>
              <a:rPr lang="en-US" sz="2000" b="1" i="1" dirty="0" smtClean="0">
                <a:solidFill>
                  <a:srgbClr val="FF0000"/>
                </a:solidFill>
              </a:rPr>
              <a:t>Video - Example</a:t>
            </a:r>
            <a:r>
              <a:rPr lang="en-US" sz="1800" b="1" dirty="0" smtClean="0"/>
              <a:t>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ontent_video.xml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152400" y="114300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b="1" dirty="0"/>
              <a:t>RelativeLayout </a:t>
            </a:r>
            <a:r>
              <a:rPr lang="en-US" sz="1200" b="1" dirty="0"/>
              <a:t>xmlns:android</a:t>
            </a:r>
            <a:r>
              <a:rPr lang="en-US" sz="1200" b="1" dirty="0"/>
              <a:t>="http://schemas.android.com/</a:t>
            </a:r>
            <a:r>
              <a:rPr lang="en-US" sz="1200" b="1" dirty="0"/>
              <a:t>apk</a:t>
            </a:r>
            <a:r>
              <a:rPr lang="en-US" sz="1200" b="1" dirty="0"/>
              <a:t>/res/android"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b="1" dirty="0"/>
              <a:t>xmlns:tools</a:t>
            </a:r>
            <a:r>
              <a:rPr lang="en-US" sz="1200" b="1" dirty="0"/>
              <a:t>="http://schemas.android.com/tools" android:layout_width="</a:t>
            </a:r>
            <a:r>
              <a:rPr lang="en-US" sz="1200" b="1" dirty="0"/>
              <a:t>match_parent</a:t>
            </a:r>
            <a:r>
              <a:rPr lang="en-US" sz="1200" b="1" dirty="0"/>
              <a:t>"</a:t>
            </a:r>
            <a:br>
              <a:rPr lang="en-US" sz="1200" b="1" dirty="0"/>
            </a:br>
            <a:r>
              <a:rPr lang="en-US" sz="1200" b="1" dirty="0"/>
              <a:t>    android:layout_height="</a:t>
            </a:r>
            <a:r>
              <a:rPr lang="en-US" sz="1200" b="1" dirty="0"/>
              <a:t>match_parent</a:t>
            </a:r>
            <a:r>
              <a:rPr lang="en-US" sz="1200" b="1" dirty="0"/>
              <a:t>" android:paddingLeft="@dimen/activity_horizontal_margin"</a:t>
            </a:r>
            <a:br>
              <a:rPr lang="en-US" sz="1200" b="1" dirty="0"/>
            </a:br>
            <a:r>
              <a:rPr lang="en-US" sz="1200" b="1" dirty="0"/>
              <a:t>    android:paddingRight="@dimen/activity_horizontal_margin"</a:t>
            </a:r>
            <a:br>
              <a:rPr lang="en-US" sz="1200" b="1" dirty="0"/>
            </a:br>
            <a:r>
              <a:rPr lang="en-US" sz="1200" b="1" dirty="0"/>
              <a:t>    android:paddingTop="@dimen/activity_vertical_margin"</a:t>
            </a:r>
            <a:br>
              <a:rPr lang="en-US" sz="1200" b="1" dirty="0"/>
            </a:br>
            <a:r>
              <a:rPr lang="en-US" sz="1200" b="1" dirty="0"/>
              <a:t>    android:paddingBottom="@dimen/activity_vertical_margin" tools:context=".CameraAppActivity"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b="1" dirty="0"/>
              <a:t>Button</a:t>
            </a:r>
            <a:br>
              <a:rPr lang="en-US" sz="1200" b="1" dirty="0"/>
            </a:br>
            <a:r>
              <a:rPr lang="en-US" sz="1200" b="1" dirty="0"/>
              <a:t>        android:layout_width="wrap_content"</a:t>
            </a:r>
            <a:br>
              <a:rPr lang="en-US" sz="1200" b="1" dirty="0"/>
            </a:br>
            <a:r>
              <a:rPr lang="en-US" sz="1200" b="1" dirty="0"/>
              <a:t>        android:layout_height="wrap_content"</a:t>
            </a:r>
            <a:br>
              <a:rPr lang="en-US" sz="1200" b="1" dirty="0"/>
            </a:br>
            <a:r>
              <a:rPr lang="en-US" sz="1200" b="1" dirty="0"/>
              <a:t>        android:text="Record Video"</a:t>
            </a:r>
            <a:br>
              <a:rPr lang="en-US" sz="1200" b="1" dirty="0"/>
            </a:br>
            <a:r>
              <a:rPr lang="en-US" sz="1200" b="1" dirty="0"/>
              <a:t>        android:id="@+id/recordButton"</a:t>
            </a:r>
            <a:br>
              <a:rPr lang="en-US" sz="1200" b="1" dirty="0"/>
            </a:br>
            <a:r>
              <a:rPr lang="en-US" sz="1200" b="1" dirty="0"/>
              <a:t>        android:layout_centerVertical="true"</a:t>
            </a:r>
            <a:br>
              <a:rPr lang="en-US" sz="1200" b="1" dirty="0"/>
            </a:br>
            <a:r>
              <a:rPr lang="en-US" sz="1200" b="1" dirty="0"/>
              <a:t>        android:layout_centerHorizontal="true"</a:t>
            </a:r>
            <a:br>
              <a:rPr lang="en-US" sz="1200" b="1" dirty="0"/>
            </a:br>
            <a:r>
              <a:rPr lang="en-US" sz="1200" b="1" dirty="0"/>
              <a:t>        android:onClick="startRecording"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b="1" dirty="0"/>
              <a:t>RelativeLayout</a:t>
            </a:r>
            <a:r>
              <a:rPr lang="en-US" sz="1200" dirty="0"/>
              <a:t>&gt;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55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</a:t>
            </a:r>
            <a:r>
              <a:rPr lang="en-US" sz="2000" b="1" i="1" dirty="0" smtClean="0">
                <a:solidFill>
                  <a:srgbClr val="FF0000"/>
                </a:solidFill>
              </a:rPr>
              <a:t>Audio - Example</a:t>
            </a:r>
            <a:r>
              <a:rPr lang="en-US" sz="1800" b="1" dirty="0" smtClean="0"/>
              <a:t>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i="1" dirty="0" smtClean="0"/>
              <a:t>`</a:t>
            </a:r>
            <a:r>
              <a:rPr lang="en-US" sz="2400" b="1" i="1" dirty="0" smtClean="0">
                <a:solidFill>
                  <a:srgbClr val="FF0000"/>
                </a:solidFill>
              </a:rPr>
              <a:t>	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17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Ta-Ta for now!</a:t>
            </a:r>
            <a:endParaRPr lang="en-US" sz="96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5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20739</TotalTime>
  <Words>283</Words>
  <Application>Microsoft Office PowerPoint</Application>
  <PresentationFormat>Expunere pe ecran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Temă Office</vt:lpstr>
      <vt:lpstr>Mobile Application Development   Course 13</vt:lpstr>
      <vt:lpstr>Mobile App Development 13, Android Studio Working with Camera </vt:lpstr>
      <vt:lpstr>Mobile App Development 13, Android Studio Working with Video - Example </vt:lpstr>
      <vt:lpstr>Mobile App Development 13, Android Studio Working with Video - Example </vt:lpstr>
      <vt:lpstr>Mobile App Development 13, Android Studio Working with Video - Example </vt:lpstr>
      <vt:lpstr>Mobile App Development 12, Android Studio Working with Audio - Example </vt:lpstr>
      <vt:lpstr>`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 Development</dc:title>
  <dc:creator>mafteiu-scai liviu octavian</dc:creator>
  <cp:lastModifiedBy>mafteiu-scai liviu octavian</cp:lastModifiedBy>
  <cp:revision>572</cp:revision>
  <dcterms:created xsi:type="dcterms:W3CDTF">2015-10-08T19:41:42Z</dcterms:created>
  <dcterms:modified xsi:type="dcterms:W3CDTF">2016-01-14T06:14:31Z</dcterms:modified>
</cp:coreProperties>
</file>