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65" r:id="rId3"/>
    <p:sldId id="467" r:id="rId4"/>
    <p:sldId id="481" r:id="rId5"/>
    <p:sldId id="468" r:id="rId6"/>
    <p:sldId id="482" r:id="rId7"/>
    <p:sldId id="469" r:id="rId8"/>
    <p:sldId id="491" r:id="rId9"/>
    <p:sldId id="492" r:id="rId10"/>
    <p:sldId id="493" r:id="rId11"/>
    <p:sldId id="494" r:id="rId12"/>
    <p:sldId id="509" r:id="rId13"/>
    <p:sldId id="510" r:id="rId14"/>
    <p:sldId id="508" r:id="rId15"/>
    <p:sldId id="507" r:id="rId16"/>
    <p:sldId id="34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fteiu-scai liviu octavian" initials="ml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99850-023D-47E7-866E-165178ED8880}" type="datetimeFigureOut">
              <a:rPr lang="en-US" smtClean="0"/>
              <a:t>11/11/2015</a:t>
            </a:fld>
            <a:endParaRPr lang="en-US"/>
          </a:p>
        </p:txBody>
      </p:sp>
      <p:sp>
        <p:nvSpPr>
          <p:cNvPr id="4" name="Substituent imagine diapozitiv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F891B-3CC7-4F9C-A332-DA357D0BE714}" type="slidenum">
              <a:rPr lang="en-US" smtClean="0"/>
              <a:t>‹#›</a:t>
            </a:fld>
            <a:endParaRPr lang="en-US"/>
          </a:p>
        </p:txBody>
      </p:sp>
    </p:spTree>
    <p:extLst>
      <p:ext uri="{BB962C8B-B14F-4D97-AF65-F5344CB8AC3E}">
        <p14:creationId xmlns:p14="http://schemas.microsoft.com/office/powerpoint/2010/main" val="231605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10"/>
          </p:nvPr>
        </p:nvSpPr>
        <p:spPr/>
        <p:txBody>
          <a:bodyPr/>
          <a:lstStyle/>
          <a:p>
            <a:fld id="{1D1F891B-3CC7-4F9C-A332-DA357D0BE714}" type="slidenum">
              <a:rPr lang="en-US" smtClean="0"/>
              <a:t>1</a:t>
            </a:fld>
            <a:endParaRPr lang="en-US"/>
          </a:p>
        </p:txBody>
      </p:sp>
    </p:spTree>
    <p:extLst>
      <p:ext uri="{BB962C8B-B14F-4D97-AF65-F5344CB8AC3E}">
        <p14:creationId xmlns:p14="http://schemas.microsoft.com/office/powerpoint/2010/main" val="50025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Clic pentru editare stil titlu</a:t>
            </a:r>
            <a:endParaRPr lang="en-US"/>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en-US"/>
          </a:p>
        </p:txBody>
      </p:sp>
      <p:sp>
        <p:nvSpPr>
          <p:cNvPr id="4" name="Substituent dată 3"/>
          <p:cNvSpPr>
            <a:spLocks noGrp="1"/>
          </p:cNvSpPr>
          <p:nvPr>
            <p:ph type="dt" sz="half" idx="10"/>
          </p:nvPr>
        </p:nvSpPr>
        <p:spPr/>
        <p:txBody>
          <a:bodyPr/>
          <a:lstStyle/>
          <a:p>
            <a:fld id="{DD3A2BE9-FBD8-4BED-AD92-1AF627AE0631}" type="datetimeFigureOut">
              <a:rPr lang="en-US" smtClean="0"/>
              <a:t>11/11/2015</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112860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text vertical 2"/>
          <p:cNvSpPr>
            <a:spLocks noGrp="1"/>
          </p:cNvSpPr>
          <p:nvPr>
            <p:ph type="body" orient="vert" idx="1"/>
          </p:nvPr>
        </p:nvSpPr>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DD3A2BE9-FBD8-4BED-AD92-1AF627AE0631}" type="datetimeFigureOut">
              <a:rPr lang="en-US" smtClean="0"/>
              <a:t>11/11/2015</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20492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Clic pentru editare stil titlu</a:t>
            </a:r>
            <a:endParaRPr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DD3A2BE9-FBD8-4BED-AD92-1AF627AE0631}" type="datetimeFigureOut">
              <a:rPr lang="en-US" smtClean="0"/>
              <a:t>11/11/2015</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29432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idx="1"/>
          </p:nvPr>
        </p:nvSpPr>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DD3A2BE9-FBD8-4BED-AD92-1AF627AE0631}" type="datetimeFigureOut">
              <a:rPr lang="en-US" smtClean="0"/>
              <a:t>11/11/2015</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237340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smtClean="0"/>
              <a:t>Clic pentru editare stil titlu</a:t>
            </a:r>
            <a:endParaRPr lang="en-US"/>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Substituent dată 3"/>
          <p:cNvSpPr>
            <a:spLocks noGrp="1"/>
          </p:cNvSpPr>
          <p:nvPr>
            <p:ph type="dt" sz="half" idx="10"/>
          </p:nvPr>
        </p:nvSpPr>
        <p:spPr/>
        <p:txBody>
          <a:bodyPr/>
          <a:lstStyle/>
          <a:p>
            <a:fld id="{DD3A2BE9-FBD8-4BED-AD92-1AF627AE0631}" type="datetimeFigureOut">
              <a:rPr lang="en-US" smtClean="0"/>
              <a:t>11/11/2015</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344140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dată 4"/>
          <p:cNvSpPr>
            <a:spLocks noGrp="1"/>
          </p:cNvSpPr>
          <p:nvPr>
            <p:ph type="dt" sz="half" idx="10"/>
          </p:nvPr>
        </p:nvSpPr>
        <p:spPr/>
        <p:txBody>
          <a:bodyPr/>
          <a:lstStyle/>
          <a:p>
            <a:fld id="{DD3A2BE9-FBD8-4BED-AD92-1AF627AE0631}" type="datetimeFigureOut">
              <a:rPr lang="en-US" smtClean="0"/>
              <a:t>11/11/2015</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30950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Clic pentru editare stil titlu</a:t>
            </a:r>
            <a:endParaRPr lang="en-US"/>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Substituent dată 6"/>
          <p:cNvSpPr>
            <a:spLocks noGrp="1"/>
          </p:cNvSpPr>
          <p:nvPr>
            <p:ph type="dt" sz="half" idx="10"/>
          </p:nvPr>
        </p:nvSpPr>
        <p:spPr/>
        <p:txBody>
          <a:bodyPr/>
          <a:lstStyle/>
          <a:p>
            <a:fld id="{DD3A2BE9-FBD8-4BED-AD92-1AF627AE0631}" type="datetimeFigureOut">
              <a:rPr lang="en-US" smtClean="0"/>
              <a:t>11/11/2015</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85442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dată 2"/>
          <p:cNvSpPr>
            <a:spLocks noGrp="1"/>
          </p:cNvSpPr>
          <p:nvPr>
            <p:ph type="dt" sz="half" idx="10"/>
          </p:nvPr>
        </p:nvSpPr>
        <p:spPr/>
        <p:txBody>
          <a:bodyPr/>
          <a:lstStyle/>
          <a:p>
            <a:fld id="{DD3A2BE9-FBD8-4BED-AD92-1AF627AE0631}" type="datetimeFigureOut">
              <a:rPr lang="en-US" smtClean="0"/>
              <a:t>11/11/2015</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265968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DD3A2BE9-FBD8-4BED-AD92-1AF627AE0631}" type="datetimeFigureOut">
              <a:rPr lang="en-US" smtClean="0"/>
              <a:t>11/11/2015</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401147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smtClean="0"/>
              <a:t>Clic pentru editare stil titlu</a:t>
            </a:r>
            <a:endParaRPr lang="en-US"/>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DD3A2BE9-FBD8-4BED-AD92-1AF627AE0631}" type="datetimeFigureOut">
              <a:rPr lang="en-US" smtClean="0"/>
              <a:t>11/11/2015</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69354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Clic pentru editare stil titlu</a:t>
            </a:r>
            <a:endParaRPr lang="en-US"/>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DD3A2BE9-FBD8-4BED-AD92-1AF627AE0631}" type="datetimeFigureOut">
              <a:rPr lang="en-US" smtClean="0"/>
              <a:t>11/11/2015</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36089E7-ACDB-437C-9594-64AFD18814DF}" type="slidenum">
              <a:rPr lang="en-US" smtClean="0"/>
              <a:t>‹#›</a:t>
            </a:fld>
            <a:endParaRPr lang="en-US"/>
          </a:p>
        </p:txBody>
      </p:sp>
    </p:spTree>
    <p:extLst>
      <p:ext uri="{BB962C8B-B14F-4D97-AF65-F5344CB8AC3E}">
        <p14:creationId xmlns:p14="http://schemas.microsoft.com/office/powerpoint/2010/main" val="276223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o-RO" smtClean="0"/>
              <a:t>Clic pentru editare stil titlu</a:t>
            </a:r>
            <a:endParaRPr lang="en-US"/>
          </a:p>
        </p:txBody>
      </p:sp>
      <p:sp>
        <p:nvSpPr>
          <p:cNvPr id="3" name="Substituent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A2BE9-FBD8-4BED-AD92-1AF627AE0631}" type="datetimeFigureOut">
              <a:rPr lang="en-US" smtClean="0"/>
              <a:t>11/11/2015</a:t>
            </a:fld>
            <a:endParaRPr lang="en-US"/>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089E7-ACDB-437C-9594-64AFD18814DF}" type="slidenum">
              <a:rPr lang="en-US" smtClean="0"/>
              <a:t>‹#›</a:t>
            </a:fld>
            <a:endParaRPr lang="en-US"/>
          </a:p>
        </p:txBody>
      </p:sp>
    </p:spTree>
    <p:extLst>
      <p:ext uri="{BB962C8B-B14F-4D97-AF65-F5344CB8AC3E}">
        <p14:creationId xmlns:p14="http://schemas.microsoft.com/office/powerpoint/2010/main" val="1421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widget/RelativeLayout.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tools/extras/support-library.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tools/extras/support-library.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6866633/converting-string-to-double-in-android"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0" y="1"/>
            <a:ext cx="9143999" cy="761999"/>
          </a:xfrm>
          <a:gradFill>
            <a:gsLst>
              <a:gs pos="0">
                <a:srgbClr val="FFEFD1"/>
              </a:gs>
              <a:gs pos="64999">
                <a:srgbClr val="F0EBD5"/>
              </a:gs>
              <a:gs pos="100000">
                <a:srgbClr val="D1C39F"/>
              </a:gs>
            </a:gsLst>
            <a:lin ang="4200000" scaled="0"/>
          </a:gradFill>
        </p:spPr>
        <p:txBody>
          <a:bodyPr>
            <a:normAutofit fontScale="90000"/>
          </a:bodyPr>
          <a:lstStyle/>
          <a:p>
            <a:r>
              <a:rPr lang="en-US" b="1" dirty="0" smtClean="0">
                <a:solidFill>
                  <a:srgbClr val="FF0000"/>
                </a:solidFill>
              </a:rPr>
              <a:t>M</a:t>
            </a:r>
            <a:r>
              <a:rPr lang="en-US" b="1" dirty="0" smtClean="0"/>
              <a:t>obile </a:t>
            </a:r>
            <a:r>
              <a:rPr lang="en-US" b="1" dirty="0" smtClean="0">
                <a:solidFill>
                  <a:srgbClr val="FF0000"/>
                </a:solidFill>
              </a:rPr>
              <a:t>A</a:t>
            </a:r>
            <a:r>
              <a:rPr lang="en-US" b="1" dirty="0" smtClean="0"/>
              <a:t>pplication </a:t>
            </a:r>
            <a:r>
              <a:rPr lang="en-US" b="1" dirty="0" smtClean="0">
                <a:solidFill>
                  <a:srgbClr val="FF0000"/>
                </a:solidFill>
              </a:rPr>
              <a:t>D</a:t>
            </a:r>
            <a:r>
              <a:rPr lang="en-US" b="1" dirty="0" smtClean="0"/>
              <a:t>evelopment   </a:t>
            </a:r>
            <a:r>
              <a:rPr lang="en-US" sz="2200" b="1" i="1" dirty="0" smtClean="0">
                <a:solidFill>
                  <a:srgbClr val="FF0000"/>
                </a:solidFill>
              </a:rPr>
              <a:t>Course </a:t>
            </a:r>
            <a:r>
              <a:rPr lang="en-US" sz="2200" b="1" i="1" dirty="0">
                <a:solidFill>
                  <a:srgbClr val="FF0000"/>
                </a:solidFill>
              </a:rPr>
              <a:t>9</a:t>
            </a:r>
          </a:p>
        </p:txBody>
      </p:sp>
      <p:sp>
        <p:nvSpPr>
          <p:cNvPr id="3" name="Subtitlu 2"/>
          <p:cNvSpPr>
            <a:spLocks noGrp="1"/>
          </p:cNvSpPr>
          <p:nvPr>
            <p:ph type="subTitle" idx="1"/>
          </p:nvPr>
        </p:nvSpPr>
        <p:spPr>
          <a:xfrm>
            <a:off x="228600" y="838200"/>
            <a:ext cx="3505200" cy="685800"/>
          </a:xfrm>
        </p:spPr>
        <p:txBody>
          <a:bodyPr>
            <a:normAutofit fontScale="92500" lnSpcReduction="10000"/>
          </a:bodyPr>
          <a:lstStyle/>
          <a:p>
            <a:pPr algn="l"/>
            <a:r>
              <a:rPr lang="en-US" sz="4400" b="1" dirty="0" smtClean="0">
                <a:solidFill>
                  <a:schemeClr val="tx2"/>
                </a:solidFill>
              </a:rPr>
              <a:t>Android Studio</a:t>
            </a:r>
          </a:p>
          <a:p>
            <a:pPr algn="l"/>
            <a:endParaRPr lang="en-US" sz="4400" b="1" dirty="0" smtClean="0">
              <a:solidFill>
                <a:schemeClr val="tx2"/>
              </a:solidFill>
            </a:endParaRPr>
          </a:p>
          <a:p>
            <a:pPr algn="l"/>
            <a:endParaRPr lang="en-US" sz="2400" i="1" dirty="0" smtClean="0">
              <a:solidFill>
                <a:schemeClr val="tx2"/>
              </a:solidFill>
            </a:endParaRPr>
          </a:p>
        </p:txBody>
      </p:sp>
      <p:cxnSp>
        <p:nvCxnSpPr>
          <p:cNvPr id="5" name="Conector drept 4"/>
          <p:cNvCxnSpPr/>
          <p:nvPr/>
        </p:nvCxnSpPr>
        <p:spPr>
          <a:xfrm>
            <a:off x="0" y="68580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033" name="Picture 9" descr="http://1.bp.blogspot.com/-u5dfSsMOMC0/UZO_5DC_W9I/AAAAAAAACM8/YCMn15HPzpE/s320/Studio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9" y="1189000"/>
            <a:ext cx="4421867" cy="4390506"/>
          </a:xfrm>
          <a:prstGeom prst="rect">
            <a:avLst/>
          </a:prstGeom>
          <a:noFill/>
          <a:extLst>
            <a:ext uri="{909E8E84-426E-40DD-AFC4-6F175D3DCCD1}">
              <a14:hiddenFill xmlns:a14="http://schemas.microsoft.com/office/drawing/2010/main">
                <a:solidFill>
                  <a:srgbClr val="FFFFFF"/>
                </a:solidFill>
              </a14:hiddenFill>
            </a:ext>
          </a:extLst>
        </p:spPr>
      </p:pic>
      <p:sp>
        <p:nvSpPr>
          <p:cNvPr id="6" name="CasetăText 5"/>
          <p:cNvSpPr txBox="1"/>
          <p:nvPr/>
        </p:nvSpPr>
        <p:spPr>
          <a:xfrm rot="2088205">
            <a:off x="-12271" y="5492410"/>
            <a:ext cx="2722299" cy="1077218"/>
          </a:xfrm>
          <a:prstGeom prst="rect">
            <a:avLst/>
          </a:prstGeom>
          <a:noFill/>
        </p:spPr>
        <p:txBody>
          <a:bodyPr wrap="square" rtlCol="0">
            <a:spAutoFit/>
          </a:bodyPr>
          <a:lstStyle/>
          <a:p>
            <a:r>
              <a:rPr lang="en-US" sz="1600" b="1" i="1" dirty="0" smtClean="0">
                <a:solidFill>
                  <a:srgbClr val="0070C0"/>
                </a:solidFill>
                <a:latin typeface="BrowalliaUPC" pitchFamily="34" charset="-34"/>
                <a:cs typeface="BrowalliaUPC" pitchFamily="34" charset="-34"/>
              </a:rPr>
              <a:t>West University of Timisoara, Romania</a:t>
            </a:r>
          </a:p>
          <a:p>
            <a:r>
              <a:rPr lang="en-US" sz="1600" b="1" i="1" dirty="0" smtClean="0">
                <a:solidFill>
                  <a:srgbClr val="0070C0"/>
                </a:solidFill>
                <a:latin typeface="BrowalliaUPC" pitchFamily="34" charset="-34"/>
                <a:cs typeface="BrowalliaUPC" pitchFamily="34" charset="-34"/>
              </a:rPr>
              <a:t>Computer Science Department</a:t>
            </a:r>
          </a:p>
          <a:p>
            <a:r>
              <a:rPr lang="en-US" sz="1600" b="1" i="1" dirty="0" smtClean="0">
                <a:solidFill>
                  <a:srgbClr val="0070C0"/>
                </a:solidFill>
                <a:latin typeface="BrowalliaUPC" pitchFamily="34" charset="-34"/>
                <a:cs typeface="BrowalliaUPC" pitchFamily="34" charset="-34"/>
              </a:rPr>
              <a:t>IE3, Fall 2015</a:t>
            </a:r>
          </a:p>
          <a:p>
            <a:r>
              <a:rPr lang="en-US" sz="1600" b="1" i="1" dirty="0" smtClean="0">
                <a:solidFill>
                  <a:srgbClr val="0070C0"/>
                </a:solidFill>
                <a:latin typeface="BrowalliaUPC" pitchFamily="34" charset="-34"/>
                <a:cs typeface="BrowalliaUPC" pitchFamily="34" charset="-34"/>
              </a:rPr>
              <a:t>Dr. </a:t>
            </a:r>
            <a:r>
              <a:rPr lang="en-US" sz="1600" b="1" i="1" dirty="0" err="1" smtClean="0">
                <a:solidFill>
                  <a:srgbClr val="0070C0"/>
                </a:solidFill>
                <a:latin typeface="BrowalliaUPC" pitchFamily="34" charset="-34"/>
                <a:cs typeface="BrowalliaUPC" pitchFamily="34" charset="-34"/>
              </a:rPr>
              <a:t>Liviu</a:t>
            </a:r>
            <a:r>
              <a:rPr lang="en-US" sz="1600" b="1" i="1" dirty="0" smtClean="0">
                <a:solidFill>
                  <a:srgbClr val="0070C0"/>
                </a:solidFill>
                <a:latin typeface="BrowalliaUPC" pitchFamily="34" charset="-34"/>
                <a:cs typeface="BrowalliaUPC" pitchFamily="34" charset="-34"/>
              </a:rPr>
              <a:t> Octavian </a:t>
            </a:r>
            <a:r>
              <a:rPr lang="en-US" sz="1600" b="1" i="1" dirty="0" err="1" smtClean="0">
                <a:solidFill>
                  <a:srgbClr val="0070C0"/>
                </a:solidFill>
                <a:latin typeface="BrowalliaUPC" pitchFamily="34" charset="-34"/>
                <a:cs typeface="BrowalliaUPC" pitchFamily="34" charset="-34"/>
              </a:rPr>
              <a:t>Mafteiu-Scai</a:t>
            </a:r>
            <a:endParaRPr lang="en-US" sz="1600" b="1" i="1" dirty="0">
              <a:solidFill>
                <a:srgbClr val="0070C0"/>
              </a:solidFill>
              <a:latin typeface="BrowalliaUPC" pitchFamily="34" charset="-34"/>
              <a:cs typeface="BrowalliaUPC" pitchFamily="34" charset="-34"/>
            </a:endParaRPr>
          </a:p>
        </p:txBody>
      </p:sp>
      <p:sp>
        <p:nvSpPr>
          <p:cNvPr id="4" name="Dreptunghi 3"/>
          <p:cNvSpPr/>
          <p:nvPr/>
        </p:nvSpPr>
        <p:spPr>
          <a:xfrm>
            <a:off x="4038600" y="875581"/>
            <a:ext cx="152400" cy="579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tăText 6"/>
          <p:cNvSpPr txBox="1"/>
          <p:nvPr/>
        </p:nvSpPr>
        <p:spPr>
          <a:xfrm>
            <a:off x="4152900" y="875581"/>
            <a:ext cx="4953000" cy="5693866"/>
          </a:xfrm>
          <a:prstGeom prst="rect">
            <a:avLst/>
          </a:prstGeom>
          <a:noFill/>
        </p:spPr>
        <p:txBody>
          <a:bodyPr wrap="square" rtlCol="0">
            <a:spAutoFit/>
          </a:bodyPr>
          <a:lstStyle/>
          <a:p>
            <a:pPr algn="ctr"/>
            <a:r>
              <a:rPr lang="en-US" sz="4400" b="1" dirty="0" smtClean="0">
                <a:solidFill>
                  <a:srgbClr val="FF0000"/>
                </a:solidFill>
              </a:rPr>
              <a:t>Input</a:t>
            </a:r>
            <a:r>
              <a:rPr lang="en-US" sz="4400" b="1" dirty="0">
                <a:solidFill>
                  <a:srgbClr val="FF0000"/>
                </a:solidFill>
              </a:rPr>
              <a:t> </a:t>
            </a:r>
            <a:r>
              <a:rPr lang="en-US" sz="4400" b="1" dirty="0" smtClean="0">
                <a:solidFill>
                  <a:srgbClr val="FF0000"/>
                </a:solidFill>
              </a:rPr>
              <a:t>and </a:t>
            </a:r>
            <a:r>
              <a:rPr lang="en-US" sz="4400" b="1" dirty="0">
                <a:solidFill>
                  <a:srgbClr val="FF0000"/>
                </a:solidFill>
              </a:rPr>
              <a:t>Output operations</a:t>
            </a:r>
          </a:p>
          <a:p>
            <a:pPr algn="ctr"/>
            <a:endParaRPr lang="en-US" sz="4400" b="1" dirty="0" smtClean="0">
              <a:solidFill>
                <a:srgbClr val="FF0000"/>
              </a:solidFill>
            </a:endParaRPr>
          </a:p>
          <a:p>
            <a:pPr algn="ctr"/>
            <a:endParaRPr lang="en-US" sz="4400" b="1" dirty="0">
              <a:solidFill>
                <a:srgbClr val="FF0000"/>
              </a:solidFill>
            </a:endParaRPr>
          </a:p>
          <a:p>
            <a:pPr algn="ctr"/>
            <a:endParaRPr lang="en-US" sz="4400" b="1" dirty="0" smtClean="0"/>
          </a:p>
          <a:p>
            <a:pPr algn="ctr"/>
            <a:r>
              <a:rPr lang="en-US" sz="3600" b="1" dirty="0">
                <a:solidFill>
                  <a:srgbClr val="00B050"/>
                </a:solidFill>
              </a:rPr>
              <a:t>simple </a:t>
            </a:r>
            <a:endParaRPr lang="en-US" sz="3600" b="1" dirty="0" smtClean="0">
              <a:solidFill>
                <a:srgbClr val="00B050"/>
              </a:solidFill>
            </a:endParaRPr>
          </a:p>
          <a:p>
            <a:pPr algn="ctr"/>
            <a:r>
              <a:rPr lang="en-US" sz="3600" b="1" dirty="0" smtClean="0">
                <a:solidFill>
                  <a:srgbClr val="00B050"/>
                </a:solidFill>
              </a:rPr>
              <a:t>numerical </a:t>
            </a:r>
            <a:r>
              <a:rPr lang="en-US" sz="3600" b="1" dirty="0">
                <a:solidFill>
                  <a:srgbClr val="00B050"/>
                </a:solidFill>
              </a:rPr>
              <a:t>computations using </a:t>
            </a:r>
            <a:endParaRPr lang="en-US" sz="3600" b="1" dirty="0" smtClean="0">
              <a:solidFill>
                <a:srgbClr val="00B050"/>
              </a:solidFill>
            </a:endParaRPr>
          </a:p>
          <a:p>
            <a:pPr algn="ctr"/>
            <a:r>
              <a:rPr lang="en-US" sz="3600" b="1" dirty="0" smtClean="0">
                <a:solidFill>
                  <a:srgbClr val="00B050"/>
                </a:solidFill>
              </a:rPr>
              <a:t>mobile devices</a:t>
            </a:r>
            <a:endParaRPr lang="en-US" sz="3600" b="1" i="1" dirty="0">
              <a:solidFill>
                <a:srgbClr val="00B050"/>
              </a:solidFill>
              <a:effectLst>
                <a:outerShdw blurRad="38100" dist="38100" dir="2700000" algn="tl">
                  <a:srgbClr val="000000">
                    <a:alpha val="43137"/>
                  </a:srgbClr>
                </a:outerShdw>
              </a:effectLst>
            </a:endParaRPr>
          </a:p>
        </p:txBody>
      </p:sp>
      <p:sp>
        <p:nvSpPr>
          <p:cNvPr id="8" name="Săgeată în jos 7"/>
          <p:cNvSpPr/>
          <p:nvPr/>
        </p:nvSpPr>
        <p:spPr>
          <a:xfrm>
            <a:off x="6324600" y="2687167"/>
            <a:ext cx="609600" cy="1035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2701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Computations App</a:t>
            </a: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u="sng" dirty="0" smtClean="0"/>
              <a:t>Activity </a:t>
            </a:r>
            <a:r>
              <a:rPr lang="en-GB" sz="2000" u="sng" dirty="0"/>
              <a:t>-&gt; </a:t>
            </a:r>
            <a:r>
              <a:rPr lang="en-GB" sz="2000" b="1" i="1" u="sng" dirty="0" smtClean="0"/>
              <a:t>Main_Activity.java</a:t>
            </a:r>
            <a:r>
              <a:rPr lang="en-GB" sz="2000" b="1" u="sng" dirty="0" smtClean="0"/>
              <a:t> </a:t>
            </a:r>
            <a:r>
              <a:rPr lang="en-GB" sz="2000" u="sng" dirty="0"/>
              <a:t>file</a:t>
            </a:r>
          </a:p>
        </p:txBody>
      </p:sp>
      <p:sp>
        <p:nvSpPr>
          <p:cNvPr id="3" name="CasetăText 2"/>
          <p:cNvSpPr txBox="1"/>
          <p:nvPr/>
        </p:nvSpPr>
        <p:spPr>
          <a:xfrm>
            <a:off x="19792" y="958586"/>
            <a:ext cx="5943600" cy="5016758"/>
          </a:xfrm>
          <a:prstGeom prst="rect">
            <a:avLst/>
          </a:prstGeom>
          <a:noFill/>
          <a:ln w="38100">
            <a:solidFill>
              <a:schemeClr val="tx2"/>
            </a:solidFill>
          </a:ln>
        </p:spPr>
        <p:txBody>
          <a:bodyPr wrap="square" rtlCol="0">
            <a:spAutoFit/>
          </a:bodyPr>
          <a:lstStyle/>
          <a:p>
            <a:r>
              <a:rPr lang="en-US" sz="1600" b="1" dirty="0" smtClean="0"/>
              <a:t>        </a:t>
            </a:r>
            <a:r>
              <a:rPr lang="en-US" sz="1600" b="1" dirty="0"/>
              <a:t>if</a:t>
            </a:r>
            <a:r>
              <a:rPr lang="en-US" sz="1600" dirty="0"/>
              <a:t>(</a:t>
            </a:r>
            <a:r>
              <a:rPr lang="en-US" sz="1600" b="1" dirty="0" err="1"/>
              <a:t>value</a:t>
            </a:r>
            <a:r>
              <a:rPr lang="en-US" sz="1600" dirty="0" err="1"/>
              <a:t>.equals</a:t>
            </a:r>
            <a:r>
              <a:rPr lang="en-US" sz="1600" dirty="0"/>
              <a:t>(</a:t>
            </a:r>
            <a:r>
              <a:rPr lang="en-US" sz="1600" b="1" dirty="0"/>
              <a:t>"pi"</a:t>
            </a:r>
            <a:r>
              <a:rPr lang="en-US" sz="1600" dirty="0"/>
              <a:t>)) {    </a:t>
            </a:r>
            <a:r>
              <a:rPr lang="en-US" sz="1600" i="1" dirty="0"/>
              <a:t>//pi</a:t>
            </a:r>
            <a:br>
              <a:rPr lang="en-US" sz="1600" i="1" dirty="0"/>
            </a:br>
            <a:r>
              <a:rPr lang="en-US" sz="1600" i="1" dirty="0"/>
              <a:t>            </a:t>
            </a:r>
            <a:r>
              <a:rPr lang="en-US" sz="1600" b="1" dirty="0"/>
              <a:t>double </a:t>
            </a:r>
            <a:r>
              <a:rPr lang="en-US" sz="1600" dirty="0" err="1"/>
              <a:t>prev_term</a:t>
            </a:r>
            <a:r>
              <a:rPr lang="en-US" sz="1600" dirty="0"/>
              <a:t> = 1;</a:t>
            </a:r>
            <a:br>
              <a:rPr lang="en-US" sz="1600" dirty="0"/>
            </a:br>
            <a:r>
              <a:rPr lang="en-US" sz="1600" dirty="0"/>
              <a:t>            </a:t>
            </a:r>
            <a:r>
              <a:rPr lang="en-US" sz="1600" b="1" dirty="0"/>
              <a:t>double </a:t>
            </a:r>
            <a:r>
              <a:rPr lang="en-US" sz="1600" dirty="0" err="1"/>
              <a:t>curr_term</a:t>
            </a:r>
            <a:r>
              <a:rPr lang="en-US" sz="1600" dirty="0"/>
              <a:t> = -1.0/3;</a:t>
            </a:r>
            <a:br>
              <a:rPr lang="en-US" sz="1600" dirty="0"/>
            </a:br>
            <a:r>
              <a:rPr lang="en-US" sz="1600" dirty="0"/>
              <a:t>            </a:t>
            </a:r>
            <a:r>
              <a:rPr lang="en-US" sz="1600" b="1" dirty="0"/>
              <a:t>sum </a:t>
            </a:r>
            <a:r>
              <a:rPr lang="en-US" sz="1600" dirty="0"/>
              <a:t>= </a:t>
            </a:r>
            <a:r>
              <a:rPr lang="en-US" sz="1600" dirty="0" err="1"/>
              <a:t>prev_term</a:t>
            </a:r>
            <a:r>
              <a:rPr lang="en-US" sz="1600" dirty="0"/>
              <a:t> + </a:t>
            </a:r>
            <a:r>
              <a:rPr lang="en-US" sz="1600" dirty="0" err="1"/>
              <a:t>curr_term</a:t>
            </a:r>
            <a:r>
              <a:rPr lang="en-US" sz="1600" dirty="0"/>
              <a:t>;</a:t>
            </a:r>
            <a:br>
              <a:rPr lang="en-US" sz="1600" dirty="0"/>
            </a:br>
            <a:r>
              <a:rPr lang="en-US" sz="1600" dirty="0"/>
              <a:t>            </a:t>
            </a:r>
            <a:r>
              <a:rPr lang="en-US" sz="1600" b="1" dirty="0" err="1"/>
              <a:t>i</a:t>
            </a:r>
            <a:r>
              <a:rPr lang="en-US" sz="1600" dirty="0"/>
              <a:t>=2;</a:t>
            </a:r>
            <a:br>
              <a:rPr lang="en-US" sz="1600" dirty="0"/>
            </a:br>
            <a:r>
              <a:rPr lang="en-US" sz="1600" dirty="0"/>
              <a:t>            </a:t>
            </a:r>
            <a:r>
              <a:rPr lang="en-US" sz="1600" b="1" dirty="0" err="1"/>
              <a:t>int</a:t>
            </a:r>
            <a:r>
              <a:rPr lang="en-US" sz="1600" b="1" dirty="0"/>
              <a:t> </a:t>
            </a:r>
            <a:r>
              <a:rPr lang="en-US" sz="1600" dirty="0"/>
              <a:t>sign=-1;</a:t>
            </a:r>
            <a:br>
              <a:rPr lang="en-US" sz="1600" dirty="0"/>
            </a:br>
            <a:r>
              <a:rPr lang="en-US" sz="1600" dirty="0"/>
              <a:t>            </a:t>
            </a:r>
            <a:r>
              <a:rPr lang="en-US" sz="1600" b="1" dirty="0"/>
              <a:t>while </a:t>
            </a:r>
            <a:r>
              <a:rPr lang="en-US" sz="1600" dirty="0"/>
              <a:t>(</a:t>
            </a:r>
            <a:r>
              <a:rPr lang="en-US" sz="1600" dirty="0" err="1"/>
              <a:t>Math.</a:t>
            </a:r>
            <a:r>
              <a:rPr lang="en-US" sz="1600" i="1" dirty="0" err="1"/>
              <a:t>abs</a:t>
            </a:r>
            <a:r>
              <a:rPr lang="en-US" sz="1600" dirty="0"/>
              <a:t>(</a:t>
            </a:r>
            <a:r>
              <a:rPr lang="en-US" sz="1600" dirty="0" err="1"/>
              <a:t>prev_term</a:t>
            </a:r>
            <a:r>
              <a:rPr lang="en-US" sz="1600" dirty="0"/>
              <a:t>) - </a:t>
            </a:r>
            <a:r>
              <a:rPr lang="en-US" sz="1600" dirty="0" err="1"/>
              <a:t>Math.</a:t>
            </a:r>
            <a:r>
              <a:rPr lang="en-US" sz="1600" i="1" dirty="0" err="1"/>
              <a:t>abs</a:t>
            </a:r>
            <a:r>
              <a:rPr lang="en-US" sz="1600" dirty="0"/>
              <a:t>(</a:t>
            </a:r>
            <a:r>
              <a:rPr lang="en-US" sz="1600" dirty="0" err="1"/>
              <a:t>curr_term</a:t>
            </a:r>
            <a:r>
              <a:rPr lang="en-US" sz="1600" dirty="0"/>
              <a:t>)  &gt; </a:t>
            </a:r>
            <a:r>
              <a:rPr lang="en-US" sz="1600" b="1" dirty="0" err="1"/>
              <a:t>approx</a:t>
            </a:r>
            <a:r>
              <a:rPr lang="en-US" sz="1600" dirty="0"/>
              <a:t>)  </a:t>
            </a:r>
            <a:r>
              <a:rPr lang="en-US" sz="1600" dirty="0" smtClean="0"/>
              <a:t>              </a:t>
            </a:r>
          </a:p>
          <a:p>
            <a:r>
              <a:rPr lang="en-US" sz="1600" dirty="0"/>
              <a:t> </a:t>
            </a:r>
            <a:r>
              <a:rPr lang="en-US" sz="1600" dirty="0" smtClean="0"/>
              <a:t>           {</a:t>
            </a:r>
            <a:r>
              <a:rPr lang="en-US" sz="1600" dirty="0"/>
              <a:t/>
            </a:r>
            <a:br>
              <a:rPr lang="en-US" sz="1600" dirty="0"/>
            </a:br>
            <a:r>
              <a:rPr lang="en-US" sz="1600" dirty="0"/>
              <a:t>                </a:t>
            </a:r>
            <a:r>
              <a:rPr lang="en-US" sz="1600" dirty="0" err="1"/>
              <a:t>prev_term</a:t>
            </a:r>
            <a:r>
              <a:rPr lang="en-US" sz="1600" dirty="0"/>
              <a:t> = </a:t>
            </a:r>
            <a:r>
              <a:rPr lang="en-US" sz="1600" dirty="0" err="1"/>
              <a:t>curr_term</a:t>
            </a:r>
            <a:r>
              <a:rPr lang="en-US" sz="1600" dirty="0"/>
              <a:t>;</a:t>
            </a:r>
            <a:br>
              <a:rPr lang="en-US" sz="1600" dirty="0"/>
            </a:br>
            <a:r>
              <a:rPr lang="en-US" sz="1600" dirty="0"/>
              <a:t>                </a:t>
            </a:r>
            <a:r>
              <a:rPr lang="en-US" sz="1600" b="1" dirty="0" err="1"/>
              <a:t>i</a:t>
            </a:r>
            <a:r>
              <a:rPr lang="en-US" sz="1600" dirty="0"/>
              <a:t>++;</a:t>
            </a:r>
            <a:br>
              <a:rPr lang="en-US" sz="1600" dirty="0"/>
            </a:br>
            <a:r>
              <a:rPr lang="en-US" sz="1600" dirty="0"/>
              <a:t>                sign *= (-1);</a:t>
            </a:r>
            <a:br>
              <a:rPr lang="en-US" sz="1600" dirty="0"/>
            </a:br>
            <a:r>
              <a:rPr lang="en-US" sz="1600" dirty="0"/>
              <a:t>                </a:t>
            </a:r>
            <a:r>
              <a:rPr lang="en-US" sz="1600" dirty="0" err="1"/>
              <a:t>curr_term</a:t>
            </a:r>
            <a:r>
              <a:rPr lang="en-US" sz="1600" dirty="0"/>
              <a:t> = sign * 1.0 / (2*</a:t>
            </a:r>
            <a:r>
              <a:rPr lang="en-US" sz="1600" b="1" dirty="0"/>
              <a:t>i</a:t>
            </a:r>
            <a:r>
              <a:rPr lang="en-US" sz="1600" dirty="0"/>
              <a:t>-1);</a:t>
            </a:r>
            <a:br>
              <a:rPr lang="en-US" sz="1600" dirty="0"/>
            </a:br>
            <a:r>
              <a:rPr lang="en-US" sz="1600" dirty="0"/>
              <a:t>                </a:t>
            </a:r>
            <a:r>
              <a:rPr lang="en-US" sz="1600" b="1" dirty="0"/>
              <a:t>sum </a:t>
            </a:r>
            <a:r>
              <a:rPr lang="en-US" sz="1600" dirty="0"/>
              <a:t>+= </a:t>
            </a:r>
            <a:r>
              <a:rPr lang="en-US" sz="1600" dirty="0" err="1"/>
              <a:t>curr_term</a:t>
            </a:r>
            <a:r>
              <a:rPr lang="en-US" sz="1600" dirty="0"/>
              <a:t>;</a:t>
            </a:r>
            <a:br>
              <a:rPr lang="en-US" sz="1600" dirty="0"/>
            </a:br>
            <a:r>
              <a:rPr lang="en-US" sz="1600" dirty="0"/>
              <a:t>            }</a:t>
            </a:r>
            <a:br>
              <a:rPr lang="en-US" sz="1600" dirty="0"/>
            </a:br>
            <a:r>
              <a:rPr lang="en-US" sz="1600" dirty="0"/>
              <a:t>            </a:t>
            </a:r>
            <a:r>
              <a:rPr lang="en-US" sz="1600" b="1" dirty="0"/>
              <a:t>sum </a:t>
            </a:r>
            <a:r>
              <a:rPr lang="en-US" sz="1600" dirty="0"/>
              <a:t>= 4.0 * </a:t>
            </a:r>
            <a:r>
              <a:rPr lang="en-US" sz="1600" b="1" dirty="0"/>
              <a:t>sum</a:t>
            </a:r>
            <a:r>
              <a:rPr lang="en-US" sz="1600" dirty="0"/>
              <a:t>;</a:t>
            </a:r>
            <a:br>
              <a:rPr lang="en-US" sz="1600" dirty="0"/>
            </a:br>
            <a:r>
              <a:rPr lang="en-US" sz="1600" dirty="0"/>
              <a:t>            </a:t>
            </a:r>
            <a:r>
              <a:rPr lang="en-US" sz="1600" b="1" dirty="0" err="1"/>
              <a:t>computeResult</a:t>
            </a:r>
            <a:r>
              <a:rPr lang="en-US" sz="1600" dirty="0" err="1"/>
              <a:t>.setText</a:t>
            </a:r>
            <a:r>
              <a:rPr lang="en-US" sz="1600" dirty="0"/>
              <a:t>(</a:t>
            </a:r>
            <a:r>
              <a:rPr lang="en-US" sz="1600" dirty="0" err="1"/>
              <a:t>Double.</a:t>
            </a:r>
            <a:r>
              <a:rPr lang="en-US" sz="1600" i="1" dirty="0" err="1"/>
              <a:t>toString</a:t>
            </a:r>
            <a:r>
              <a:rPr lang="en-US" sz="1600" dirty="0"/>
              <a:t>(</a:t>
            </a:r>
            <a:r>
              <a:rPr lang="en-US" sz="1600" b="1" dirty="0"/>
              <a:t>sum</a:t>
            </a:r>
            <a:r>
              <a:rPr lang="en-US" sz="1600" dirty="0"/>
              <a:t>));</a:t>
            </a:r>
            <a:br>
              <a:rPr lang="en-US" sz="1600" dirty="0"/>
            </a:br>
            <a:r>
              <a:rPr lang="en-US" sz="1600" dirty="0"/>
              <a:t>        }</a:t>
            </a:r>
            <a:br>
              <a:rPr lang="en-US" sz="1600" dirty="0"/>
            </a:br>
            <a:r>
              <a:rPr lang="en-US" sz="1600" dirty="0"/>
              <a:t>        </a:t>
            </a:r>
            <a:r>
              <a:rPr lang="en-US" sz="1600" b="1" dirty="0"/>
              <a:t>else</a:t>
            </a:r>
            <a:br>
              <a:rPr lang="en-US" sz="1600" b="1" dirty="0"/>
            </a:br>
            <a:r>
              <a:rPr lang="en-US" sz="1600" b="1" dirty="0"/>
              <a:t>            </a:t>
            </a:r>
            <a:r>
              <a:rPr lang="en-US" sz="1600" b="1" dirty="0" err="1"/>
              <a:t>computeResult</a:t>
            </a:r>
            <a:r>
              <a:rPr lang="en-US" sz="1600" dirty="0" err="1"/>
              <a:t>.setText</a:t>
            </a:r>
            <a:r>
              <a:rPr lang="en-US" sz="1600" dirty="0"/>
              <a:t>(</a:t>
            </a:r>
            <a:r>
              <a:rPr lang="en-US" sz="1600" b="1" dirty="0"/>
              <a:t>"Incorrect string for Value"</a:t>
            </a:r>
            <a:r>
              <a:rPr lang="en-US" sz="1600" dirty="0"/>
              <a:t>);</a:t>
            </a:r>
            <a:br>
              <a:rPr lang="en-US" sz="1600" dirty="0"/>
            </a:br>
            <a:r>
              <a:rPr lang="en-US" sz="1600" dirty="0"/>
              <a:t>}</a:t>
            </a:r>
          </a:p>
        </p:txBody>
      </p:sp>
      <p:pic>
        <p:nvPicPr>
          <p:cNvPr id="5" name="Picture 2" descr="\pi = 4\sum^\infty_{k=0} \frac{(-1)^k}{2k+1} = \frac{4}{1}-\frac{4}{3}+\frac{4}{5}-\frac{4}{7}+\frac{4}{9}-\frac{4}{11}\cdot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6248168"/>
            <a:ext cx="3914775" cy="476250"/>
          </a:xfrm>
          <a:prstGeom prst="rect">
            <a:avLst/>
          </a:prstGeom>
          <a:solidFill>
            <a:srgbClr val="FF0000">
              <a:alpha val="19000"/>
            </a:srgbClr>
          </a:solidFill>
          <a:ln>
            <a:solidFill>
              <a:schemeClr val="tx2"/>
            </a:solidFill>
          </a:ln>
          <a:extLst/>
        </p:spPr>
      </p:pic>
      <p:sp>
        <p:nvSpPr>
          <p:cNvPr id="6" name="CasetăText 5"/>
          <p:cNvSpPr txBox="1"/>
          <p:nvPr/>
        </p:nvSpPr>
        <p:spPr>
          <a:xfrm>
            <a:off x="914400" y="6294836"/>
            <a:ext cx="2376488" cy="369332"/>
          </a:xfrm>
          <a:prstGeom prst="rect">
            <a:avLst/>
          </a:prstGeom>
          <a:solidFill>
            <a:srgbClr val="FF0000">
              <a:alpha val="41000"/>
            </a:srgbClr>
          </a:solidFill>
          <a:ln>
            <a:solidFill>
              <a:schemeClr val="tx2"/>
            </a:solidFill>
          </a:ln>
        </p:spPr>
        <p:txBody>
          <a:bodyPr wrap="square" rtlCol="0">
            <a:spAutoFit/>
          </a:bodyPr>
          <a:lstStyle/>
          <a:p>
            <a:r>
              <a:rPr lang="en-US" dirty="0" smtClean="0"/>
              <a:t>PI computing algorithm</a:t>
            </a:r>
            <a:endParaRPr lang="en-US" dirty="0"/>
          </a:p>
        </p:txBody>
      </p:sp>
      <p:sp>
        <p:nvSpPr>
          <p:cNvPr id="7" name="Săgeată la dreapta 6"/>
          <p:cNvSpPr/>
          <p:nvPr/>
        </p:nvSpPr>
        <p:spPr>
          <a:xfrm>
            <a:off x="3556165" y="6306980"/>
            <a:ext cx="838200"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804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a:t>
            </a:r>
            <a:r>
              <a:rPr lang="en-US" sz="2700" b="1" i="1" dirty="0">
                <a:solidFill>
                  <a:srgbClr val="FF0000"/>
                </a:solidFill>
              </a:rPr>
              <a:t>Computations </a:t>
            </a:r>
            <a:r>
              <a:rPr lang="en-US" sz="2700" b="1" i="1" dirty="0" smtClean="0">
                <a:solidFill>
                  <a:srgbClr val="FF0000"/>
                </a:solidFill>
              </a:rPr>
              <a:t>App – lab activity 1</a:t>
            </a:r>
            <a:endParaRPr lang="en-US" sz="27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1524000"/>
            <a:ext cx="9142412" cy="4019562"/>
          </a:xfrm>
          <a:prstGeom prst="rect">
            <a:avLst/>
          </a:prstGeom>
        </p:spPr>
        <p:txBody>
          <a:bodyPr>
            <a:spAutoFit/>
          </a:bodyPr>
          <a:lstStyle/>
          <a:p>
            <a:pPr marL="0" indent="0" algn="ctr">
              <a:buNone/>
            </a:pPr>
            <a:r>
              <a:rPr lang="en-GB" sz="4400" b="1" dirty="0" smtClean="0"/>
              <a:t>Design and Implement </a:t>
            </a:r>
          </a:p>
          <a:p>
            <a:pPr marL="0" indent="0" algn="ctr">
              <a:buNone/>
            </a:pPr>
            <a:r>
              <a:rPr lang="en-GB" sz="4400" b="1" dirty="0" smtClean="0"/>
              <a:t>an </a:t>
            </a:r>
          </a:p>
          <a:p>
            <a:pPr marL="0" indent="0" algn="ctr">
              <a:buNone/>
            </a:pPr>
            <a:r>
              <a:rPr lang="en-GB" sz="4400" b="1" dirty="0" smtClean="0"/>
              <a:t>Android App </a:t>
            </a:r>
          </a:p>
          <a:p>
            <a:pPr marL="0" indent="0" algn="ctr">
              <a:buNone/>
            </a:pPr>
            <a:r>
              <a:rPr lang="en-GB" sz="4400" b="1" dirty="0" smtClean="0"/>
              <a:t>for solving </a:t>
            </a:r>
          </a:p>
          <a:p>
            <a:pPr marL="0" indent="0" algn="ctr">
              <a:buNone/>
            </a:pPr>
            <a:r>
              <a:rPr lang="en-GB" sz="4400" b="1"/>
              <a:t>Q</a:t>
            </a:r>
            <a:r>
              <a:rPr lang="en-GB" sz="4400" b="1" smtClean="0"/>
              <a:t>uadratic </a:t>
            </a:r>
            <a:r>
              <a:rPr lang="en-GB" sz="4400" b="1" dirty="0"/>
              <a:t>E</a:t>
            </a:r>
            <a:r>
              <a:rPr lang="en-GB" sz="4400" b="1" smtClean="0"/>
              <a:t>quations</a:t>
            </a:r>
            <a:endParaRPr lang="en-GB" sz="4400" b="1" dirty="0"/>
          </a:p>
        </p:txBody>
      </p:sp>
    </p:spTree>
    <p:extLst>
      <p:ext uri="{BB962C8B-B14F-4D97-AF65-F5344CB8AC3E}">
        <p14:creationId xmlns:p14="http://schemas.microsoft.com/office/powerpoint/2010/main" val="2958804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a:t>
            </a:r>
            <a:r>
              <a:rPr lang="en-US" sz="1600" dirty="0" smtClean="0"/>
              <a:t>Studio</a:t>
            </a:r>
            <a:r>
              <a:rPr lang="en-US" sz="4000" b="1" i="1" dirty="0">
                <a:solidFill>
                  <a:srgbClr val="FF0000"/>
                </a:solidFill>
              </a:rPr>
              <a:t> </a:t>
            </a:r>
            <a:r>
              <a:rPr lang="en-US" sz="2700" b="1" i="1" dirty="0" smtClean="0">
                <a:solidFill>
                  <a:srgbClr val="FF0000"/>
                </a:solidFill>
              </a:rPr>
              <a:t>Computations </a:t>
            </a:r>
            <a:r>
              <a:rPr lang="en-US" sz="2700" b="1" i="1" dirty="0">
                <a:solidFill>
                  <a:srgbClr val="FF0000"/>
                </a:solidFill>
              </a:rPr>
              <a:t>App – lab activity </a:t>
            </a:r>
            <a:r>
              <a:rPr lang="en-US" sz="2700" b="1" i="1" dirty="0" smtClean="0">
                <a:solidFill>
                  <a:srgbClr val="FF0000"/>
                </a:solidFill>
              </a:rPr>
              <a:t> 2</a:t>
            </a:r>
            <a:endParaRPr lang="en-US" sz="27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1"/>
            <a:ext cx="9142412" cy="400110"/>
          </a:xfrm>
          <a:prstGeom prst="rect">
            <a:avLst/>
          </a:prstGeom>
        </p:spPr>
        <p:txBody>
          <a:bodyPr wrap="square">
            <a:spAutoFit/>
          </a:bodyPr>
          <a:lstStyle/>
          <a:p>
            <a:pPr marL="0" indent="0" algn="ctr">
              <a:buNone/>
            </a:pPr>
            <a:r>
              <a:rPr lang="en-GB" sz="2000" dirty="0" smtClean="0"/>
              <a:t>Using </a:t>
            </a:r>
            <a:r>
              <a:rPr lang="en-GB" sz="2000" dirty="0" smtClean="0"/>
              <a:t>the </a:t>
            </a:r>
            <a:r>
              <a:rPr lang="en-GB" sz="2000" dirty="0" err="1" smtClean="0"/>
              <a:t>previsious</a:t>
            </a:r>
            <a:r>
              <a:rPr lang="en-GB" sz="2000" dirty="0" smtClean="0"/>
              <a:t> example/app, compute </a:t>
            </a:r>
            <a:r>
              <a:rPr lang="en-GB" sz="2000" b="1" i="1" dirty="0" smtClean="0"/>
              <a:t>sin</a:t>
            </a:r>
            <a:r>
              <a:rPr lang="en-GB" sz="2000" dirty="0" smtClean="0"/>
              <a:t> function using the series:</a:t>
            </a:r>
            <a:endParaRPr lang="en-GB" sz="2000" dirty="0"/>
          </a:p>
        </p:txBody>
      </p:sp>
      <p:pic>
        <p:nvPicPr>
          <p:cNvPr id="16394" name="Picture 10" descr="C:\Users\MAFTEI~1\AppData\Local\Temp\x10sctmp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94" y="2362200"/>
            <a:ext cx="8026609"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282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a:t>
            </a:r>
            <a:r>
              <a:rPr lang="en-US" sz="1600" dirty="0" smtClean="0"/>
              <a:t>Studio</a:t>
            </a:r>
            <a:r>
              <a:rPr lang="en-US" sz="4000" b="1" i="1" dirty="0">
                <a:solidFill>
                  <a:srgbClr val="FF0000"/>
                </a:solidFill>
              </a:rPr>
              <a:t> </a:t>
            </a:r>
            <a:r>
              <a:rPr lang="en-US" sz="2700" b="1" i="1" dirty="0" smtClean="0">
                <a:solidFill>
                  <a:srgbClr val="FF0000"/>
                </a:solidFill>
              </a:rPr>
              <a:t>Computations </a:t>
            </a:r>
            <a:r>
              <a:rPr lang="en-US" sz="2700" b="1" i="1" dirty="0">
                <a:solidFill>
                  <a:srgbClr val="FF0000"/>
                </a:solidFill>
              </a:rPr>
              <a:t>App – lab activity </a:t>
            </a:r>
            <a:r>
              <a:rPr lang="en-US" sz="2700" b="1" i="1" dirty="0" smtClean="0">
                <a:solidFill>
                  <a:srgbClr val="FF0000"/>
                </a:solidFill>
              </a:rPr>
              <a:t> 3</a:t>
            </a:r>
            <a:endParaRPr lang="en-US" sz="27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asetăText 5"/>
          <p:cNvSpPr txBox="1"/>
          <p:nvPr/>
        </p:nvSpPr>
        <p:spPr>
          <a:xfrm>
            <a:off x="152400" y="685800"/>
            <a:ext cx="8964304" cy="369332"/>
          </a:xfrm>
          <a:prstGeom prst="rect">
            <a:avLst/>
          </a:prstGeom>
          <a:noFill/>
        </p:spPr>
        <p:txBody>
          <a:bodyPr wrap="square" rtlCol="0">
            <a:spAutoFit/>
          </a:bodyPr>
          <a:lstStyle/>
          <a:p>
            <a:r>
              <a:rPr lang="en-US" dirty="0" smtClean="0"/>
              <a:t>Modify </a:t>
            </a:r>
            <a:r>
              <a:rPr lang="en-US" dirty="0"/>
              <a:t>the </a:t>
            </a:r>
            <a:r>
              <a:rPr lang="en-US" dirty="0" smtClean="0"/>
              <a:t>first given </a:t>
            </a:r>
            <a:r>
              <a:rPr lang="en-US" dirty="0"/>
              <a:t>example to calculate the value of a polynomial in a fixed point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36576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873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a:t>
            </a:r>
            <a:r>
              <a:rPr lang="en-US" sz="2700" b="1" i="1" dirty="0">
                <a:solidFill>
                  <a:srgbClr val="FF0000"/>
                </a:solidFill>
              </a:rPr>
              <a:t>Computations </a:t>
            </a:r>
            <a:r>
              <a:rPr lang="en-US" sz="2700" b="1" i="1" dirty="0" smtClean="0">
                <a:solidFill>
                  <a:srgbClr val="FF0000"/>
                </a:solidFill>
              </a:rPr>
              <a:t>App – lab activity </a:t>
            </a:r>
            <a:r>
              <a:rPr lang="en-US" sz="2700" b="1" i="1" dirty="0" smtClean="0">
                <a:solidFill>
                  <a:srgbClr val="FF0000"/>
                </a:solidFill>
              </a:rPr>
              <a:t>3</a:t>
            </a:r>
            <a:endParaRPr lang="en-US" sz="27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369332"/>
          </a:xfrm>
          <a:prstGeom prst="rect">
            <a:avLst/>
          </a:prstGeom>
        </p:spPr>
        <p:txBody>
          <a:bodyPr>
            <a:spAutoFit/>
          </a:bodyPr>
          <a:lstStyle/>
          <a:p>
            <a:pPr marL="0" indent="0" algn="ctr">
              <a:buNone/>
            </a:pPr>
            <a:r>
              <a:rPr lang="en-GB" sz="1800" b="1" dirty="0"/>
              <a:t>C</a:t>
            </a:r>
            <a:r>
              <a:rPr lang="en-GB" sz="1800" b="1" dirty="0" smtClean="0"/>
              <a:t>ompute </a:t>
            </a:r>
            <a:r>
              <a:rPr lang="en-GB" sz="1800" b="1" dirty="0" err="1" smtClean="0"/>
              <a:t>polinom</a:t>
            </a:r>
            <a:r>
              <a:rPr lang="en-GB" sz="1800" b="1" dirty="0" smtClean="0"/>
              <a:t> value for a fixed point x – first theoretical considerations</a:t>
            </a:r>
            <a:endParaRPr lang="en-GB" sz="1800" b="1"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48482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97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a:t>
            </a:r>
            <a:r>
              <a:rPr lang="en-US" sz="2700" b="1" i="1" dirty="0">
                <a:solidFill>
                  <a:srgbClr val="FF0000"/>
                </a:solidFill>
              </a:rPr>
              <a:t>Computations </a:t>
            </a:r>
            <a:r>
              <a:rPr lang="en-US" sz="2700" b="1" i="1" dirty="0" smtClean="0">
                <a:solidFill>
                  <a:srgbClr val="FF0000"/>
                </a:solidFill>
              </a:rPr>
              <a:t>App – lab activity </a:t>
            </a:r>
            <a:r>
              <a:rPr lang="en-US" sz="2700" b="1" i="1" dirty="0" smtClean="0">
                <a:solidFill>
                  <a:srgbClr val="FF0000"/>
                </a:solidFill>
              </a:rPr>
              <a:t>3</a:t>
            </a:r>
            <a:endParaRPr lang="en-US" sz="27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3508653"/>
          </a:xfrm>
          <a:prstGeom prst="rect">
            <a:avLst/>
          </a:prstGeom>
        </p:spPr>
        <p:txBody>
          <a:bodyPr>
            <a:spAutoFit/>
          </a:bodyPr>
          <a:lstStyle/>
          <a:p>
            <a:pPr marL="0" indent="0" algn="ctr">
              <a:buNone/>
            </a:pPr>
            <a:r>
              <a:rPr lang="en-GB" sz="1800" b="1" dirty="0"/>
              <a:t>C</a:t>
            </a:r>
            <a:r>
              <a:rPr lang="en-GB" sz="1800" b="1" dirty="0" smtClean="0"/>
              <a:t>ompute </a:t>
            </a:r>
            <a:r>
              <a:rPr lang="en-GB" sz="1800" b="1" dirty="0" err="1" smtClean="0"/>
              <a:t>polinom</a:t>
            </a:r>
            <a:r>
              <a:rPr lang="en-GB" sz="1800" b="1" dirty="0" smtClean="0"/>
              <a:t> value for a fixed point x – second “theoretical” considerations</a:t>
            </a:r>
          </a:p>
          <a:p>
            <a:pPr marL="0" indent="0" algn="ctr">
              <a:buNone/>
            </a:pPr>
            <a:endParaRPr lang="en-GB" sz="1800" b="1" dirty="0" smtClean="0"/>
          </a:p>
          <a:p>
            <a:pPr marL="0" indent="0" algn="ctr">
              <a:buNone/>
            </a:pPr>
            <a:endParaRPr lang="en-GB" sz="1800" b="1" dirty="0"/>
          </a:p>
          <a:p>
            <a:pPr marL="0" indent="0" algn="ctr">
              <a:buNone/>
            </a:pPr>
            <a:endParaRPr lang="en-GB" sz="1800" b="1" dirty="0" smtClean="0"/>
          </a:p>
          <a:p>
            <a:pPr marL="0" indent="0" algn="ctr">
              <a:buNone/>
            </a:pPr>
            <a:endParaRPr lang="en-GB" sz="1800" b="1" dirty="0"/>
          </a:p>
          <a:p>
            <a:pPr marL="0" indent="0" algn="ctr">
              <a:buNone/>
            </a:pPr>
            <a:endParaRPr lang="en-GB" sz="1800" b="1" dirty="0"/>
          </a:p>
          <a:p>
            <a:pPr marL="0" indent="0" algn="ctr">
              <a:buNone/>
            </a:pPr>
            <a:r>
              <a:rPr lang="en-GB" sz="8000" b="1" dirty="0">
                <a:solidFill>
                  <a:srgbClr val="FF0000"/>
                </a:solidFill>
              </a:rPr>
              <a:t>brute force</a:t>
            </a:r>
          </a:p>
        </p:txBody>
      </p:sp>
    </p:spTree>
    <p:extLst>
      <p:ext uri="{BB962C8B-B14F-4D97-AF65-F5344CB8AC3E}">
        <p14:creationId xmlns:p14="http://schemas.microsoft.com/office/powerpoint/2010/main" val="662478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457200" y="28755"/>
            <a:ext cx="8229600" cy="334962"/>
          </a:xfrm>
        </p:spPr>
        <p:txBody>
          <a:bodyPr>
            <a:noAutofit/>
          </a:bodyPr>
          <a:lstStyle/>
          <a:p>
            <a:pPr algn="l"/>
            <a:r>
              <a:rPr lang="en-US" sz="2400" b="1" i="1" dirty="0" smtClean="0"/>
              <a:t>`</a:t>
            </a:r>
            <a:r>
              <a:rPr lang="en-US" sz="2400" b="1" i="1" dirty="0" smtClean="0">
                <a:solidFill>
                  <a:srgbClr val="FF0000"/>
                </a:solidFill>
              </a:rPr>
              <a:t>	</a:t>
            </a:r>
            <a:endParaRPr lang="en-US" sz="2800" b="1" i="1" dirty="0">
              <a:solidFill>
                <a:srgbClr val="FF0000"/>
              </a:solidFill>
            </a:endParaRPr>
          </a:p>
        </p:txBody>
      </p:sp>
      <p:sp>
        <p:nvSpPr>
          <p:cNvPr id="3" name="Substituent conținut 2"/>
          <p:cNvSpPr>
            <a:spLocks noGrp="1"/>
          </p:cNvSpPr>
          <p:nvPr>
            <p:ph idx="1"/>
          </p:nvPr>
        </p:nvSpPr>
        <p:spPr>
          <a:xfrm>
            <a:off x="152400" y="457200"/>
            <a:ext cx="8839200" cy="6172200"/>
          </a:xfrm>
        </p:spPr>
        <p:txBody>
          <a:bodyPr>
            <a:normAutofit/>
          </a:bodyPr>
          <a:lstStyle/>
          <a:p>
            <a:pPr marL="0" indent="0" algn="ctr">
              <a:buNone/>
            </a:pPr>
            <a:endParaRPr lang="en-US" sz="9600" dirty="0" smtClean="0"/>
          </a:p>
          <a:p>
            <a:pPr marL="0" indent="0" algn="ctr">
              <a:buNone/>
            </a:pPr>
            <a:r>
              <a:rPr lang="en-US" sz="9600" dirty="0" smtClean="0"/>
              <a:t>Ta-Ta for now!</a:t>
            </a:r>
            <a:endParaRPr lang="en-US" sz="96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501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smtClean="0">
                <a:solidFill>
                  <a:srgbClr val="FF0000"/>
                </a:solidFill>
              </a:rPr>
              <a:t>	Goal</a:t>
            </a:r>
            <a:endParaRPr lang="en-US" sz="40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523220"/>
          </a:xfrm>
          <a:prstGeom prst="rect">
            <a:avLst/>
          </a:prstGeom>
        </p:spPr>
        <p:txBody>
          <a:bodyPr>
            <a:spAutoFit/>
          </a:bodyPr>
          <a:lstStyle/>
          <a:p>
            <a:pPr marL="0" indent="0">
              <a:buNone/>
            </a:pPr>
            <a:r>
              <a:rPr lang="en-GB" sz="2800" b="1" dirty="0" smtClean="0">
                <a:solidFill>
                  <a:srgbClr val="FF0000"/>
                </a:solidFill>
              </a:rPr>
              <a:t>Computations App</a:t>
            </a:r>
            <a:endParaRPr lang="en-GB" sz="2800" b="1" dirty="0">
              <a:solidFill>
                <a:srgbClr val="FF0000"/>
              </a:solidFill>
            </a:endParaRPr>
          </a:p>
        </p:txBody>
      </p:sp>
      <p:pic>
        <p:nvPicPr>
          <p:cNvPr id="1026" name="Picture 2" descr="C:\Users\MAFTEI~1\AppData\Local\Temp\x10sctmp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 y="1623516"/>
            <a:ext cx="4032596" cy="4830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FTEI~1\AppData\Local\Temp\x10sctm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24084"/>
            <a:ext cx="4088794" cy="483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78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smtClean="0">
                <a:solidFill>
                  <a:srgbClr val="FF0000"/>
                </a:solidFill>
              </a:rPr>
              <a:t>	Computations </a:t>
            </a:r>
            <a:r>
              <a:rPr lang="en-US" sz="4000" b="1" i="1" dirty="0">
                <a:solidFill>
                  <a:srgbClr val="FF0000"/>
                </a:solidFill>
              </a:rPr>
              <a:t>A</a:t>
            </a:r>
            <a:r>
              <a:rPr lang="en-US" sz="4000" b="1" i="1" dirty="0" smtClean="0">
                <a:solidFill>
                  <a:srgbClr val="FF0000"/>
                </a:solidFill>
              </a:rPr>
              <a:t>pp</a:t>
            </a:r>
            <a:endParaRPr lang="en-US" sz="40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dirty="0" smtClean="0"/>
              <a:t>Layout -&gt; </a:t>
            </a:r>
            <a:r>
              <a:rPr lang="en-GB" sz="2000" b="1" i="1" dirty="0" smtClean="0"/>
              <a:t>content_main.xml</a:t>
            </a:r>
            <a:r>
              <a:rPr lang="en-GB" sz="2000" b="1" dirty="0" smtClean="0"/>
              <a:t> </a:t>
            </a:r>
            <a:r>
              <a:rPr lang="en-GB" sz="2000" dirty="0" smtClean="0"/>
              <a:t>file	Design form</a:t>
            </a:r>
            <a:endParaRPr lang="en-GB" sz="2000" dirty="0"/>
          </a:p>
        </p:txBody>
      </p:sp>
      <p:pic>
        <p:nvPicPr>
          <p:cNvPr id="15362" name="Picture 2" descr="C:\Users\MAFTEI~1\AppData\Local\Temp\x10sct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066800"/>
            <a:ext cx="2971800" cy="552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07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smtClean="0">
                <a:solidFill>
                  <a:srgbClr val="FF0000"/>
                </a:solidFill>
              </a:rPr>
              <a:t>	Computations </a:t>
            </a:r>
            <a:r>
              <a:rPr lang="en-US" sz="4000" b="1" i="1" dirty="0">
                <a:solidFill>
                  <a:srgbClr val="FF0000"/>
                </a:solidFill>
              </a:rPr>
              <a:t>A</a:t>
            </a:r>
            <a:r>
              <a:rPr lang="en-US" sz="4000" b="1" i="1" dirty="0" smtClean="0">
                <a:solidFill>
                  <a:srgbClr val="FF0000"/>
                </a:solidFill>
              </a:rPr>
              <a:t>pp</a:t>
            </a:r>
            <a:endParaRPr lang="en-US" sz="40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u="sng" dirty="0" smtClean="0">
                <a:solidFill>
                  <a:srgbClr val="FF0000"/>
                </a:solidFill>
              </a:rPr>
              <a:t>Layout -&gt; </a:t>
            </a:r>
            <a:r>
              <a:rPr lang="en-GB" sz="2000" b="1" i="1" u="sng" dirty="0" smtClean="0">
                <a:solidFill>
                  <a:srgbClr val="FF0000"/>
                </a:solidFill>
              </a:rPr>
              <a:t>content_main.xml</a:t>
            </a:r>
            <a:r>
              <a:rPr lang="en-GB" sz="2000" b="1" u="sng" dirty="0" smtClean="0">
                <a:solidFill>
                  <a:srgbClr val="FF0000"/>
                </a:solidFill>
              </a:rPr>
              <a:t> </a:t>
            </a:r>
            <a:r>
              <a:rPr lang="en-GB" sz="2000" u="sng" dirty="0" smtClean="0">
                <a:solidFill>
                  <a:srgbClr val="FF0000"/>
                </a:solidFill>
              </a:rPr>
              <a:t>file	Edit form</a:t>
            </a:r>
            <a:endParaRPr lang="en-GB" sz="2000" u="sng" dirty="0">
              <a:solidFill>
                <a:srgbClr val="FF0000"/>
              </a:solidFill>
            </a:endParaRPr>
          </a:p>
        </p:txBody>
      </p:sp>
      <p:sp>
        <p:nvSpPr>
          <p:cNvPr id="3" name="CasetăText 2"/>
          <p:cNvSpPr txBox="1"/>
          <p:nvPr/>
        </p:nvSpPr>
        <p:spPr>
          <a:xfrm>
            <a:off x="0" y="1251045"/>
            <a:ext cx="5576888" cy="4524315"/>
          </a:xfrm>
          <a:prstGeom prst="rect">
            <a:avLst/>
          </a:prstGeom>
          <a:noFill/>
          <a:ln w="38100">
            <a:solidFill>
              <a:schemeClr val="accent1"/>
            </a:solidFill>
          </a:ln>
        </p:spPr>
        <p:txBody>
          <a:bodyPr wrap="square" rtlCol="0">
            <a:spAutoFit/>
          </a:bodyPr>
          <a:lstStyle/>
          <a:p>
            <a:r>
              <a:rPr lang="en-US" sz="1600" dirty="0"/>
              <a:t>&lt;</a:t>
            </a:r>
            <a:r>
              <a:rPr lang="en-US" sz="1600" dirty="0" err="1"/>
              <a:t>RelativeLayout</a:t>
            </a:r>
            <a:r>
              <a:rPr lang="en-US" sz="1600" dirty="0"/>
              <a:t> </a:t>
            </a:r>
            <a:r>
              <a:rPr lang="en-US" sz="1600" dirty="0" smtClean="0"/>
              <a:t>                     </a:t>
            </a:r>
            <a:r>
              <a:rPr lang="en-US" sz="1600" dirty="0" err="1" smtClean="0"/>
              <a:t>xmlns:android</a:t>
            </a:r>
            <a:r>
              <a:rPr lang="en-US" sz="1600" dirty="0"/>
              <a:t>="http://schemas.android.com/</a:t>
            </a:r>
            <a:r>
              <a:rPr lang="en-US" sz="1600" dirty="0" err="1"/>
              <a:t>apk</a:t>
            </a:r>
            <a:r>
              <a:rPr lang="en-US" sz="1600" dirty="0"/>
              <a:t>/res/android"</a:t>
            </a:r>
            <a:br>
              <a:rPr lang="en-US" sz="1600" dirty="0"/>
            </a:br>
            <a:r>
              <a:rPr lang="en-US" sz="1600" dirty="0"/>
              <a:t>    </a:t>
            </a:r>
            <a:r>
              <a:rPr lang="en-US" sz="1600" dirty="0" err="1"/>
              <a:t>xmlns:tools</a:t>
            </a:r>
            <a:r>
              <a:rPr lang="en-US" sz="1600" dirty="0"/>
              <a:t>="http://schemas.android.com/tools"</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match_parent</a:t>
            </a:r>
            <a:r>
              <a:rPr lang="en-US" sz="1600" dirty="0"/>
              <a:t>"</a:t>
            </a:r>
            <a:br>
              <a:rPr lang="en-US" sz="1600" dirty="0"/>
            </a:br>
            <a:r>
              <a:rPr lang="en-US" sz="1600" dirty="0"/>
              <a:t>    </a:t>
            </a:r>
            <a:r>
              <a:rPr lang="en-US" sz="1600" dirty="0" err="1"/>
              <a:t>android:paddingBottom</a:t>
            </a:r>
            <a:r>
              <a:rPr lang="en-US" sz="1600" dirty="0"/>
              <a:t>="@</a:t>
            </a:r>
            <a:r>
              <a:rPr lang="en-US" sz="1600" dirty="0" err="1"/>
              <a:t>dimen</a:t>
            </a:r>
            <a:r>
              <a:rPr lang="en-US" sz="1600" dirty="0"/>
              <a:t>/</a:t>
            </a:r>
            <a:r>
              <a:rPr lang="en-US" sz="1600" dirty="0" err="1"/>
              <a:t>activity_vertical_margin</a:t>
            </a:r>
            <a:r>
              <a:rPr lang="en-US" sz="1600" dirty="0"/>
              <a:t>"</a:t>
            </a:r>
            <a:br>
              <a:rPr lang="en-US" sz="1600" dirty="0"/>
            </a:br>
            <a:r>
              <a:rPr lang="en-US" sz="1600" dirty="0"/>
              <a:t>    </a:t>
            </a:r>
            <a:r>
              <a:rPr lang="en-US" sz="1600" dirty="0" err="1"/>
              <a:t>android:paddingLeft</a:t>
            </a:r>
            <a:r>
              <a:rPr lang="en-US" sz="1600" dirty="0"/>
              <a:t>="@</a:t>
            </a:r>
            <a:r>
              <a:rPr lang="en-US" sz="1600" dirty="0" err="1"/>
              <a:t>dimen</a:t>
            </a:r>
            <a:r>
              <a:rPr lang="en-US" sz="1600" dirty="0"/>
              <a:t>/</a:t>
            </a:r>
            <a:r>
              <a:rPr lang="en-US" sz="1600" dirty="0" err="1"/>
              <a:t>activity_horizontal_margin</a:t>
            </a:r>
            <a:r>
              <a:rPr lang="en-US" sz="1600" dirty="0"/>
              <a:t>"</a:t>
            </a:r>
            <a:br>
              <a:rPr lang="en-US" sz="1600" dirty="0"/>
            </a:br>
            <a:r>
              <a:rPr lang="en-US" sz="1600" dirty="0"/>
              <a:t>    </a:t>
            </a:r>
            <a:r>
              <a:rPr lang="en-US" sz="1600" dirty="0" err="1"/>
              <a:t>android:paddingRight</a:t>
            </a:r>
            <a:r>
              <a:rPr lang="en-US" sz="1600" dirty="0"/>
              <a:t>="@</a:t>
            </a:r>
            <a:r>
              <a:rPr lang="en-US" sz="1600" dirty="0" err="1"/>
              <a:t>dimen</a:t>
            </a:r>
            <a:r>
              <a:rPr lang="en-US" sz="1600" dirty="0"/>
              <a:t>/</a:t>
            </a:r>
            <a:r>
              <a:rPr lang="en-US" sz="1600" dirty="0" err="1"/>
              <a:t>activity_horizontal_margin</a:t>
            </a:r>
            <a:r>
              <a:rPr lang="en-US" sz="1600" dirty="0"/>
              <a:t>"</a:t>
            </a:r>
            <a:br>
              <a:rPr lang="en-US" sz="1600" dirty="0"/>
            </a:br>
            <a:r>
              <a:rPr lang="en-US" sz="1600" dirty="0"/>
              <a:t>    </a:t>
            </a:r>
            <a:r>
              <a:rPr lang="en-US" sz="1600" dirty="0" err="1"/>
              <a:t>android:paddingTop</a:t>
            </a:r>
            <a:r>
              <a:rPr lang="en-US" sz="1600" dirty="0"/>
              <a:t>="@</a:t>
            </a:r>
            <a:r>
              <a:rPr lang="en-US" sz="1600" dirty="0" err="1"/>
              <a:t>dimen</a:t>
            </a:r>
            <a:r>
              <a:rPr lang="en-US" sz="1600" dirty="0"/>
              <a:t>/</a:t>
            </a:r>
            <a:r>
              <a:rPr lang="en-US" sz="1600" dirty="0" err="1"/>
              <a:t>activity_vertical_margin</a:t>
            </a:r>
            <a:r>
              <a:rPr lang="en-US" sz="1600" dirty="0"/>
              <a:t>"&gt;</a:t>
            </a:r>
            <a:br>
              <a:rPr lang="en-US" sz="1600" dirty="0"/>
            </a:br>
            <a:r>
              <a:rPr lang="en-US" sz="1600" dirty="0"/>
              <a:t/>
            </a:r>
            <a:br>
              <a:rPr lang="en-US" sz="1600" dirty="0"/>
            </a:br>
            <a:r>
              <a:rPr lang="en-US" sz="1600" dirty="0"/>
              <a:t>    &lt;</a:t>
            </a:r>
            <a:r>
              <a:rPr lang="en-US" sz="1600" dirty="0" err="1"/>
              <a:t>TextView</a:t>
            </a:r>
            <a:r>
              <a:rPr lang="en-US" sz="1600" dirty="0"/>
              <a:t/>
            </a:r>
            <a:br>
              <a:rPr lang="en-US" sz="1600" dirty="0"/>
            </a:br>
            <a:r>
              <a:rPr lang="en-US" sz="1600" dirty="0"/>
              <a:t>        </a:t>
            </a:r>
            <a:r>
              <a:rPr lang="en-US" sz="1600" dirty="0" err="1"/>
              <a:t>android:id</a:t>
            </a:r>
            <a:r>
              <a:rPr lang="en-US" sz="1600" dirty="0"/>
              <a:t>="@+id/textView1"</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="Computations"</a:t>
            </a:r>
            <a:br>
              <a:rPr lang="en-US" sz="1600" dirty="0"/>
            </a:br>
            <a:r>
              <a:rPr lang="en-US" sz="1600" dirty="0"/>
              <a:t>        </a:t>
            </a:r>
            <a:r>
              <a:rPr lang="en-US" sz="1600" dirty="0" err="1"/>
              <a:t>android:layout_alignParentTop</a:t>
            </a:r>
            <a:r>
              <a:rPr lang="en-US" sz="1600" dirty="0"/>
              <a:t>="true"</a:t>
            </a:r>
            <a:br>
              <a:rPr lang="en-US" sz="1600" dirty="0"/>
            </a:br>
            <a:r>
              <a:rPr lang="en-US" sz="1600" dirty="0"/>
              <a:t>        </a:t>
            </a:r>
            <a:r>
              <a:rPr lang="en-US" sz="1600" dirty="0" err="1"/>
              <a:t>android:layout_toRightOf</a:t>
            </a:r>
            <a:r>
              <a:rPr lang="en-US" sz="1600" dirty="0"/>
              <a:t>="@+id/textView2"</a:t>
            </a:r>
            <a:br>
              <a:rPr lang="en-US" sz="1600" dirty="0"/>
            </a:br>
            <a:r>
              <a:rPr lang="en-US" sz="1600" dirty="0"/>
              <a:t>        </a:t>
            </a:r>
            <a:r>
              <a:rPr lang="en-US" sz="1600" dirty="0" err="1"/>
              <a:t>android:layout_toEndOf</a:t>
            </a:r>
            <a:r>
              <a:rPr lang="en-US" sz="1600" dirty="0"/>
              <a:t>="@+id/textView2" /&gt;</a:t>
            </a:r>
          </a:p>
        </p:txBody>
      </p:sp>
      <p:sp>
        <p:nvSpPr>
          <p:cNvPr id="5" name="CasetăText 4"/>
          <p:cNvSpPr txBox="1"/>
          <p:nvPr/>
        </p:nvSpPr>
        <p:spPr>
          <a:xfrm>
            <a:off x="5650493" y="990599"/>
            <a:ext cx="3493507" cy="1077218"/>
          </a:xfrm>
          <a:prstGeom prst="rect">
            <a:avLst/>
          </a:prstGeom>
          <a:solidFill>
            <a:srgbClr val="FFFF00">
              <a:alpha val="29000"/>
            </a:srgbClr>
          </a:solidFill>
          <a:ln>
            <a:solidFill>
              <a:schemeClr val="accent1"/>
            </a:solidFill>
          </a:ln>
        </p:spPr>
        <p:txBody>
          <a:bodyPr wrap="square" rtlCol="0">
            <a:spAutoFit/>
          </a:bodyPr>
          <a:lstStyle/>
          <a:p>
            <a:r>
              <a:rPr lang="en-US" sz="1600" dirty="0" err="1">
                <a:solidFill>
                  <a:srgbClr val="0070C0"/>
                </a:solidFill>
                <a:hlinkClick r:id="rId3"/>
              </a:rPr>
              <a:t>RelativeLayout</a:t>
            </a:r>
            <a:r>
              <a:rPr lang="en-US" sz="1600" dirty="0">
                <a:solidFill>
                  <a:srgbClr val="0070C0"/>
                </a:solidFill>
              </a:rPr>
              <a:t> </a:t>
            </a:r>
            <a:endParaRPr lang="en-US" sz="1600" dirty="0" smtClean="0">
              <a:solidFill>
                <a:srgbClr val="0070C0"/>
              </a:solidFill>
            </a:endParaRPr>
          </a:p>
          <a:p>
            <a:r>
              <a:rPr lang="en-US" sz="1600" dirty="0" smtClean="0">
                <a:solidFill>
                  <a:srgbClr val="0070C0"/>
                </a:solidFill>
              </a:rPr>
              <a:t>is </a:t>
            </a:r>
            <a:r>
              <a:rPr lang="en-US" sz="1600" dirty="0">
                <a:solidFill>
                  <a:srgbClr val="0070C0"/>
                </a:solidFill>
              </a:rPr>
              <a:t>a view group that displays child views in relative positions, to one </a:t>
            </a:r>
            <a:r>
              <a:rPr lang="en-US" sz="1600" dirty="0" smtClean="0">
                <a:solidFill>
                  <a:srgbClr val="0070C0"/>
                </a:solidFill>
              </a:rPr>
              <a:t>another.</a:t>
            </a:r>
          </a:p>
          <a:p>
            <a:r>
              <a:rPr lang="en-US" sz="1600" dirty="0" smtClean="0">
                <a:solidFill>
                  <a:srgbClr val="0070C0"/>
                </a:solidFill>
              </a:rPr>
              <a:t>vs. </a:t>
            </a:r>
            <a:r>
              <a:rPr lang="en-US" sz="1600" dirty="0" err="1" smtClean="0">
                <a:solidFill>
                  <a:srgbClr val="0070C0"/>
                </a:solidFill>
                <a:hlinkClick r:id="rId3"/>
              </a:rPr>
              <a:t>LinearLayout</a:t>
            </a:r>
            <a:endParaRPr lang="en-US" sz="1600" dirty="0">
              <a:solidFill>
                <a:srgbClr val="0070C0"/>
              </a:solidFill>
            </a:endParaRPr>
          </a:p>
        </p:txBody>
      </p:sp>
      <p:sp>
        <p:nvSpPr>
          <p:cNvPr id="10" name="CasetăText 9"/>
          <p:cNvSpPr txBox="1"/>
          <p:nvPr/>
        </p:nvSpPr>
        <p:spPr>
          <a:xfrm>
            <a:off x="5650493" y="2202740"/>
            <a:ext cx="3429000" cy="492443"/>
          </a:xfrm>
          <a:prstGeom prst="rect">
            <a:avLst/>
          </a:prstGeom>
          <a:solidFill>
            <a:srgbClr val="00B050">
              <a:alpha val="13000"/>
            </a:srgbClr>
          </a:solidFill>
          <a:ln>
            <a:solidFill>
              <a:schemeClr val="accent1"/>
            </a:solidFill>
          </a:ln>
        </p:spPr>
        <p:txBody>
          <a:bodyPr wrap="square" rtlCol="0">
            <a:spAutoFit/>
          </a:bodyPr>
          <a:lstStyle/>
          <a:p>
            <a:r>
              <a:rPr lang="en-US" sz="1600" u="sng" dirty="0" err="1" smtClean="0"/>
              <a:t>paddingBottom</a:t>
            </a:r>
            <a:r>
              <a:rPr lang="en-US" sz="1600" u="sng" dirty="0" smtClean="0"/>
              <a:t> </a:t>
            </a:r>
            <a:r>
              <a:rPr lang="en-US" sz="1600" dirty="0" smtClean="0"/>
              <a:t>in </a:t>
            </a:r>
            <a:r>
              <a:rPr lang="en-US" sz="1600" i="1" dirty="0" smtClean="0"/>
              <a:t>dimens.xml </a:t>
            </a:r>
            <a:r>
              <a:rPr lang="en-US" sz="1600" dirty="0" smtClean="0"/>
              <a:t> file</a:t>
            </a:r>
            <a:endParaRPr lang="en-US" sz="1600" i="1" dirty="0" smtClean="0"/>
          </a:p>
          <a:p>
            <a:r>
              <a:rPr lang="en-US" sz="1000" dirty="0" smtClean="0"/>
              <a:t>&lt;</a:t>
            </a:r>
            <a:r>
              <a:rPr lang="en-US" sz="1000" dirty="0" err="1" smtClean="0"/>
              <a:t>dimen</a:t>
            </a:r>
            <a:r>
              <a:rPr lang="en-US" sz="1000" dirty="0" smtClean="0"/>
              <a:t> name</a:t>
            </a:r>
            <a:r>
              <a:rPr lang="en-US" sz="1000" dirty="0"/>
              <a:t>="</a:t>
            </a:r>
            <a:r>
              <a:rPr lang="en-US" sz="1000" dirty="0" err="1"/>
              <a:t>activity_horizontal_margin</a:t>
            </a:r>
            <a:r>
              <a:rPr lang="en-US" sz="1000" dirty="0"/>
              <a:t>"&gt;16dp&lt;/</a:t>
            </a:r>
            <a:r>
              <a:rPr lang="en-US" sz="1000" dirty="0" err="1"/>
              <a:t>dimen</a:t>
            </a:r>
            <a:r>
              <a:rPr lang="en-US" sz="1000" dirty="0"/>
              <a:t>&gt;</a:t>
            </a:r>
          </a:p>
        </p:txBody>
      </p:sp>
      <p:sp>
        <p:nvSpPr>
          <p:cNvPr id="11" name="CasetăText 10"/>
          <p:cNvSpPr txBox="1"/>
          <p:nvPr/>
        </p:nvSpPr>
        <p:spPr>
          <a:xfrm>
            <a:off x="5641395" y="2895600"/>
            <a:ext cx="3429000" cy="3046988"/>
          </a:xfrm>
          <a:prstGeom prst="rect">
            <a:avLst/>
          </a:prstGeom>
          <a:solidFill>
            <a:srgbClr val="FF0000">
              <a:alpha val="25000"/>
            </a:srgbClr>
          </a:solidFill>
          <a:ln>
            <a:solidFill>
              <a:schemeClr val="accent1"/>
            </a:solidFill>
          </a:ln>
        </p:spPr>
        <p:txBody>
          <a:bodyPr wrap="square" rtlCol="0">
            <a:spAutoFit/>
          </a:bodyPr>
          <a:lstStyle/>
          <a:p>
            <a:r>
              <a:rPr lang="en-US" sz="1600" dirty="0"/>
              <a:t>The constant </a:t>
            </a:r>
            <a:r>
              <a:rPr lang="en-US" sz="1600" b="1" i="1" dirty="0" err="1"/>
              <a:t>fill_paren</a:t>
            </a:r>
            <a:r>
              <a:rPr lang="en-US" sz="1600" i="1" dirty="0" err="1"/>
              <a:t>t</a:t>
            </a:r>
            <a:r>
              <a:rPr lang="en-US" sz="1600" dirty="0"/>
              <a:t> was </a:t>
            </a:r>
            <a:r>
              <a:rPr lang="en-US" sz="1600" dirty="0"/>
              <a:t>replaced with </a:t>
            </a:r>
            <a:r>
              <a:rPr lang="en-US" sz="1600" b="1" i="1" dirty="0" err="1" smtClean="0"/>
              <a:t>match_paren</a:t>
            </a:r>
            <a:r>
              <a:rPr lang="en-US" sz="1600" i="1" dirty="0" err="1" smtClean="0"/>
              <a:t>t</a:t>
            </a:r>
            <a:r>
              <a:rPr lang="en-US" sz="1600" dirty="0" smtClean="0"/>
              <a:t> </a:t>
            </a:r>
            <a:r>
              <a:rPr lang="en-US" sz="1600" dirty="0" smtClean="0"/>
              <a:t>in </a:t>
            </a:r>
            <a:r>
              <a:rPr lang="en-US" sz="1600" dirty="0"/>
              <a:t>Android 2.2 </a:t>
            </a:r>
            <a:r>
              <a:rPr lang="en-US" sz="1600" dirty="0" smtClean="0"/>
              <a:t>.</a:t>
            </a:r>
          </a:p>
          <a:p>
            <a:endParaRPr lang="en-US" sz="1600" dirty="0" smtClean="0"/>
          </a:p>
          <a:p>
            <a:r>
              <a:rPr lang="en-US" sz="1600" dirty="0" smtClean="0"/>
              <a:t>Or</a:t>
            </a:r>
            <a:r>
              <a:rPr lang="en-US" sz="1600" dirty="0"/>
              <a:t>, use the value </a:t>
            </a:r>
            <a:r>
              <a:rPr lang="en-US" sz="1600" b="1" i="1" dirty="0"/>
              <a:t>–1</a:t>
            </a:r>
            <a:r>
              <a:rPr lang="en-US" sz="1600" dirty="0"/>
              <a:t>.</a:t>
            </a:r>
          </a:p>
          <a:p>
            <a:endParaRPr lang="en-US" sz="1600" dirty="0"/>
          </a:p>
          <a:p>
            <a:r>
              <a:rPr lang="en-US" sz="1600" b="1" i="1" dirty="0" err="1"/>
              <a:t>fill_parent</a:t>
            </a:r>
            <a:r>
              <a:rPr lang="en-US" sz="1600" dirty="0"/>
              <a:t> </a:t>
            </a:r>
            <a:r>
              <a:rPr lang="en-US" sz="1600" dirty="0">
                <a:sym typeface="Wingdings" pitchFamily="2" charset="2"/>
              </a:rPr>
              <a:t>t</a:t>
            </a:r>
            <a:r>
              <a:rPr lang="en-US" sz="1600" dirty="0"/>
              <a:t>hat means that the view wants to be as big as its parent (minus padding)</a:t>
            </a:r>
          </a:p>
          <a:p>
            <a:endParaRPr lang="en-US" sz="1600" dirty="0"/>
          </a:p>
          <a:p>
            <a:r>
              <a:rPr lang="en-US" sz="1600" b="1" i="1" dirty="0" err="1"/>
              <a:t>wrap_content</a:t>
            </a:r>
            <a:r>
              <a:rPr lang="en-US" sz="1600" dirty="0"/>
              <a:t> </a:t>
            </a:r>
            <a:r>
              <a:rPr lang="en-US" sz="1600" dirty="0">
                <a:sym typeface="Wingdings" pitchFamily="2" charset="2"/>
              </a:rPr>
              <a:t> some similar with “</a:t>
            </a:r>
            <a:r>
              <a:rPr lang="en-US" sz="1600" dirty="0" err="1">
                <a:sym typeface="Wingdings" pitchFamily="2" charset="2"/>
              </a:rPr>
              <a:t>Autosize</a:t>
            </a:r>
            <a:r>
              <a:rPr lang="en-US" sz="1600" dirty="0">
                <a:sym typeface="Wingdings" pitchFamily="2" charset="2"/>
              </a:rPr>
              <a:t>” </a:t>
            </a:r>
            <a:r>
              <a:rPr lang="en-US" sz="1600" dirty="0" smtClean="0">
                <a:sym typeface="Wingdings" pitchFamily="2" charset="2"/>
              </a:rPr>
              <a:t>from </a:t>
            </a:r>
            <a:r>
              <a:rPr lang="en-US" sz="1600" dirty="0">
                <a:sym typeface="Wingdings" pitchFamily="2" charset="2"/>
              </a:rPr>
              <a:t>Windows Form Control</a:t>
            </a:r>
            <a:r>
              <a:rPr lang="en-US" sz="1600" dirty="0" smtClean="0">
                <a:sym typeface="Wingdings" pitchFamily="2" charset="2"/>
              </a:rPr>
              <a:t>.</a:t>
            </a:r>
            <a:endParaRPr lang="en-US" sz="1600" dirty="0"/>
          </a:p>
        </p:txBody>
      </p:sp>
      <p:sp>
        <p:nvSpPr>
          <p:cNvPr id="12" name="CasetăText 11"/>
          <p:cNvSpPr txBox="1"/>
          <p:nvPr/>
        </p:nvSpPr>
        <p:spPr>
          <a:xfrm>
            <a:off x="1066800" y="6096000"/>
            <a:ext cx="6624850" cy="584775"/>
          </a:xfrm>
          <a:prstGeom prst="rect">
            <a:avLst/>
          </a:prstGeom>
          <a:solidFill>
            <a:srgbClr val="0070C0">
              <a:alpha val="29000"/>
            </a:srgbClr>
          </a:solidFill>
          <a:ln>
            <a:solidFill>
              <a:schemeClr val="accent1"/>
            </a:solidFill>
          </a:ln>
        </p:spPr>
        <p:txBody>
          <a:bodyPr wrap="square" rtlCol="0">
            <a:spAutoFit/>
          </a:bodyPr>
          <a:lstStyle/>
          <a:p>
            <a:r>
              <a:rPr lang="en-US" sz="1600" b="1" dirty="0" err="1" smtClean="0"/>
              <a:t>toRightOf</a:t>
            </a:r>
            <a:r>
              <a:rPr lang="en-US" sz="1600" dirty="0"/>
              <a:t> is a property of </a:t>
            </a:r>
            <a:r>
              <a:rPr lang="en-US" sz="1600" dirty="0" err="1"/>
              <a:t>RelativeLayout</a:t>
            </a:r>
            <a:r>
              <a:rPr lang="en-US" sz="1600" dirty="0"/>
              <a:t> it will have no effect in </a:t>
            </a:r>
            <a:r>
              <a:rPr lang="en-US" sz="1600" dirty="0" err="1"/>
              <a:t>LinearLayout</a:t>
            </a:r>
            <a:r>
              <a:rPr lang="en-US" sz="1600" dirty="0" smtClean="0"/>
              <a:t>. </a:t>
            </a:r>
          </a:p>
          <a:p>
            <a:r>
              <a:rPr lang="en-US" sz="1600" dirty="0" smtClean="0"/>
              <a:t>Positions </a:t>
            </a:r>
            <a:r>
              <a:rPr lang="en-US" sz="1600" dirty="0"/>
              <a:t>the left edge of this view to the right of the given anchor view </a:t>
            </a:r>
            <a:r>
              <a:rPr lang="en-US" sz="1600" dirty="0" smtClean="0"/>
              <a:t>ID.</a:t>
            </a:r>
            <a:endParaRPr lang="en-US" sz="1600" dirty="0"/>
          </a:p>
        </p:txBody>
      </p:sp>
    </p:spTree>
    <p:extLst>
      <p:ext uri="{BB962C8B-B14F-4D97-AF65-F5344CB8AC3E}">
        <p14:creationId xmlns:p14="http://schemas.microsoft.com/office/powerpoint/2010/main" val="2876578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a:bodyPr>
          <a:lstStyle/>
          <a:p>
            <a:pPr algn="l"/>
            <a:r>
              <a:rPr lang="en-US" sz="1600" dirty="0" smtClean="0"/>
              <a:t>Mobile App Development 9, Android Studio</a:t>
            </a:r>
            <a:r>
              <a:rPr lang="en-US" sz="1600" b="1" i="1" dirty="0">
                <a:solidFill>
                  <a:srgbClr val="FF0000"/>
                </a:solidFill>
              </a:rPr>
              <a:t>	</a:t>
            </a:r>
            <a:r>
              <a:rPr lang="en-US" sz="2400" b="1" i="1" dirty="0">
                <a:solidFill>
                  <a:srgbClr val="FF0000"/>
                </a:solidFill>
              </a:rPr>
              <a:t>Computations App</a:t>
            </a: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23196" y="1153923"/>
            <a:ext cx="4548804" cy="4622804"/>
          </a:xfrm>
          <a:prstGeom prst="rect">
            <a:avLst/>
          </a:prstGeom>
          <a:ln>
            <a:solidFill>
              <a:schemeClr val="accent1"/>
            </a:solidFill>
          </a:ln>
        </p:spPr>
        <p:txBody>
          <a:bodyPr wrap="square">
            <a:spAutoFit/>
          </a:bodyPr>
          <a:lstStyle/>
          <a:p>
            <a:pPr marL="0" indent="0">
              <a:buNone/>
            </a:pPr>
            <a:r>
              <a:rPr lang="en-US" sz="1600" dirty="0"/>
              <a:t>&lt;Button</a:t>
            </a:r>
            <a:br>
              <a:rPr lang="en-US" sz="1600" dirty="0"/>
            </a:br>
            <a:r>
              <a:rPr lang="en-US" sz="1600" dirty="0"/>
              <a:t>    </a:t>
            </a:r>
            <a:r>
              <a:rPr lang="en-US" sz="1600" dirty="0" err="1"/>
              <a:t>android:id</a:t>
            </a:r>
            <a:r>
              <a:rPr lang="en-US" sz="1600" dirty="0"/>
              <a:t>="@+id/</a:t>
            </a:r>
            <a:r>
              <a:rPr lang="en-US" sz="1600" dirty="0" err="1"/>
              <a:t>btnCompute</a:t>
            </a:r>
            <a:r>
              <a:rPr lang="en-US" sz="1600" dirty="0"/>
              <a:t>"</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="Compute"</a:t>
            </a:r>
            <a:br>
              <a:rPr lang="en-US" sz="1600" dirty="0"/>
            </a:br>
            <a:r>
              <a:rPr lang="en-US" sz="1600" dirty="0"/>
              <a:t>    </a:t>
            </a:r>
            <a:r>
              <a:rPr lang="en-US" sz="1600" dirty="0" err="1"/>
              <a:t>android:layout_below</a:t>
            </a:r>
            <a:r>
              <a:rPr lang="en-US" sz="1600" dirty="0"/>
              <a:t>="@+id/</a:t>
            </a:r>
            <a:r>
              <a:rPr lang="en-US" sz="1600" dirty="0" err="1"/>
              <a:t>txtResult</a:t>
            </a:r>
            <a:r>
              <a:rPr lang="en-US" sz="1600" dirty="0"/>
              <a:t>"</a:t>
            </a:r>
            <a:br>
              <a:rPr lang="en-US" sz="1600" dirty="0"/>
            </a:br>
            <a:r>
              <a:rPr lang="en-US" sz="1600" dirty="0"/>
              <a:t>    </a:t>
            </a:r>
            <a:r>
              <a:rPr lang="en-US" sz="1600" dirty="0" err="1"/>
              <a:t>android:layout_centerHorizontal</a:t>
            </a:r>
            <a:r>
              <a:rPr lang="en-US" sz="1600" dirty="0"/>
              <a:t>="true"</a:t>
            </a:r>
            <a:br>
              <a:rPr lang="en-US" sz="1600" dirty="0"/>
            </a:br>
            <a:r>
              <a:rPr lang="en-US" sz="1600" dirty="0"/>
              <a:t>    </a:t>
            </a:r>
            <a:r>
              <a:rPr lang="en-US" sz="1600" dirty="0" err="1"/>
              <a:t>android:layout_marginTop</a:t>
            </a:r>
            <a:r>
              <a:rPr lang="en-US" sz="1600" dirty="0"/>
              <a:t>="43dp" </a:t>
            </a:r>
            <a:r>
              <a:rPr lang="en-US" sz="1600" dirty="0" smtClean="0"/>
              <a:t>/&gt;</a:t>
            </a:r>
          </a:p>
          <a:p>
            <a:pPr marL="0" indent="0">
              <a:buNone/>
            </a:pPr>
            <a:endParaRPr lang="en-US" sz="1600" dirty="0"/>
          </a:p>
          <a:p>
            <a:pPr marL="0" indent="0">
              <a:buNone/>
            </a:pPr>
            <a:r>
              <a:rPr lang="en-US" sz="1600" dirty="0"/>
              <a:t>&lt;</a:t>
            </a:r>
            <a:r>
              <a:rPr lang="en-US" sz="1600" dirty="0" err="1"/>
              <a:t>EditText</a:t>
            </a:r>
            <a:r>
              <a:rPr lang="en-US" sz="1600" dirty="0"/>
              <a:t/>
            </a:r>
            <a:br>
              <a:rPr lang="en-US" sz="1600" dirty="0"/>
            </a:br>
            <a:r>
              <a:rPr lang="en-US" sz="1600" dirty="0"/>
              <a:t>    </a:t>
            </a:r>
            <a:r>
              <a:rPr lang="en-US" sz="1600" dirty="0" err="1"/>
              <a:t>android:id</a:t>
            </a:r>
            <a:r>
              <a:rPr lang="en-US" sz="1600" dirty="0"/>
              <a:t>="@+id/</a:t>
            </a:r>
            <a:r>
              <a:rPr lang="en-US" sz="1600" dirty="0" err="1"/>
              <a:t>txtApprox</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android:ems</a:t>
            </a:r>
            <a:r>
              <a:rPr lang="en-US" sz="1600" dirty="0"/>
              <a:t>="2"</a:t>
            </a:r>
            <a:br>
              <a:rPr lang="en-US" sz="1600" dirty="0"/>
            </a:br>
            <a:r>
              <a:rPr lang="en-US" sz="1600" dirty="0"/>
              <a:t>    </a:t>
            </a:r>
            <a:r>
              <a:rPr lang="en-US" sz="1600" dirty="0" err="1"/>
              <a:t>android:inputType</a:t>
            </a:r>
            <a:r>
              <a:rPr lang="en-US" sz="1600" dirty="0"/>
              <a:t>="</a:t>
            </a:r>
            <a:r>
              <a:rPr lang="en-US" sz="1600" dirty="0" err="1"/>
              <a:t>number|numberDecimal</a:t>
            </a:r>
            <a:r>
              <a:rPr lang="en-US" sz="1600" dirty="0"/>
              <a:t>"</a:t>
            </a:r>
            <a:br>
              <a:rPr lang="en-US" sz="1600" dirty="0"/>
            </a:br>
            <a:r>
              <a:rPr lang="en-US" sz="1600" dirty="0"/>
              <a:t>    </a:t>
            </a:r>
            <a:r>
              <a:rPr lang="en-US" sz="1600" dirty="0" err="1"/>
              <a:t>android:layout_alignBottom</a:t>
            </a:r>
            <a:r>
              <a:rPr lang="en-US" sz="1600" dirty="0"/>
              <a:t>="@+id/textView3"</a:t>
            </a:r>
            <a:br>
              <a:rPr lang="en-US" sz="1600" dirty="0"/>
            </a:br>
            <a:r>
              <a:rPr lang="en-US" sz="1600" dirty="0"/>
              <a:t>    </a:t>
            </a:r>
            <a:r>
              <a:rPr lang="en-US" sz="1600" dirty="0" err="1"/>
              <a:t>android:layout_alignLeft</a:t>
            </a:r>
            <a:r>
              <a:rPr lang="en-US" sz="1600" dirty="0"/>
              <a:t>="@+id/</a:t>
            </a:r>
            <a:r>
              <a:rPr lang="en-US" sz="1600" dirty="0" err="1"/>
              <a:t>txtValue</a:t>
            </a:r>
            <a:r>
              <a:rPr lang="en-US" sz="1600" dirty="0"/>
              <a:t>"</a:t>
            </a:r>
            <a:br>
              <a:rPr lang="en-US" sz="1600" dirty="0"/>
            </a:br>
            <a:r>
              <a:rPr lang="en-US" sz="1600" dirty="0"/>
              <a:t>    </a:t>
            </a:r>
            <a:r>
              <a:rPr lang="en-US" sz="1600" dirty="0" err="1"/>
              <a:t>android:layout_alignStart</a:t>
            </a:r>
            <a:r>
              <a:rPr lang="en-US" sz="1600" dirty="0"/>
              <a:t>="@+id/</a:t>
            </a:r>
            <a:r>
              <a:rPr lang="en-US" sz="1600" dirty="0" err="1"/>
              <a:t>txtValue</a:t>
            </a:r>
            <a:r>
              <a:rPr lang="en-US" sz="1600" dirty="0"/>
              <a:t>" /&gt;</a:t>
            </a:r>
            <a:endParaRPr lang="en-GB" sz="1600" dirty="0"/>
          </a:p>
        </p:txBody>
      </p:sp>
      <p:sp>
        <p:nvSpPr>
          <p:cNvPr id="3" name="CasetăText 2"/>
          <p:cNvSpPr txBox="1"/>
          <p:nvPr/>
        </p:nvSpPr>
        <p:spPr>
          <a:xfrm>
            <a:off x="4648200" y="1143000"/>
            <a:ext cx="4485564" cy="830997"/>
          </a:xfrm>
          <a:prstGeom prst="rect">
            <a:avLst/>
          </a:prstGeom>
          <a:solidFill>
            <a:srgbClr val="0070C0">
              <a:alpha val="10000"/>
            </a:srgbClr>
          </a:solidFill>
          <a:ln>
            <a:solidFill>
              <a:schemeClr val="accent1"/>
            </a:solidFill>
          </a:ln>
        </p:spPr>
        <p:txBody>
          <a:bodyPr wrap="square" rtlCol="0">
            <a:spAutoFit/>
          </a:bodyPr>
          <a:lstStyle/>
          <a:p>
            <a:r>
              <a:rPr lang="en-US" sz="1600" b="1" dirty="0" smtClean="0"/>
              <a:t>In MainActivity.java file:</a:t>
            </a:r>
          </a:p>
          <a:p>
            <a:r>
              <a:rPr lang="en-US" sz="1600" dirty="0" err="1" smtClean="0"/>
              <a:t>btnCompute</a:t>
            </a:r>
            <a:r>
              <a:rPr lang="en-US" sz="1600" dirty="0" smtClean="0"/>
              <a:t> </a:t>
            </a:r>
            <a:r>
              <a:rPr lang="en-US" sz="1600" dirty="0"/>
              <a:t>= (Button)</a:t>
            </a:r>
            <a:r>
              <a:rPr lang="en-US" sz="1600" dirty="0" err="1"/>
              <a:t>findViewById</a:t>
            </a:r>
            <a:r>
              <a:rPr lang="en-US" sz="1600" dirty="0"/>
              <a:t>(</a:t>
            </a:r>
            <a:r>
              <a:rPr lang="en-US" sz="1600" dirty="0" err="1"/>
              <a:t>R.id.</a:t>
            </a:r>
            <a:r>
              <a:rPr lang="en-US" sz="1600" i="1" dirty="0" err="1"/>
              <a:t>btnCompute</a:t>
            </a:r>
            <a:r>
              <a:rPr lang="en-US" sz="1600" dirty="0"/>
              <a:t>);</a:t>
            </a:r>
          </a:p>
        </p:txBody>
      </p:sp>
      <p:sp>
        <p:nvSpPr>
          <p:cNvPr id="5" name="CasetăText 4"/>
          <p:cNvSpPr txBox="1"/>
          <p:nvPr/>
        </p:nvSpPr>
        <p:spPr>
          <a:xfrm>
            <a:off x="152400" y="685800"/>
            <a:ext cx="8991600" cy="400110"/>
          </a:xfrm>
          <a:prstGeom prst="rect">
            <a:avLst/>
          </a:prstGeom>
          <a:noFill/>
        </p:spPr>
        <p:txBody>
          <a:bodyPr wrap="square" rtlCol="0">
            <a:spAutoFit/>
          </a:bodyPr>
          <a:lstStyle/>
          <a:p>
            <a:pPr algn="ctr"/>
            <a:r>
              <a:rPr lang="en-GB" sz="2000" u="sng" dirty="0">
                <a:solidFill>
                  <a:srgbClr val="FF0000"/>
                </a:solidFill>
              </a:rPr>
              <a:t>Layout -&gt; </a:t>
            </a:r>
            <a:r>
              <a:rPr lang="en-GB" sz="2000" b="1" i="1" u="sng" dirty="0">
                <a:solidFill>
                  <a:srgbClr val="FF0000"/>
                </a:solidFill>
              </a:rPr>
              <a:t>content_main.xml</a:t>
            </a:r>
            <a:r>
              <a:rPr lang="en-GB" sz="2000" b="1" u="sng" dirty="0">
                <a:solidFill>
                  <a:srgbClr val="FF0000"/>
                </a:solidFill>
              </a:rPr>
              <a:t> </a:t>
            </a:r>
            <a:r>
              <a:rPr lang="en-GB" sz="2000" u="sng" dirty="0">
                <a:solidFill>
                  <a:srgbClr val="FF0000"/>
                </a:solidFill>
              </a:rPr>
              <a:t>file	Edit </a:t>
            </a:r>
            <a:r>
              <a:rPr lang="en-GB" sz="2000" u="sng" dirty="0" smtClean="0">
                <a:solidFill>
                  <a:srgbClr val="FF0000"/>
                </a:solidFill>
              </a:rPr>
              <a:t>form</a:t>
            </a:r>
            <a:endParaRPr lang="en-GB" sz="2000" u="sng" dirty="0">
              <a:solidFill>
                <a:srgbClr val="FF0000"/>
              </a:solidFill>
            </a:endParaRPr>
          </a:p>
        </p:txBody>
      </p:sp>
      <p:sp>
        <p:nvSpPr>
          <p:cNvPr id="6" name="CasetăText 5"/>
          <p:cNvSpPr txBox="1"/>
          <p:nvPr/>
        </p:nvSpPr>
        <p:spPr>
          <a:xfrm>
            <a:off x="4876800" y="2407456"/>
            <a:ext cx="4114800" cy="369332"/>
          </a:xfrm>
          <a:prstGeom prst="rect">
            <a:avLst/>
          </a:prstGeom>
          <a:solidFill>
            <a:srgbClr val="FFFF00"/>
          </a:solidFill>
          <a:ln>
            <a:solidFill>
              <a:schemeClr val="accent1"/>
            </a:solidFill>
          </a:ln>
        </p:spPr>
        <p:txBody>
          <a:bodyPr wrap="square" rtlCol="0">
            <a:spAutoFit/>
          </a:bodyPr>
          <a:lstStyle/>
          <a:p>
            <a:r>
              <a:rPr lang="en-US" i="1" dirty="0" smtClean="0"/>
              <a:t>“Compute</a:t>
            </a:r>
            <a:r>
              <a:rPr lang="en-US" i="1" dirty="0" smtClean="0"/>
              <a:t>“</a:t>
            </a:r>
            <a:r>
              <a:rPr lang="en-US" dirty="0" smtClean="0"/>
              <a:t>:</a:t>
            </a:r>
            <a:r>
              <a:rPr lang="en-US" i="1" dirty="0" smtClean="0"/>
              <a:t>  </a:t>
            </a:r>
            <a:r>
              <a:rPr lang="en-US" dirty="0" smtClean="0"/>
              <a:t>the string on the button</a:t>
            </a:r>
            <a:endParaRPr lang="en-US" dirty="0"/>
          </a:p>
        </p:txBody>
      </p:sp>
      <p:sp>
        <p:nvSpPr>
          <p:cNvPr id="7" name="CasetăText 6"/>
          <p:cNvSpPr txBox="1"/>
          <p:nvPr/>
        </p:nvSpPr>
        <p:spPr>
          <a:xfrm>
            <a:off x="4648200" y="3053392"/>
            <a:ext cx="4485564" cy="584775"/>
          </a:xfrm>
          <a:prstGeom prst="rect">
            <a:avLst/>
          </a:prstGeom>
          <a:solidFill>
            <a:srgbClr val="FF0000">
              <a:alpha val="18000"/>
            </a:srgbClr>
          </a:solidFill>
          <a:ln>
            <a:solidFill>
              <a:schemeClr val="accent1"/>
            </a:solidFill>
          </a:ln>
        </p:spPr>
        <p:txBody>
          <a:bodyPr wrap="square" rtlCol="0">
            <a:spAutoFit/>
          </a:bodyPr>
          <a:lstStyle/>
          <a:p>
            <a:r>
              <a:rPr lang="en-US" b="1" dirty="0"/>
              <a:t>In MainActivity.java file:</a:t>
            </a:r>
          </a:p>
          <a:p>
            <a:r>
              <a:rPr lang="en-US" sz="1400" b="1" dirty="0" err="1" smtClean="0"/>
              <a:t>secondApprox</a:t>
            </a:r>
            <a:r>
              <a:rPr lang="en-US" sz="1400" b="1" dirty="0" smtClean="0"/>
              <a:t> </a:t>
            </a:r>
            <a:r>
              <a:rPr lang="en-US" sz="1400" dirty="0"/>
              <a:t>= (</a:t>
            </a:r>
            <a:r>
              <a:rPr lang="en-US" sz="1400" dirty="0" err="1"/>
              <a:t>EditText</a:t>
            </a:r>
            <a:r>
              <a:rPr lang="en-US" sz="1400" dirty="0"/>
              <a:t>)</a:t>
            </a:r>
            <a:r>
              <a:rPr lang="en-US" sz="1400" dirty="0" err="1"/>
              <a:t>findViewById</a:t>
            </a:r>
            <a:r>
              <a:rPr lang="en-US" sz="1400" dirty="0"/>
              <a:t>(</a:t>
            </a:r>
            <a:r>
              <a:rPr lang="en-US" sz="1400" dirty="0" err="1"/>
              <a:t>R.id.</a:t>
            </a:r>
            <a:r>
              <a:rPr lang="en-US" sz="1400" b="1" i="1" dirty="0" err="1"/>
              <a:t>txtApprox</a:t>
            </a:r>
            <a:r>
              <a:rPr lang="en-US" sz="1400" dirty="0"/>
              <a:t>);</a:t>
            </a:r>
          </a:p>
        </p:txBody>
      </p:sp>
      <p:sp>
        <p:nvSpPr>
          <p:cNvPr id="9" name="CasetăText 8"/>
          <p:cNvSpPr txBox="1"/>
          <p:nvPr/>
        </p:nvSpPr>
        <p:spPr>
          <a:xfrm>
            <a:off x="4719282" y="4495800"/>
            <a:ext cx="4343400" cy="1323439"/>
          </a:xfrm>
          <a:prstGeom prst="rect">
            <a:avLst/>
          </a:prstGeom>
          <a:solidFill>
            <a:srgbClr val="92D050">
              <a:alpha val="32000"/>
            </a:srgbClr>
          </a:solidFill>
          <a:ln>
            <a:solidFill>
              <a:schemeClr val="accent1"/>
            </a:solidFill>
          </a:ln>
        </p:spPr>
        <p:txBody>
          <a:bodyPr wrap="square" rtlCol="0">
            <a:spAutoFit/>
          </a:bodyPr>
          <a:lstStyle/>
          <a:p>
            <a:r>
              <a:rPr lang="en-US" sz="1600" b="1" dirty="0" smtClean="0"/>
              <a:t>ems</a:t>
            </a:r>
            <a:r>
              <a:rPr lang="en-US" sz="1600" dirty="0" smtClean="0"/>
              <a:t> </a:t>
            </a:r>
            <a:r>
              <a:rPr lang="en-US" sz="1600" dirty="0"/>
              <a:t>is a typography term, </a:t>
            </a:r>
            <a:r>
              <a:rPr lang="en-US" sz="1600" dirty="0" smtClean="0"/>
              <a:t>that </a:t>
            </a:r>
            <a:r>
              <a:rPr lang="en-US" sz="1600" dirty="0"/>
              <a:t>controls text </a:t>
            </a:r>
            <a:r>
              <a:rPr lang="en-US" sz="1600" dirty="0" smtClean="0"/>
              <a:t>size.</a:t>
            </a:r>
          </a:p>
          <a:p>
            <a:r>
              <a:rPr lang="en-US" sz="1600" dirty="0" smtClean="0"/>
              <a:t>The </a:t>
            </a:r>
            <a:r>
              <a:rPr lang="en-US" sz="1600" dirty="0" err="1"/>
              <a:t>em</a:t>
            </a:r>
            <a:r>
              <a:rPr lang="en-US" sz="1600" dirty="0"/>
              <a:t> is </a:t>
            </a:r>
            <a:r>
              <a:rPr lang="en-US" sz="1600" dirty="0" smtClean="0"/>
              <a:t>the </a:t>
            </a:r>
            <a:r>
              <a:rPr lang="en-US" sz="1600" dirty="0"/>
              <a:t>font size. </a:t>
            </a:r>
            <a:r>
              <a:rPr lang="en-US" sz="1600" dirty="0" smtClean="0"/>
              <a:t> </a:t>
            </a:r>
          </a:p>
          <a:p>
            <a:r>
              <a:rPr lang="en-US" sz="1600" dirty="0"/>
              <a:t>In </a:t>
            </a:r>
            <a:r>
              <a:rPr lang="en-US" sz="1600" dirty="0" err="1"/>
              <a:t>TextView</a:t>
            </a:r>
            <a:r>
              <a:rPr lang="en-US" sz="1600" dirty="0"/>
              <a:t> there is an attribute named </a:t>
            </a:r>
            <a:r>
              <a:rPr lang="en-US" sz="1600" dirty="0" err="1"/>
              <a:t>android:ems</a:t>
            </a:r>
            <a:r>
              <a:rPr lang="en-US" sz="1600" dirty="0"/>
              <a:t>. The description is "Makes the </a:t>
            </a:r>
            <a:r>
              <a:rPr lang="en-US" sz="1600" dirty="0" err="1"/>
              <a:t>TextView</a:t>
            </a:r>
            <a:r>
              <a:rPr lang="en-US" sz="1600" dirty="0"/>
              <a:t> be exactly this many ems wide"</a:t>
            </a:r>
          </a:p>
        </p:txBody>
      </p:sp>
      <p:cxnSp>
        <p:nvCxnSpPr>
          <p:cNvPr id="11" name="Conector drept cu săgeată 10"/>
          <p:cNvCxnSpPr/>
          <p:nvPr/>
        </p:nvCxnSpPr>
        <p:spPr>
          <a:xfrm flipH="1">
            <a:off x="3276600" y="1558498"/>
            <a:ext cx="1371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rept cu săgeată 13"/>
          <p:cNvCxnSpPr>
            <a:stCxn id="6" idx="1"/>
          </p:cNvCxnSpPr>
          <p:nvPr/>
        </p:nvCxnSpPr>
        <p:spPr>
          <a:xfrm flipH="1" flipV="1">
            <a:off x="2362200" y="2286000"/>
            <a:ext cx="2514600" cy="3061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rept cu săgeată 15"/>
          <p:cNvCxnSpPr/>
          <p:nvPr/>
        </p:nvCxnSpPr>
        <p:spPr>
          <a:xfrm flipH="1">
            <a:off x="1752600" y="4648200"/>
            <a:ext cx="296668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rept cu săgeată 12"/>
          <p:cNvCxnSpPr/>
          <p:nvPr/>
        </p:nvCxnSpPr>
        <p:spPr>
          <a:xfrm flipH="1">
            <a:off x="2895600" y="3638167"/>
            <a:ext cx="5410200" cy="2480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074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Computations App</a:t>
            </a: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369332"/>
          </a:xfrm>
          <a:prstGeom prst="rect">
            <a:avLst/>
          </a:prstGeom>
        </p:spPr>
        <p:txBody>
          <a:bodyPr>
            <a:spAutoFit/>
          </a:bodyPr>
          <a:lstStyle/>
          <a:p>
            <a:pPr marL="0" indent="0" algn="ctr">
              <a:buNone/>
            </a:pPr>
            <a:r>
              <a:rPr lang="en-GB" sz="1800" u="sng" dirty="0"/>
              <a:t>Activity -&gt; </a:t>
            </a:r>
            <a:r>
              <a:rPr lang="en-GB" sz="1800" b="1" i="1" u="sng" dirty="0"/>
              <a:t>Main_Activity.java</a:t>
            </a:r>
            <a:r>
              <a:rPr lang="en-GB" sz="1800" b="1" u="sng" dirty="0"/>
              <a:t> </a:t>
            </a:r>
            <a:r>
              <a:rPr lang="en-GB" sz="1800" u="sng" dirty="0" smtClean="0"/>
              <a:t>file</a:t>
            </a:r>
            <a:endParaRPr lang="en-GB" sz="1800" u="sng" dirty="0"/>
          </a:p>
        </p:txBody>
      </p:sp>
      <p:sp>
        <p:nvSpPr>
          <p:cNvPr id="3" name="CasetăText 2"/>
          <p:cNvSpPr txBox="1"/>
          <p:nvPr/>
        </p:nvSpPr>
        <p:spPr>
          <a:xfrm>
            <a:off x="76200" y="2590800"/>
            <a:ext cx="4724400" cy="2031325"/>
          </a:xfrm>
          <a:prstGeom prst="rect">
            <a:avLst/>
          </a:prstGeom>
          <a:noFill/>
          <a:ln w="38100">
            <a:solidFill>
              <a:schemeClr val="accent1"/>
            </a:solidFill>
          </a:ln>
        </p:spPr>
        <p:txBody>
          <a:bodyPr wrap="square" rtlCol="0">
            <a:spAutoFit/>
          </a:bodyPr>
          <a:lstStyle/>
          <a:p>
            <a:r>
              <a:rPr lang="en-US" sz="1400" b="1" dirty="0"/>
              <a:t>package </a:t>
            </a:r>
            <a:r>
              <a:rPr lang="en-US" sz="1400" dirty="0" err="1"/>
              <a:t>com.example.mafteiu_scai.computations</a:t>
            </a:r>
            <a:r>
              <a:rPr lang="en-US" sz="1400" dirty="0"/>
              <a:t>;</a:t>
            </a:r>
            <a:br>
              <a:rPr lang="en-US" sz="1400" dirty="0"/>
            </a:br>
            <a:r>
              <a:rPr lang="en-US" sz="1400" dirty="0"/>
              <a:t/>
            </a:r>
            <a:br>
              <a:rPr lang="en-US" sz="1400" dirty="0"/>
            </a:br>
            <a:r>
              <a:rPr lang="en-US" sz="1400" b="1" dirty="0"/>
              <a:t>import </a:t>
            </a:r>
            <a:r>
              <a:rPr lang="en-US" sz="1400" dirty="0" err="1"/>
              <a:t>android.os.Bundle</a:t>
            </a:r>
            <a:r>
              <a:rPr lang="en-US" sz="1400" dirty="0"/>
              <a:t>;</a:t>
            </a:r>
            <a:br>
              <a:rPr lang="en-US" sz="1400" dirty="0"/>
            </a:br>
            <a:r>
              <a:rPr lang="en-US" sz="1400" b="1" dirty="0" smtClean="0"/>
              <a:t>import </a:t>
            </a:r>
            <a:r>
              <a:rPr lang="en-US" sz="1400" dirty="0" err="1"/>
              <a:t>android.view.View</a:t>
            </a:r>
            <a:r>
              <a:rPr lang="en-US" sz="1400" dirty="0"/>
              <a:t>;</a:t>
            </a:r>
            <a:br>
              <a:rPr lang="en-US" sz="1400" dirty="0"/>
            </a:br>
            <a:r>
              <a:rPr lang="en-US" sz="1400" b="1" dirty="0"/>
              <a:t>import </a:t>
            </a:r>
            <a:r>
              <a:rPr lang="en-US" sz="1400" dirty="0" err="1"/>
              <a:t>android.view.View.OnClickListener</a:t>
            </a:r>
            <a:r>
              <a:rPr lang="en-US" sz="1400" dirty="0"/>
              <a:t>;</a:t>
            </a:r>
            <a:br>
              <a:rPr lang="en-US" sz="1400" dirty="0"/>
            </a:br>
            <a:r>
              <a:rPr lang="en-US" sz="1400" b="1" dirty="0"/>
              <a:t>import </a:t>
            </a:r>
            <a:r>
              <a:rPr lang="en-US" sz="1400" dirty="0"/>
              <a:t>android.support.v7.app.AppCompatActivity;</a:t>
            </a:r>
            <a:br>
              <a:rPr lang="en-US" sz="1400" dirty="0"/>
            </a:br>
            <a:r>
              <a:rPr lang="en-US" sz="1400" b="1" dirty="0"/>
              <a:t>import </a:t>
            </a:r>
            <a:r>
              <a:rPr lang="en-US" sz="1400" dirty="0" err="1"/>
              <a:t>android.widget.Button</a:t>
            </a:r>
            <a:r>
              <a:rPr lang="en-US" sz="1400" dirty="0"/>
              <a:t>;</a:t>
            </a:r>
            <a:br>
              <a:rPr lang="en-US" sz="1400" dirty="0"/>
            </a:br>
            <a:r>
              <a:rPr lang="en-US" sz="1400" b="1" dirty="0"/>
              <a:t>import </a:t>
            </a:r>
            <a:r>
              <a:rPr lang="en-US" sz="1400" dirty="0" err="1"/>
              <a:t>android.widget.EditText</a:t>
            </a:r>
            <a:r>
              <a:rPr lang="en-US" sz="1400" dirty="0"/>
              <a:t>;</a:t>
            </a:r>
            <a:br>
              <a:rPr lang="en-US" sz="1400" dirty="0"/>
            </a:br>
            <a:r>
              <a:rPr lang="en-US" sz="1400" b="1" dirty="0"/>
              <a:t>import </a:t>
            </a:r>
            <a:r>
              <a:rPr lang="en-US" sz="1400" dirty="0" err="1"/>
              <a:t>android.widget.TextView</a:t>
            </a:r>
            <a:r>
              <a:rPr lang="en-US" sz="1400" dirty="0"/>
              <a:t>;</a:t>
            </a:r>
          </a:p>
        </p:txBody>
      </p:sp>
      <p:sp>
        <p:nvSpPr>
          <p:cNvPr id="5" name="CasetăText 4"/>
          <p:cNvSpPr txBox="1"/>
          <p:nvPr/>
        </p:nvSpPr>
        <p:spPr>
          <a:xfrm>
            <a:off x="53196" y="990600"/>
            <a:ext cx="2842404" cy="523220"/>
          </a:xfrm>
          <a:prstGeom prst="rect">
            <a:avLst/>
          </a:prstGeom>
          <a:solidFill>
            <a:srgbClr val="FFC000"/>
          </a:solidFill>
          <a:ln>
            <a:solidFill>
              <a:schemeClr val="accent1"/>
            </a:solidFill>
          </a:ln>
        </p:spPr>
        <p:txBody>
          <a:bodyPr wrap="square" rtlCol="0">
            <a:spAutoFit/>
          </a:bodyPr>
          <a:lstStyle/>
          <a:p>
            <a:r>
              <a:rPr lang="en-US" sz="1400" i="1" dirty="0"/>
              <a:t>p</a:t>
            </a:r>
            <a:r>
              <a:rPr lang="en-US" sz="1400" i="1" dirty="0" smtClean="0"/>
              <a:t>ackage name: </a:t>
            </a:r>
            <a:r>
              <a:rPr lang="en-US" sz="1400" i="1" dirty="0"/>
              <a:t>launch the application </a:t>
            </a:r>
            <a:r>
              <a:rPr lang="en-US" sz="1400" i="1" dirty="0" smtClean="0"/>
              <a:t>using </a:t>
            </a:r>
            <a:r>
              <a:rPr lang="en-US" sz="1400" i="1" dirty="0"/>
              <a:t>its package name.</a:t>
            </a:r>
          </a:p>
        </p:txBody>
      </p:sp>
      <p:cxnSp>
        <p:nvCxnSpPr>
          <p:cNvPr id="7" name="Conector drept cu săgeată 6"/>
          <p:cNvCxnSpPr/>
          <p:nvPr/>
        </p:nvCxnSpPr>
        <p:spPr>
          <a:xfrm>
            <a:off x="152400" y="1513820"/>
            <a:ext cx="304800" cy="11531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CasetăText 8"/>
          <p:cNvSpPr txBox="1"/>
          <p:nvPr/>
        </p:nvSpPr>
        <p:spPr>
          <a:xfrm>
            <a:off x="3276600" y="1252210"/>
            <a:ext cx="5791200" cy="307777"/>
          </a:xfrm>
          <a:prstGeom prst="rect">
            <a:avLst/>
          </a:prstGeom>
          <a:solidFill>
            <a:schemeClr val="accent2">
              <a:lumMod val="40000"/>
              <a:lumOff val="60000"/>
            </a:schemeClr>
          </a:solidFill>
          <a:ln>
            <a:solidFill>
              <a:schemeClr val="accent1"/>
            </a:solidFill>
          </a:ln>
        </p:spPr>
        <p:txBody>
          <a:bodyPr wrap="square" rtlCol="0">
            <a:spAutoFit/>
          </a:bodyPr>
          <a:lstStyle/>
          <a:p>
            <a:r>
              <a:rPr lang="en-US" sz="1400" i="1" dirty="0" smtClean="0"/>
              <a:t>A class for mapping </a:t>
            </a:r>
            <a:r>
              <a:rPr lang="en-US" sz="1400" i="1" dirty="0"/>
              <a:t>from String values to various </a:t>
            </a:r>
            <a:r>
              <a:rPr lang="en-US" sz="1400" i="1" dirty="0" err="1"/>
              <a:t>Parcelable</a:t>
            </a:r>
            <a:r>
              <a:rPr lang="en-US" sz="1400" i="1" dirty="0"/>
              <a:t> types.</a:t>
            </a:r>
          </a:p>
        </p:txBody>
      </p:sp>
      <p:cxnSp>
        <p:nvCxnSpPr>
          <p:cNvPr id="11" name="Conector cotit 10"/>
          <p:cNvCxnSpPr/>
          <p:nvPr/>
        </p:nvCxnSpPr>
        <p:spPr>
          <a:xfrm rot="10800000" flipV="1">
            <a:off x="2133600" y="1590764"/>
            <a:ext cx="3467100" cy="1609637"/>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asetăText 12"/>
          <p:cNvSpPr txBox="1"/>
          <p:nvPr/>
        </p:nvSpPr>
        <p:spPr>
          <a:xfrm>
            <a:off x="4952999" y="1703085"/>
            <a:ext cx="4077419" cy="1384995"/>
          </a:xfrm>
          <a:prstGeom prst="rect">
            <a:avLst/>
          </a:prstGeom>
          <a:solidFill>
            <a:schemeClr val="tx2">
              <a:lumMod val="20000"/>
              <a:lumOff val="80000"/>
            </a:schemeClr>
          </a:solidFill>
          <a:ln>
            <a:solidFill>
              <a:schemeClr val="accent1"/>
            </a:solidFill>
          </a:ln>
        </p:spPr>
        <p:txBody>
          <a:bodyPr wrap="square" rtlCol="0">
            <a:spAutoFit/>
          </a:bodyPr>
          <a:lstStyle/>
          <a:p>
            <a:r>
              <a:rPr lang="en-US" sz="1400" dirty="0"/>
              <a:t>This class represents the basic building block for user interface components. A View occupies a rectangular area on the screen and is responsible for drawing and event handling. View is the base class for widgets, which are used to create interactive UI components (buttons, text fields, etc.).</a:t>
            </a:r>
          </a:p>
        </p:txBody>
      </p:sp>
      <p:cxnSp>
        <p:nvCxnSpPr>
          <p:cNvPr id="15" name="Conector cotit 14"/>
          <p:cNvCxnSpPr/>
          <p:nvPr/>
        </p:nvCxnSpPr>
        <p:spPr>
          <a:xfrm rot="10800000" flipV="1">
            <a:off x="2133600" y="3088079"/>
            <a:ext cx="3695700" cy="340921"/>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CasetăText 15"/>
          <p:cNvSpPr txBox="1"/>
          <p:nvPr/>
        </p:nvSpPr>
        <p:spPr>
          <a:xfrm>
            <a:off x="4931433" y="3203277"/>
            <a:ext cx="3886201" cy="523220"/>
          </a:xfrm>
          <a:prstGeom prst="rect">
            <a:avLst/>
          </a:prstGeom>
          <a:solidFill>
            <a:srgbClr val="FFFF00"/>
          </a:solidFill>
          <a:ln>
            <a:solidFill>
              <a:schemeClr val="accent1"/>
            </a:solidFill>
          </a:ln>
        </p:spPr>
        <p:txBody>
          <a:bodyPr wrap="square" rtlCol="0">
            <a:spAutoFit/>
          </a:bodyPr>
          <a:lstStyle/>
          <a:p>
            <a:r>
              <a:rPr lang="en-US" sz="1400" dirty="0"/>
              <a:t>Interface definition for a callback to be invoked when a view is clicked</a:t>
            </a:r>
          </a:p>
        </p:txBody>
      </p:sp>
      <p:cxnSp>
        <p:nvCxnSpPr>
          <p:cNvPr id="19" name="Conector drept cu săgeată 18"/>
          <p:cNvCxnSpPr>
            <a:stCxn id="16" idx="1"/>
          </p:cNvCxnSpPr>
          <p:nvPr/>
        </p:nvCxnSpPr>
        <p:spPr>
          <a:xfrm flipH="1">
            <a:off x="3276600" y="3464887"/>
            <a:ext cx="1654833" cy="141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CasetăText 19"/>
          <p:cNvSpPr txBox="1"/>
          <p:nvPr/>
        </p:nvSpPr>
        <p:spPr>
          <a:xfrm>
            <a:off x="4952999" y="3858280"/>
            <a:ext cx="3276601" cy="523220"/>
          </a:xfrm>
          <a:prstGeom prst="rect">
            <a:avLst/>
          </a:prstGeom>
          <a:solidFill>
            <a:schemeClr val="accent3">
              <a:lumMod val="60000"/>
              <a:lumOff val="40000"/>
            </a:schemeClr>
          </a:solidFill>
          <a:ln>
            <a:solidFill>
              <a:srgbClr val="0070C0"/>
            </a:solidFill>
          </a:ln>
        </p:spPr>
        <p:txBody>
          <a:bodyPr wrap="square" rtlCol="0">
            <a:spAutoFit/>
          </a:bodyPr>
          <a:lstStyle/>
          <a:p>
            <a:r>
              <a:rPr lang="en-US" sz="1400" dirty="0"/>
              <a:t>Base class for activities that use the </a:t>
            </a:r>
            <a:r>
              <a:rPr lang="en-US" sz="1400" dirty="0">
                <a:hlinkClick r:id="rId3"/>
              </a:rPr>
              <a:t>support library</a:t>
            </a:r>
            <a:r>
              <a:rPr lang="en-US" sz="1400" dirty="0"/>
              <a:t> action bar features.</a:t>
            </a:r>
          </a:p>
        </p:txBody>
      </p:sp>
      <p:cxnSp>
        <p:nvCxnSpPr>
          <p:cNvPr id="22" name="Conector drept cu săgeată 21"/>
          <p:cNvCxnSpPr/>
          <p:nvPr/>
        </p:nvCxnSpPr>
        <p:spPr>
          <a:xfrm flipH="1" flipV="1">
            <a:off x="3962400" y="3810000"/>
            <a:ext cx="990599"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CasetăText 22"/>
          <p:cNvSpPr txBox="1"/>
          <p:nvPr/>
        </p:nvSpPr>
        <p:spPr>
          <a:xfrm>
            <a:off x="4941496" y="4495800"/>
            <a:ext cx="4114801" cy="738664"/>
          </a:xfrm>
          <a:prstGeom prst="rect">
            <a:avLst/>
          </a:prstGeom>
          <a:solidFill>
            <a:srgbClr val="FF0000">
              <a:alpha val="36000"/>
            </a:srgbClr>
          </a:solidFill>
          <a:ln>
            <a:solidFill>
              <a:schemeClr val="accent1">
                <a:lumMod val="50000"/>
              </a:schemeClr>
            </a:solidFill>
          </a:ln>
        </p:spPr>
        <p:txBody>
          <a:bodyPr wrap="square" rtlCol="0">
            <a:spAutoFit/>
          </a:bodyPr>
          <a:lstStyle/>
          <a:p>
            <a:r>
              <a:rPr lang="en-US" sz="1400" dirty="0"/>
              <a:t>Represents a push-button widget. Push-buttons can be </a:t>
            </a:r>
            <a:r>
              <a:rPr lang="en-US" sz="1400" dirty="0" smtClean="0"/>
              <a:t>pressed </a:t>
            </a:r>
            <a:r>
              <a:rPr lang="en-US" sz="1400" dirty="0"/>
              <a:t>or </a:t>
            </a:r>
            <a:r>
              <a:rPr lang="en-US" sz="1400" dirty="0" smtClean="0"/>
              <a:t>clicked </a:t>
            </a:r>
            <a:r>
              <a:rPr lang="en-US" sz="1400" dirty="0"/>
              <a:t>by the user to perform an action.</a:t>
            </a:r>
          </a:p>
        </p:txBody>
      </p:sp>
      <p:cxnSp>
        <p:nvCxnSpPr>
          <p:cNvPr id="26" name="Conector drept cu săgeată 25"/>
          <p:cNvCxnSpPr/>
          <p:nvPr/>
        </p:nvCxnSpPr>
        <p:spPr>
          <a:xfrm flipH="1" flipV="1">
            <a:off x="2438401" y="4038600"/>
            <a:ext cx="2493032"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asetăText 30"/>
          <p:cNvSpPr txBox="1"/>
          <p:nvPr/>
        </p:nvSpPr>
        <p:spPr>
          <a:xfrm>
            <a:off x="3352799" y="5562600"/>
            <a:ext cx="5703497" cy="307777"/>
          </a:xfrm>
          <a:prstGeom prst="rect">
            <a:avLst/>
          </a:prstGeom>
          <a:solidFill>
            <a:srgbClr val="00B050">
              <a:alpha val="34000"/>
            </a:srgbClr>
          </a:solidFill>
          <a:ln>
            <a:solidFill>
              <a:schemeClr val="accent1">
                <a:lumMod val="50000"/>
              </a:schemeClr>
            </a:solidFill>
          </a:ln>
        </p:spPr>
        <p:txBody>
          <a:bodyPr wrap="square" rtlCol="0">
            <a:spAutoFit/>
          </a:bodyPr>
          <a:lstStyle/>
          <a:p>
            <a:r>
              <a:rPr lang="en-US" sz="1400" dirty="0" err="1"/>
              <a:t>EditText</a:t>
            </a:r>
            <a:r>
              <a:rPr lang="en-US" sz="1400" dirty="0"/>
              <a:t> is a </a:t>
            </a:r>
            <a:r>
              <a:rPr lang="en-US" sz="1400" dirty="0" smtClean="0"/>
              <a:t>thin/layer over </a:t>
            </a:r>
            <a:r>
              <a:rPr lang="en-US" sz="1400" dirty="0" err="1"/>
              <a:t>TextView</a:t>
            </a:r>
            <a:r>
              <a:rPr lang="en-US" sz="1400" dirty="0"/>
              <a:t> that configures itself to be editable</a:t>
            </a:r>
          </a:p>
        </p:txBody>
      </p:sp>
      <p:cxnSp>
        <p:nvCxnSpPr>
          <p:cNvPr id="2049" name="Conector drept cu săgeată 2048"/>
          <p:cNvCxnSpPr/>
          <p:nvPr/>
        </p:nvCxnSpPr>
        <p:spPr>
          <a:xfrm flipH="1" flipV="1">
            <a:off x="2514600" y="4267200"/>
            <a:ext cx="22860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51" name="CasetăText 2050"/>
          <p:cNvSpPr txBox="1"/>
          <p:nvPr/>
        </p:nvSpPr>
        <p:spPr>
          <a:xfrm>
            <a:off x="76200" y="5285601"/>
            <a:ext cx="3048000" cy="523220"/>
          </a:xfrm>
          <a:prstGeom prst="rect">
            <a:avLst/>
          </a:prstGeom>
          <a:solidFill>
            <a:schemeClr val="tx2">
              <a:lumMod val="60000"/>
              <a:lumOff val="40000"/>
              <a:alpha val="29000"/>
            </a:schemeClr>
          </a:solidFill>
          <a:ln>
            <a:solidFill>
              <a:schemeClr val="tx2"/>
            </a:solidFill>
          </a:ln>
        </p:spPr>
        <p:txBody>
          <a:bodyPr wrap="square" rtlCol="0">
            <a:spAutoFit/>
          </a:bodyPr>
          <a:lstStyle/>
          <a:p>
            <a:r>
              <a:rPr lang="en-US" sz="1400" dirty="0"/>
              <a:t>Displays text to the user and optionally allows them to edit it. </a:t>
            </a:r>
          </a:p>
        </p:txBody>
      </p:sp>
      <p:cxnSp>
        <p:nvCxnSpPr>
          <p:cNvPr id="2053" name="Conector drept cu săgeată 2052"/>
          <p:cNvCxnSpPr/>
          <p:nvPr/>
        </p:nvCxnSpPr>
        <p:spPr>
          <a:xfrm flipV="1">
            <a:off x="2209800" y="4495800"/>
            <a:ext cx="0" cy="7898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680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Computations App</a:t>
            </a: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u="sng" dirty="0" smtClean="0">
                <a:solidFill>
                  <a:srgbClr val="FF0000"/>
                </a:solidFill>
              </a:rPr>
              <a:t>Activity </a:t>
            </a:r>
            <a:r>
              <a:rPr lang="en-GB" sz="2000" u="sng" dirty="0">
                <a:solidFill>
                  <a:srgbClr val="FF0000"/>
                </a:solidFill>
              </a:rPr>
              <a:t>-&gt; </a:t>
            </a:r>
            <a:r>
              <a:rPr lang="en-GB" sz="2000" b="1" i="1" u="sng" dirty="0" smtClean="0">
                <a:solidFill>
                  <a:srgbClr val="FF0000"/>
                </a:solidFill>
              </a:rPr>
              <a:t>Main_Activity.java</a:t>
            </a:r>
            <a:r>
              <a:rPr lang="en-GB" sz="2000" b="1" u="sng" dirty="0" smtClean="0">
                <a:solidFill>
                  <a:srgbClr val="FF0000"/>
                </a:solidFill>
              </a:rPr>
              <a:t> </a:t>
            </a:r>
            <a:r>
              <a:rPr lang="en-GB" sz="2000" u="sng" dirty="0">
                <a:solidFill>
                  <a:srgbClr val="FF0000"/>
                </a:solidFill>
              </a:rPr>
              <a:t>file</a:t>
            </a:r>
          </a:p>
        </p:txBody>
      </p:sp>
      <p:sp>
        <p:nvSpPr>
          <p:cNvPr id="3" name="CasetăText 2"/>
          <p:cNvSpPr txBox="1"/>
          <p:nvPr/>
        </p:nvSpPr>
        <p:spPr>
          <a:xfrm>
            <a:off x="0" y="2887682"/>
            <a:ext cx="4114800" cy="3970318"/>
          </a:xfrm>
          <a:prstGeom prst="rect">
            <a:avLst/>
          </a:prstGeom>
          <a:noFill/>
          <a:ln w="38100">
            <a:solidFill>
              <a:schemeClr val="accent1"/>
            </a:solidFill>
          </a:ln>
        </p:spPr>
        <p:txBody>
          <a:bodyPr wrap="square" rtlCol="0">
            <a:spAutoFit/>
          </a:bodyPr>
          <a:lstStyle/>
          <a:p>
            <a:r>
              <a:rPr lang="en-GB" sz="1400" dirty="0"/>
              <a:t>public class </a:t>
            </a:r>
            <a:r>
              <a:rPr lang="en-GB" sz="1400" dirty="0" err="1"/>
              <a:t>MainActivity</a:t>
            </a:r>
            <a:r>
              <a:rPr lang="en-GB" sz="1400" dirty="0"/>
              <a:t> extends </a:t>
            </a:r>
            <a:r>
              <a:rPr lang="en-GB" sz="1400" dirty="0" err="1"/>
              <a:t>AppCompatActivity</a:t>
            </a:r>
            <a:r>
              <a:rPr lang="en-GB" sz="1400" dirty="0"/>
              <a:t> {</a:t>
            </a:r>
          </a:p>
          <a:p>
            <a:endParaRPr lang="en-GB" sz="1400" dirty="0"/>
          </a:p>
          <a:p>
            <a:r>
              <a:rPr lang="en-GB" sz="1400" dirty="0"/>
              <a:t>    // Variable Declaration</a:t>
            </a:r>
          </a:p>
          <a:p>
            <a:endParaRPr lang="en-GB" sz="1400" dirty="0"/>
          </a:p>
          <a:p>
            <a:r>
              <a:rPr lang="en-GB" sz="1400" dirty="0"/>
              <a:t>    </a:t>
            </a:r>
            <a:r>
              <a:rPr lang="en-GB" sz="1400" dirty="0" err="1"/>
              <a:t>EditText</a:t>
            </a:r>
            <a:r>
              <a:rPr lang="en-GB" sz="1400" dirty="0"/>
              <a:t> </a:t>
            </a:r>
            <a:r>
              <a:rPr lang="en-GB" sz="1400" dirty="0" err="1"/>
              <a:t>firstValue</a:t>
            </a:r>
            <a:r>
              <a:rPr lang="en-GB" sz="1400" dirty="0"/>
              <a:t>;</a:t>
            </a:r>
          </a:p>
          <a:p>
            <a:r>
              <a:rPr lang="en-GB" sz="1400" dirty="0"/>
              <a:t>    </a:t>
            </a:r>
            <a:r>
              <a:rPr lang="en-GB" sz="1400" dirty="0" err="1"/>
              <a:t>EditText</a:t>
            </a:r>
            <a:r>
              <a:rPr lang="en-GB" sz="1400" dirty="0"/>
              <a:t> </a:t>
            </a:r>
            <a:r>
              <a:rPr lang="en-GB" sz="1400" dirty="0" err="1"/>
              <a:t>secondApprox</a:t>
            </a:r>
            <a:r>
              <a:rPr lang="en-GB" sz="1400" dirty="0"/>
              <a:t>;</a:t>
            </a:r>
          </a:p>
          <a:p>
            <a:r>
              <a:rPr lang="en-GB" sz="1400" dirty="0"/>
              <a:t>    </a:t>
            </a:r>
            <a:r>
              <a:rPr lang="en-GB" sz="1400" dirty="0" err="1"/>
              <a:t>TextView</a:t>
            </a:r>
            <a:r>
              <a:rPr lang="en-GB" sz="1400" dirty="0"/>
              <a:t> </a:t>
            </a:r>
            <a:r>
              <a:rPr lang="en-GB" sz="1400" dirty="0" err="1"/>
              <a:t>computeResult</a:t>
            </a:r>
            <a:r>
              <a:rPr lang="en-GB" sz="1400" dirty="0"/>
              <a:t>;</a:t>
            </a:r>
          </a:p>
          <a:p>
            <a:r>
              <a:rPr lang="en-GB" sz="1400" dirty="0"/>
              <a:t>    Button </a:t>
            </a:r>
            <a:r>
              <a:rPr lang="en-GB" sz="1400" dirty="0" err="1"/>
              <a:t>btnCompute</a:t>
            </a:r>
            <a:r>
              <a:rPr lang="en-GB" sz="1400" dirty="0"/>
              <a:t>;</a:t>
            </a:r>
          </a:p>
          <a:p>
            <a:endParaRPr lang="en-GB" sz="1400" dirty="0"/>
          </a:p>
          <a:p>
            <a:r>
              <a:rPr lang="en-GB" sz="1400" dirty="0"/>
              <a:t>    double </a:t>
            </a:r>
            <a:r>
              <a:rPr lang="en-GB" sz="1400" dirty="0" err="1"/>
              <a:t>approx</a:t>
            </a:r>
            <a:r>
              <a:rPr lang="en-GB" sz="1400" dirty="0"/>
              <a:t>, sum;</a:t>
            </a:r>
          </a:p>
          <a:p>
            <a:r>
              <a:rPr lang="en-GB" sz="1400" dirty="0"/>
              <a:t>    String value;</a:t>
            </a:r>
          </a:p>
          <a:p>
            <a:endParaRPr lang="en-GB" sz="1400" dirty="0"/>
          </a:p>
          <a:p>
            <a:r>
              <a:rPr lang="en-GB" sz="1400" dirty="0"/>
              <a:t>    double </a:t>
            </a:r>
            <a:r>
              <a:rPr lang="en-GB" sz="1400" dirty="0" err="1"/>
              <a:t>prev_term</a:t>
            </a:r>
            <a:r>
              <a:rPr lang="en-GB" sz="1400" dirty="0"/>
              <a:t>;</a:t>
            </a:r>
          </a:p>
          <a:p>
            <a:r>
              <a:rPr lang="en-GB" sz="1400" dirty="0"/>
              <a:t>    double </a:t>
            </a:r>
            <a:r>
              <a:rPr lang="en-GB" sz="1400" dirty="0" err="1"/>
              <a:t>curr_term</a:t>
            </a:r>
            <a:r>
              <a:rPr lang="en-GB" sz="1400" dirty="0"/>
              <a:t>;</a:t>
            </a:r>
          </a:p>
          <a:p>
            <a:r>
              <a:rPr lang="en-GB" sz="1400" dirty="0"/>
              <a:t>    </a:t>
            </a:r>
            <a:r>
              <a:rPr lang="en-GB" sz="1400" dirty="0" err="1"/>
              <a:t>int</a:t>
            </a:r>
            <a:r>
              <a:rPr lang="en-GB" sz="1400" dirty="0"/>
              <a:t> n, </a:t>
            </a:r>
            <a:r>
              <a:rPr lang="en-GB" sz="1400" dirty="0" err="1"/>
              <a:t>i</a:t>
            </a:r>
            <a:r>
              <a:rPr lang="en-GB" sz="1400" dirty="0"/>
              <a:t>;</a:t>
            </a:r>
          </a:p>
          <a:p>
            <a:r>
              <a:rPr lang="en-GB" sz="1400" dirty="0"/>
              <a:t>    double aux;</a:t>
            </a:r>
          </a:p>
          <a:p>
            <a:endParaRPr lang="en-GB" sz="1400" dirty="0"/>
          </a:p>
          <a:p>
            <a:endParaRPr lang="en-GB" sz="1400" dirty="0"/>
          </a:p>
        </p:txBody>
      </p:sp>
      <p:sp>
        <p:nvSpPr>
          <p:cNvPr id="5" name="CasetăText 4"/>
          <p:cNvSpPr txBox="1"/>
          <p:nvPr/>
        </p:nvSpPr>
        <p:spPr>
          <a:xfrm>
            <a:off x="96983" y="1018189"/>
            <a:ext cx="4475017" cy="1815882"/>
          </a:xfrm>
          <a:prstGeom prst="rect">
            <a:avLst/>
          </a:prstGeom>
          <a:solidFill>
            <a:schemeClr val="accent1">
              <a:alpha val="35000"/>
            </a:schemeClr>
          </a:solidFill>
          <a:ln>
            <a:solidFill>
              <a:schemeClr val="accent1"/>
            </a:solidFill>
          </a:ln>
        </p:spPr>
        <p:txBody>
          <a:bodyPr wrap="square" rtlCol="0">
            <a:spAutoFit/>
          </a:bodyPr>
          <a:lstStyle/>
          <a:p>
            <a:r>
              <a:rPr lang="en-GB" sz="1400" i="1" dirty="0"/>
              <a:t>Base class for activities that use the </a:t>
            </a:r>
            <a:r>
              <a:rPr lang="en-GB" sz="1400" i="1" dirty="0">
                <a:hlinkClick r:id="rId3"/>
              </a:rPr>
              <a:t>support </a:t>
            </a:r>
            <a:r>
              <a:rPr lang="en-GB" sz="1400" i="1" dirty="0" smtClean="0">
                <a:hlinkClick r:id="rId3"/>
              </a:rPr>
              <a:t>Library</a:t>
            </a:r>
            <a:r>
              <a:rPr lang="en-GB" sz="1400" i="1" dirty="0"/>
              <a:t> action bar </a:t>
            </a:r>
            <a:r>
              <a:rPr lang="en-GB" sz="1400" i="1" dirty="0" smtClean="0"/>
              <a:t>features, derived from:</a:t>
            </a:r>
          </a:p>
          <a:p>
            <a:r>
              <a:rPr lang="en-GB" sz="1200" dirty="0" err="1" smtClean="0"/>
              <a:t>java.lang.Object</a:t>
            </a:r>
            <a:endParaRPr lang="en-GB" sz="1200" dirty="0"/>
          </a:p>
          <a:p>
            <a:r>
              <a:rPr lang="en-GB" sz="1200" dirty="0"/>
              <a:t>   </a:t>
            </a:r>
            <a:r>
              <a:rPr lang="en-GB" sz="1200" dirty="0" smtClean="0"/>
              <a:t>↳</a:t>
            </a:r>
            <a:r>
              <a:rPr lang="en-GB" sz="1200" dirty="0" err="1" smtClean="0"/>
              <a:t>android.content.Context</a:t>
            </a:r>
            <a:endParaRPr lang="en-GB" sz="1200" dirty="0"/>
          </a:p>
          <a:p>
            <a:r>
              <a:rPr lang="en-GB" sz="1200" dirty="0" smtClean="0"/>
              <a:t>       ↳</a:t>
            </a:r>
            <a:r>
              <a:rPr lang="en-GB" sz="1200" dirty="0" err="1" smtClean="0"/>
              <a:t>android.content.ContextWrapper</a:t>
            </a:r>
            <a:endParaRPr lang="en-GB" sz="1200" dirty="0"/>
          </a:p>
          <a:p>
            <a:r>
              <a:rPr lang="en-GB" sz="1200" dirty="0"/>
              <a:t> </a:t>
            </a:r>
            <a:r>
              <a:rPr lang="en-GB" sz="1200" dirty="0" smtClean="0"/>
              <a:t>         ↳</a:t>
            </a:r>
            <a:r>
              <a:rPr lang="en-GB" sz="1200" dirty="0" err="1" smtClean="0"/>
              <a:t>android.view.ContextThemeWrapper</a:t>
            </a:r>
            <a:endParaRPr lang="en-GB" sz="1200" dirty="0"/>
          </a:p>
          <a:p>
            <a:r>
              <a:rPr lang="en-GB" sz="1200" dirty="0"/>
              <a:t> </a:t>
            </a:r>
            <a:r>
              <a:rPr lang="en-GB" sz="1200" dirty="0" smtClean="0"/>
              <a:t>            ↳</a:t>
            </a:r>
            <a:r>
              <a:rPr lang="en-GB" sz="1200" dirty="0" err="1" smtClean="0"/>
              <a:t>android.app.Activity</a:t>
            </a:r>
            <a:endParaRPr lang="en-GB" sz="1200" dirty="0"/>
          </a:p>
          <a:p>
            <a:r>
              <a:rPr lang="en-GB" sz="1200" dirty="0"/>
              <a:t> </a:t>
            </a:r>
            <a:r>
              <a:rPr lang="en-GB" sz="1200" dirty="0" smtClean="0"/>
              <a:t>               ↳android.support.v4.app.FragmentActivity</a:t>
            </a:r>
            <a:endParaRPr lang="en-GB" sz="1200" dirty="0"/>
          </a:p>
          <a:p>
            <a:r>
              <a:rPr lang="en-GB" sz="1200" dirty="0"/>
              <a:t> </a:t>
            </a:r>
            <a:r>
              <a:rPr lang="en-GB" sz="1200" dirty="0" smtClean="0"/>
              <a:t>                   ↳</a:t>
            </a:r>
            <a:r>
              <a:rPr lang="en-GB" sz="1200" dirty="0"/>
              <a:t>	android.support.v7.app.AppCompatActivity</a:t>
            </a:r>
          </a:p>
        </p:txBody>
      </p:sp>
      <p:cxnSp>
        <p:nvCxnSpPr>
          <p:cNvPr id="9" name="Conector drept cu săgeată 8"/>
          <p:cNvCxnSpPr/>
          <p:nvPr/>
        </p:nvCxnSpPr>
        <p:spPr>
          <a:xfrm flipH="1">
            <a:off x="3429000" y="2780460"/>
            <a:ext cx="457200" cy="1072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Acoladă dreapta 13"/>
          <p:cNvSpPr/>
          <p:nvPr/>
        </p:nvSpPr>
        <p:spPr>
          <a:xfrm>
            <a:off x="2514600" y="3810000"/>
            <a:ext cx="152400" cy="838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CasetăText 14"/>
          <p:cNvSpPr txBox="1"/>
          <p:nvPr/>
        </p:nvSpPr>
        <p:spPr>
          <a:xfrm>
            <a:off x="4724400" y="3352800"/>
            <a:ext cx="4038600" cy="584775"/>
          </a:xfrm>
          <a:prstGeom prst="rect">
            <a:avLst/>
          </a:prstGeom>
          <a:solidFill>
            <a:srgbClr val="FF0000">
              <a:alpha val="40000"/>
            </a:srgbClr>
          </a:solidFill>
          <a:ln>
            <a:solidFill>
              <a:schemeClr val="tx2"/>
            </a:solidFill>
          </a:ln>
        </p:spPr>
        <p:txBody>
          <a:bodyPr wrap="square" rtlCol="0">
            <a:spAutoFit/>
          </a:bodyPr>
          <a:lstStyle/>
          <a:p>
            <a:r>
              <a:rPr lang="en-GB" sz="1600" dirty="0" smtClean="0"/>
              <a:t>Variables from controls</a:t>
            </a:r>
          </a:p>
          <a:p>
            <a:r>
              <a:rPr lang="en-GB" sz="1600" dirty="0" smtClean="0"/>
              <a:t>In connection with </a:t>
            </a:r>
            <a:r>
              <a:rPr lang="en-GB" sz="1600" i="1" dirty="0" smtClean="0"/>
              <a:t>content_main.xml </a:t>
            </a:r>
            <a:r>
              <a:rPr lang="en-GB" sz="1600" dirty="0" smtClean="0"/>
              <a:t>file</a:t>
            </a:r>
            <a:endParaRPr lang="en-GB" sz="1600" dirty="0"/>
          </a:p>
        </p:txBody>
      </p:sp>
      <p:cxnSp>
        <p:nvCxnSpPr>
          <p:cNvPr id="17" name="Conector drept cu săgeată 16"/>
          <p:cNvCxnSpPr>
            <a:stCxn id="15" idx="1"/>
          </p:cNvCxnSpPr>
          <p:nvPr/>
        </p:nvCxnSpPr>
        <p:spPr>
          <a:xfrm flipH="1">
            <a:off x="2819400" y="3645188"/>
            <a:ext cx="1905000" cy="583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Acoladă dreapta 17"/>
          <p:cNvSpPr/>
          <p:nvPr/>
        </p:nvSpPr>
        <p:spPr>
          <a:xfrm>
            <a:off x="2453244" y="4866903"/>
            <a:ext cx="180109" cy="457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FF0000"/>
              </a:solidFill>
            </a:endParaRPr>
          </a:p>
        </p:txBody>
      </p:sp>
      <p:sp>
        <p:nvSpPr>
          <p:cNvPr id="23" name="CasetăText 22"/>
          <p:cNvSpPr txBox="1"/>
          <p:nvPr/>
        </p:nvSpPr>
        <p:spPr>
          <a:xfrm>
            <a:off x="4267200" y="4648200"/>
            <a:ext cx="4876800" cy="338554"/>
          </a:xfrm>
          <a:prstGeom prst="rect">
            <a:avLst/>
          </a:prstGeom>
          <a:solidFill>
            <a:srgbClr val="FFC000">
              <a:alpha val="46000"/>
            </a:srgbClr>
          </a:solidFill>
          <a:ln>
            <a:solidFill>
              <a:schemeClr val="tx2"/>
            </a:solidFill>
          </a:ln>
        </p:spPr>
        <p:txBody>
          <a:bodyPr wrap="square" rtlCol="0">
            <a:spAutoFit/>
          </a:bodyPr>
          <a:lstStyle/>
          <a:p>
            <a:r>
              <a:rPr lang="en-GB" sz="1600" dirty="0"/>
              <a:t>corresponding </a:t>
            </a:r>
            <a:r>
              <a:rPr lang="en-GB" sz="1600" dirty="0" smtClean="0"/>
              <a:t>variables of … used </a:t>
            </a:r>
            <a:r>
              <a:rPr lang="en-GB" sz="1600" dirty="0"/>
              <a:t>in </a:t>
            </a:r>
            <a:r>
              <a:rPr lang="en-GB" sz="1600" dirty="0" smtClean="0"/>
              <a:t>java processing </a:t>
            </a:r>
            <a:endParaRPr lang="en-GB" sz="1600" dirty="0"/>
          </a:p>
        </p:txBody>
      </p:sp>
      <p:cxnSp>
        <p:nvCxnSpPr>
          <p:cNvPr id="25" name="Conector drept cu săgeată 24"/>
          <p:cNvCxnSpPr/>
          <p:nvPr/>
        </p:nvCxnSpPr>
        <p:spPr>
          <a:xfrm flipH="1" flipV="1">
            <a:off x="5791200" y="4114800"/>
            <a:ext cx="914400" cy="718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rept cu săgeată 26"/>
          <p:cNvCxnSpPr>
            <a:stCxn id="23" idx="1"/>
          </p:cNvCxnSpPr>
          <p:nvPr/>
        </p:nvCxnSpPr>
        <p:spPr>
          <a:xfrm flipH="1">
            <a:off x="2819400" y="4817477"/>
            <a:ext cx="1447800" cy="2780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Acoladă dreapta 27"/>
          <p:cNvSpPr/>
          <p:nvPr/>
        </p:nvSpPr>
        <p:spPr>
          <a:xfrm>
            <a:off x="2453243" y="5562600"/>
            <a:ext cx="180109" cy="762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CasetăText 28"/>
          <p:cNvSpPr txBox="1"/>
          <p:nvPr/>
        </p:nvSpPr>
        <p:spPr>
          <a:xfrm>
            <a:off x="4495800" y="5791200"/>
            <a:ext cx="4343400" cy="338554"/>
          </a:xfrm>
          <a:prstGeom prst="rect">
            <a:avLst/>
          </a:prstGeom>
          <a:solidFill>
            <a:srgbClr val="00B050">
              <a:alpha val="41000"/>
            </a:srgbClr>
          </a:solidFill>
          <a:ln>
            <a:solidFill>
              <a:schemeClr val="tx2"/>
            </a:solidFill>
          </a:ln>
        </p:spPr>
        <p:txBody>
          <a:bodyPr wrap="square" rtlCol="0">
            <a:spAutoFit/>
          </a:bodyPr>
          <a:lstStyle/>
          <a:p>
            <a:r>
              <a:rPr lang="en-GB" sz="1600" dirty="0" smtClean="0"/>
              <a:t>Other variables used in computation</a:t>
            </a:r>
            <a:endParaRPr lang="en-GB" sz="1600" dirty="0"/>
          </a:p>
        </p:txBody>
      </p:sp>
      <p:cxnSp>
        <p:nvCxnSpPr>
          <p:cNvPr id="31" name="Conector drept cu săgeată 30"/>
          <p:cNvCxnSpPr/>
          <p:nvPr/>
        </p:nvCxnSpPr>
        <p:spPr>
          <a:xfrm flipH="1">
            <a:off x="2819400" y="5960477"/>
            <a:ext cx="1676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074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smtClean="0">
                <a:solidFill>
                  <a:srgbClr val="FF0000"/>
                </a:solidFill>
              </a:rPr>
              <a:t>	Computations App</a:t>
            </a:r>
            <a:endParaRPr lang="en-US" sz="4000" b="1" i="1" dirty="0">
              <a:solidFill>
                <a:srgbClr val="FF0000"/>
              </a:solidFill>
            </a:endParaRP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u="sng" smtClean="0">
                <a:solidFill>
                  <a:srgbClr val="FF0000"/>
                </a:solidFill>
              </a:rPr>
              <a:t>Activity -&gt; </a:t>
            </a:r>
            <a:r>
              <a:rPr lang="en-GB" sz="2000" b="1" i="1" u="sng" smtClean="0">
                <a:solidFill>
                  <a:srgbClr val="FF0000"/>
                </a:solidFill>
              </a:rPr>
              <a:t>Main_Activity.java</a:t>
            </a:r>
            <a:r>
              <a:rPr lang="en-GB" sz="2000" b="1" u="sng" smtClean="0">
                <a:solidFill>
                  <a:srgbClr val="FF0000"/>
                </a:solidFill>
              </a:rPr>
              <a:t> </a:t>
            </a:r>
            <a:r>
              <a:rPr lang="en-GB" sz="2000" u="sng" smtClean="0">
                <a:solidFill>
                  <a:srgbClr val="FF0000"/>
                </a:solidFill>
              </a:rPr>
              <a:t>file</a:t>
            </a:r>
            <a:endParaRPr lang="en-GB" sz="2000" u="sng" dirty="0">
              <a:solidFill>
                <a:srgbClr val="FF0000"/>
              </a:solidFill>
            </a:endParaRPr>
          </a:p>
        </p:txBody>
      </p:sp>
      <p:sp>
        <p:nvSpPr>
          <p:cNvPr id="3" name="CasetăText 2"/>
          <p:cNvSpPr txBox="1"/>
          <p:nvPr/>
        </p:nvSpPr>
        <p:spPr>
          <a:xfrm>
            <a:off x="150975" y="951763"/>
            <a:ext cx="5900493" cy="3785652"/>
          </a:xfrm>
          <a:prstGeom prst="rect">
            <a:avLst/>
          </a:prstGeom>
          <a:noFill/>
          <a:ln w="38100">
            <a:solidFill>
              <a:schemeClr val="tx2"/>
            </a:solidFill>
          </a:ln>
        </p:spPr>
        <p:txBody>
          <a:bodyPr wrap="square" rtlCol="0" anchor="b">
            <a:spAutoFit/>
          </a:bodyPr>
          <a:lstStyle/>
          <a:p>
            <a:endParaRPr lang="en-GB" sz="1600" dirty="0"/>
          </a:p>
          <a:p>
            <a:r>
              <a:rPr lang="en-GB" sz="1600" dirty="0"/>
              <a:t>    protected void </a:t>
            </a:r>
            <a:r>
              <a:rPr lang="en-GB" sz="1600" dirty="0" err="1"/>
              <a:t>onCreate</a:t>
            </a:r>
            <a:r>
              <a:rPr lang="en-GB" sz="1600" dirty="0"/>
              <a:t>(Bundle </a:t>
            </a:r>
            <a:r>
              <a:rPr lang="en-GB" sz="1600" dirty="0" err="1"/>
              <a:t>savedInstanceState</a:t>
            </a:r>
            <a:r>
              <a:rPr lang="en-GB" sz="1600" dirty="0"/>
              <a:t>) {</a:t>
            </a:r>
          </a:p>
          <a:p>
            <a:r>
              <a:rPr lang="en-GB" sz="1600" dirty="0"/>
              <a:t>        </a:t>
            </a:r>
            <a:r>
              <a:rPr lang="en-GB" sz="1600" dirty="0" err="1"/>
              <a:t>super.onCreate</a:t>
            </a:r>
            <a:r>
              <a:rPr lang="en-GB" sz="1600" dirty="0"/>
              <a:t>(</a:t>
            </a:r>
            <a:r>
              <a:rPr lang="en-GB" sz="1600" dirty="0" err="1"/>
              <a:t>savedInstanceState</a:t>
            </a:r>
            <a:r>
              <a:rPr lang="en-GB" sz="1600" dirty="0"/>
              <a:t>);</a:t>
            </a:r>
          </a:p>
          <a:p>
            <a:r>
              <a:rPr lang="en-GB" sz="1600" dirty="0"/>
              <a:t>        </a:t>
            </a:r>
            <a:r>
              <a:rPr lang="en-GB" sz="1600" dirty="0" err="1"/>
              <a:t>setContentView</a:t>
            </a:r>
            <a:r>
              <a:rPr lang="en-GB" sz="1600" dirty="0"/>
              <a:t>(</a:t>
            </a:r>
            <a:r>
              <a:rPr lang="en-GB" sz="1600" dirty="0" err="1"/>
              <a:t>R.layout.activity_main</a:t>
            </a:r>
            <a:r>
              <a:rPr lang="en-GB" sz="1600" dirty="0"/>
              <a:t>);</a:t>
            </a:r>
          </a:p>
          <a:p>
            <a:endParaRPr lang="en-GB" sz="1600" dirty="0"/>
          </a:p>
          <a:p>
            <a:r>
              <a:rPr lang="en-GB" sz="1600" dirty="0"/>
              <a:t>        </a:t>
            </a:r>
            <a:r>
              <a:rPr lang="en-GB" sz="1600" dirty="0" err="1"/>
              <a:t>firstValue</a:t>
            </a:r>
            <a:r>
              <a:rPr lang="en-GB" sz="1600" dirty="0"/>
              <a:t> = (</a:t>
            </a:r>
            <a:r>
              <a:rPr lang="en-GB" sz="1600" dirty="0" err="1"/>
              <a:t>EditText</a:t>
            </a:r>
            <a:r>
              <a:rPr lang="en-GB" sz="1600" dirty="0"/>
              <a:t>)</a:t>
            </a:r>
            <a:r>
              <a:rPr lang="en-GB" sz="1600" dirty="0" err="1"/>
              <a:t>findViewById</a:t>
            </a:r>
            <a:r>
              <a:rPr lang="en-GB" sz="1600" dirty="0"/>
              <a:t>(</a:t>
            </a:r>
            <a:r>
              <a:rPr lang="en-GB" sz="1600" dirty="0" err="1"/>
              <a:t>R.id.txtValue</a:t>
            </a:r>
            <a:r>
              <a:rPr lang="en-GB" sz="1600" dirty="0"/>
              <a:t>);</a:t>
            </a:r>
          </a:p>
          <a:p>
            <a:r>
              <a:rPr lang="en-GB" sz="1600" dirty="0"/>
              <a:t>        </a:t>
            </a:r>
            <a:r>
              <a:rPr lang="en-GB" sz="1600" dirty="0" err="1"/>
              <a:t>secondApprox</a:t>
            </a:r>
            <a:r>
              <a:rPr lang="en-GB" sz="1600" dirty="0"/>
              <a:t> = (</a:t>
            </a:r>
            <a:r>
              <a:rPr lang="en-GB" sz="1600" dirty="0" err="1"/>
              <a:t>EditText</a:t>
            </a:r>
            <a:r>
              <a:rPr lang="en-GB" sz="1600" dirty="0"/>
              <a:t>)</a:t>
            </a:r>
            <a:r>
              <a:rPr lang="en-GB" sz="1600" dirty="0" err="1"/>
              <a:t>findViewById</a:t>
            </a:r>
            <a:r>
              <a:rPr lang="en-GB" sz="1600" dirty="0"/>
              <a:t>(</a:t>
            </a:r>
            <a:r>
              <a:rPr lang="en-GB" sz="1600" dirty="0" err="1"/>
              <a:t>R.id.txtApprox</a:t>
            </a:r>
            <a:r>
              <a:rPr lang="en-GB" sz="1600" dirty="0"/>
              <a:t>);</a:t>
            </a:r>
          </a:p>
          <a:p>
            <a:r>
              <a:rPr lang="en-GB" sz="1600" dirty="0"/>
              <a:t>        </a:t>
            </a:r>
            <a:r>
              <a:rPr lang="en-GB" sz="1600" dirty="0" err="1"/>
              <a:t>computeResult</a:t>
            </a:r>
            <a:r>
              <a:rPr lang="en-GB" sz="1600" dirty="0"/>
              <a:t> = (</a:t>
            </a:r>
            <a:r>
              <a:rPr lang="en-GB" sz="1600" dirty="0" err="1"/>
              <a:t>TextView</a:t>
            </a:r>
            <a:r>
              <a:rPr lang="en-GB" sz="1600" dirty="0"/>
              <a:t>)</a:t>
            </a:r>
            <a:r>
              <a:rPr lang="en-GB" sz="1600" dirty="0" err="1"/>
              <a:t>findViewById</a:t>
            </a:r>
            <a:r>
              <a:rPr lang="en-GB" sz="1600" dirty="0"/>
              <a:t>(</a:t>
            </a:r>
            <a:r>
              <a:rPr lang="en-GB" sz="1600" dirty="0" err="1"/>
              <a:t>R.id.txtResult</a:t>
            </a:r>
            <a:r>
              <a:rPr lang="en-GB" sz="1600" dirty="0"/>
              <a:t>);</a:t>
            </a:r>
          </a:p>
          <a:p>
            <a:r>
              <a:rPr lang="en-GB" sz="1600" dirty="0"/>
              <a:t>        </a:t>
            </a:r>
            <a:r>
              <a:rPr lang="en-GB" sz="1600" dirty="0" err="1"/>
              <a:t>btnCompute</a:t>
            </a:r>
            <a:r>
              <a:rPr lang="en-GB" sz="1600" dirty="0"/>
              <a:t> = (Button)</a:t>
            </a:r>
            <a:r>
              <a:rPr lang="en-GB" sz="1600" dirty="0" err="1"/>
              <a:t>findViewById</a:t>
            </a:r>
            <a:r>
              <a:rPr lang="en-GB" sz="1600" dirty="0"/>
              <a:t>(</a:t>
            </a:r>
            <a:r>
              <a:rPr lang="en-GB" sz="1600" dirty="0" err="1"/>
              <a:t>R.id.btnCompute</a:t>
            </a:r>
            <a:r>
              <a:rPr lang="en-GB" sz="1600" dirty="0" smtClean="0"/>
              <a:t>);</a:t>
            </a:r>
          </a:p>
          <a:p>
            <a:endParaRPr lang="en-GB" sz="1600" dirty="0"/>
          </a:p>
          <a:p>
            <a:r>
              <a:rPr lang="en-GB" sz="1600" dirty="0" err="1"/>
              <a:t>btnCompute.setOnClickListener</a:t>
            </a:r>
            <a:r>
              <a:rPr lang="en-GB" sz="1600" dirty="0"/>
              <a:t>(new </a:t>
            </a:r>
            <a:r>
              <a:rPr lang="en-GB" sz="1600" dirty="0" err="1"/>
              <a:t>OnClickListener</a:t>
            </a:r>
            <a:r>
              <a:rPr lang="en-GB" sz="1600" dirty="0"/>
              <a:t>() </a:t>
            </a:r>
            <a:r>
              <a:rPr lang="en-GB" sz="1600" dirty="0" smtClean="0"/>
              <a:t>{</a:t>
            </a:r>
          </a:p>
          <a:p>
            <a:r>
              <a:rPr lang="en-US" sz="1600" b="1" dirty="0"/>
              <a:t>public void </a:t>
            </a:r>
            <a:r>
              <a:rPr lang="en-US" sz="1600" dirty="0" err="1"/>
              <a:t>onClick</a:t>
            </a:r>
            <a:r>
              <a:rPr lang="en-US" sz="1600" dirty="0"/>
              <a:t>(View v) {</a:t>
            </a:r>
            <a:br>
              <a:rPr lang="en-US" sz="1600" dirty="0"/>
            </a:br>
            <a:r>
              <a:rPr lang="en-US" sz="1600" dirty="0"/>
              <a:t>    </a:t>
            </a:r>
            <a:r>
              <a:rPr lang="en-US" sz="1600" b="1" dirty="0"/>
              <a:t>value </a:t>
            </a:r>
            <a:r>
              <a:rPr lang="en-US" sz="1600" dirty="0"/>
              <a:t>= </a:t>
            </a:r>
            <a:r>
              <a:rPr lang="en-US" sz="1600" b="1" dirty="0" err="1"/>
              <a:t>firstValue</a:t>
            </a:r>
            <a:r>
              <a:rPr lang="en-US" sz="1600" dirty="0" err="1"/>
              <a:t>.getText</a:t>
            </a:r>
            <a:r>
              <a:rPr lang="en-US" sz="1600" dirty="0"/>
              <a:t>().</a:t>
            </a:r>
            <a:r>
              <a:rPr lang="en-US" sz="1600" dirty="0" err="1"/>
              <a:t>toString</a:t>
            </a:r>
            <a:r>
              <a:rPr lang="en-US" sz="1600" dirty="0"/>
              <a:t>();</a:t>
            </a:r>
            <a:br>
              <a:rPr lang="en-US" sz="1600" dirty="0"/>
            </a:br>
            <a:r>
              <a:rPr lang="en-US" sz="1600" dirty="0"/>
              <a:t>    </a:t>
            </a:r>
            <a:r>
              <a:rPr lang="en-US" sz="1600" b="1" dirty="0" err="1"/>
              <a:t>approx</a:t>
            </a:r>
            <a:r>
              <a:rPr lang="en-US" sz="1600" b="1" dirty="0"/>
              <a:t> </a:t>
            </a:r>
            <a:r>
              <a:rPr lang="en-US" sz="1600" dirty="0"/>
              <a:t>= </a:t>
            </a:r>
            <a:r>
              <a:rPr lang="en-US" sz="1600" dirty="0" err="1" smtClean="0"/>
              <a:t>double.</a:t>
            </a:r>
            <a:r>
              <a:rPr lang="en-US" sz="1600" i="1" dirty="0" err="1" smtClean="0"/>
              <a:t>parseDouble</a:t>
            </a:r>
            <a:r>
              <a:rPr lang="en-US" sz="1600" dirty="0" smtClean="0"/>
              <a:t>(</a:t>
            </a:r>
            <a:r>
              <a:rPr lang="en-US" sz="1600" b="1" dirty="0" err="1" smtClean="0"/>
              <a:t>secondApprox</a:t>
            </a:r>
            <a:r>
              <a:rPr lang="en-US" sz="1600" dirty="0" err="1" smtClean="0"/>
              <a:t>.getText</a:t>
            </a:r>
            <a:r>
              <a:rPr lang="en-US" sz="1600" dirty="0"/>
              <a:t>().</a:t>
            </a:r>
            <a:r>
              <a:rPr lang="en-US" sz="1600" dirty="0" err="1"/>
              <a:t>toString</a:t>
            </a:r>
            <a:r>
              <a:rPr lang="en-US" sz="1600" dirty="0" smtClean="0"/>
              <a:t>());</a:t>
            </a:r>
          </a:p>
          <a:p>
            <a:endParaRPr lang="en-GB" sz="1600" dirty="0"/>
          </a:p>
        </p:txBody>
      </p:sp>
      <p:sp>
        <p:nvSpPr>
          <p:cNvPr id="5" name="CasetăText 4"/>
          <p:cNvSpPr txBox="1"/>
          <p:nvPr/>
        </p:nvSpPr>
        <p:spPr>
          <a:xfrm>
            <a:off x="6391397" y="947805"/>
            <a:ext cx="2514600" cy="584775"/>
          </a:xfrm>
          <a:prstGeom prst="rect">
            <a:avLst/>
          </a:prstGeom>
          <a:solidFill>
            <a:srgbClr val="92D050">
              <a:alpha val="33000"/>
            </a:srgbClr>
          </a:solidFill>
          <a:ln>
            <a:solidFill>
              <a:schemeClr val="tx2"/>
            </a:solidFill>
          </a:ln>
        </p:spPr>
        <p:txBody>
          <a:bodyPr wrap="square" rtlCol="0">
            <a:spAutoFit/>
          </a:bodyPr>
          <a:lstStyle/>
          <a:p>
            <a:r>
              <a:rPr lang="en-GB" sz="1600" b="1" dirty="0" err="1" smtClean="0"/>
              <a:t>onCreate</a:t>
            </a:r>
            <a:r>
              <a:rPr lang="en-GB" sz="1600" dirty="0" smtClean="0"/>
              <a:t>: a method that initialize </a:t>
            </a:r>
            <a:r>
              <a:rPr lang="en-GB" sz="1600" dirty="0" smtClean="0"/>
              <a:t>the </a:t>
            </a:r>
            <a:r>
              <a:rPr lang="en-GB" sz="1600" dirty="0"/>
              <a:t>activity. </a:t>
            </a:r>
          </a:p>
        </p:txBody>
      </p:sp>
      <p:sp>
        <p:nvSpPr>
          <p:cNvPr id="6" name="CasetăText 5"/>
          <p:cNvSpPr txBox="1"/>
          <p:nvPr/>
        </p:nvSpPr>
        <p:spPr>
          <a:xfrm>
            <a:off x="6312725" y="1786331"/>
            <a:ext cx="2590800" cy="584775"/>
          </a:xfrm>
          <a:prstGeom prst="rect">
            <a:avLst/>
          </a:prstGeom>
          <a:solidFill>
            <a:srgbClr val="FFC000">
              <a:alpha val="43000"/>
            </a:srgbClr>
          </a:solidFill>
          <a:ln>
            <a:solidFill>
              <a:schemeClr val="tx2"/>
            </a:solidFill>
          </a:ln>
        </p:spPr>
        <p:txBody>
          <a:bodyPr wrap="square" rtlCol="0">
            <a:spAutoFit/>
          </a:bodyPr>
          <a:lstStyle/>
          <a:p>
            <a:r>
              <a:rPr lang="en-GB" sz="1600" b="1" dirty="0" err="1" smtClean="0"/>
              <a:t>setContentView</a:t>
            </a:r>
            <a:r>
              <a:rPr lang="en-GB" sz="1600" dirty="0" smtClean="0"/>
              <a:t>(</a:t>
            </a:r>
            <a:r>
              <a:rPr lang="en-GB" sz="1600" dirty="0" err="1" smtClean="0"/>
              <a:t>int</a:t>
            </a:r>
            <a:r>
              <a:rPr lang="en-GB" sz="1600" dirty="0" smtClean="0"/>
              <a:t>) with </a:t>
            </a:r>
            <a:r>
              <a:rPr lang="en-GB" sz="1600" dirty="0"/>
              <a:t>a layout resource </a:t>
            </a:r>
            <a:r>
              <a:rPr lang="en-GB" sz="1600" dirty="0" smtClean="0"/>
              <a:t>define the UI</a:t>
            </a:r>
            <a:endParaRPr lang="en-GB" sz="1600" dirty="0"/>
          </a:p>
        </p:txBody>
      </p:sp>
      <p:sp>
        <p:nvSpPr>
          <p:cNvPr id="7" name="CasetăText 6"/>
          <p:cNvSpPr txBox="1"/>
          <p:nvPr/>
        </p:nvSpPr>
        <p:spPr>
          <a:xfrm>
            <a:off x="6312725" y="2622323"/>
            <a:ext cx="2549235" cy="1077218"/>
          </a:xfrm>
          <a:prstGeom prst="rect">
            <a:avLst/>
          </a:prstGeom>
          <a:solidFill>
            <a:srgbClr val="00B0F0">
              <a:alpha val="25000"/>
            </a:srgbClr>
          </a:solidFill>
          <a:ln>
            <a:solidFill>
              <a:schemeClr val="tx2"/>
            </a:solidFill>
          </a:ln>
        </p:spPr>
        <p:txBody>
          <a:bodyPr wrap="square" rtlCol="0">
            <a:spAutoFit/>
          </a:bodyPr>
          <a:lstStyle/>
          <a:p>
            <a:r>
              <a:rPr lang="en-GB" sz="1600" b="1" dirty="0" err="1" smtClean="0"/>
              <a:t>findViewById</a:t>
            </a:r>
            <a:r>
              <a:rPr lang="en-GB" sz="1600" dirty="0" smtClean="0"/>
              <a:t>(</a:t>
            </a:r>
            <a:r>
              <a:rPr lang="en-GB" sz="1600" dirty="0" err="1" smtClean="0"/>
              <a:t>int</a:t>
            </a:r>
            <a:r>
              <a:rPr lang="en-GB" sz="1600" dirty="0" smtClean="0"/>
              <a:t>) is used to </a:t>
            </a:r>
            <a:r>
              <a:rPr lang="en-GB" sz="1600" dirty="0"/>
              <a:t>retrieve the widgets in </a:t>
            </a:r>
            <a:r>
              <a:rPr lang="en-GB" sz="1600" dirty="0" smtClean="0"/>
              <a:t>UI, needed to  </a:t>
            </a:r>
            <a:r>
              <a:rPr lang="en-GB" sz="1600" dirty="0"/>
              <a:t>interact with </a:t>
            </a:r>
            <a:r>
              <a:rPr lang="en-GB" sz="1600" dirty="0" smtClean="0"/>
              <a:t>java program</a:t>
            </a:r>
            <a:endParaRPr lang="en-GB" sz="1600" dirty="0"/>
          </a:p>
        </p:txBody>
      </p:sp>
      <p:cxnSp>
        <p:nvCxnSpPr>
          <p:cNvPr id="10" name="Conector drept cu săgeată 9"/>
          <p:cNvCxnSpPr>
            <a:stCxn id="5" idx="1"/>
          </p:cNvCxnSpPr>
          <p:nvPr/>
        </p:nvCxnSpPr>
        <p:spPr>
          <a:xfrm flipH="1">
            <a:off x="3921329" y="1240193"/>
            <a:ext cx="2470068" cy="395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rept cu săgeată 11"/>
          <p:cNvCxnSpPr>
            <a:stCxn id="6" idx="1"/>
          </p:cNvCxnSpPr>
          <p:nvPr/>
        </p:nvCxnSpPr>
        <p:spPr>
          <a:xfrm flipH="1" flipV="1">
            <a:off x="4236521" y="1932525"/>
            <a:ext cx="2076204" cy="1461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asetăText 12"/>
          <p:cNvSpPr txBox="1"/>
          <p:nvPr/>
        </p:nvSpPr>
        <p:spPr>
          <a:xfrm>
            <a:off x="6434198" y="3855920"/>
            <a:ext cx="2428997" cy="338554"/>
          </a:xfrm>
          <a:prstGeom prst="rect">
            <a:avLst/>
          </a:prstGeom>
          <a:solidFill>
            <a:srgbClr val="FF0000">
              <a:alpha val="30000"/>
            </a:srgbClr>
          </a:solidFill>
          <a:ln>
            <a:solidFill>
              <a:schemeClr val="tx2"/>
            </a:solidFill>
          </a:ln>
        </p:spPr>
        <p:txBody>
          <a:bodyPr wrap="square" rtlCol="0">
            <a:spAutoFit/>
          </a:bodyPr>
          <a:lstStyle/>
          <a:p>
            <a:r>
              <a:rPr lang="en-GB" sz="1600" dirty="0"/>
              <a:t>C</a:t>
            </a:r>
            <a:r>
              <a:rPr lang="en-GB" sz="1600" dirty="0" smtClean="0"/>
              <a:t>reate </a:t>
            </a:r>
            <a:r>
              <a:rPr lang="en-GB" sz="1600" dirty="0"/>
              <a:t>click </a:t>
            </a:r>
            <a:r>
              <a:rPr lang="en-GB" sz="1600" dirty="0" smtClean="0"/>
              <a:t>listener object</a:t>
            </a:r>
            <a:endParaRPr lang="en-GB" sz="1600" dirty="0"/>
          </a:p>
        </p:txBody>
      </p:sp>
      <p:sp>
        <p:nvSpPr>
          <p:cNvPr id="14" name="Acoladă dreapta 13"/>
          <p:cNvSpPr/>
          <p:nvPr/>
        </p:nvSpPr>
        <p:spPr>
          <a:xfrm>
            <a:off x="5029200" y="2343581"/>
            <a:ext cx="319088" cy="100201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Conector drept cu săgeată 15"/>
          <p:cNvCxnSpPr>
            <a:stCxn id="7" idx="1"/>
          </p:cNvCxnSpPr>
          <p:nvPr/>
        </p:nvCxnSpPr>
        <p:spPr>
          <a:xfrm flipH="1" flipV="1">
            <a:off x="5348288" y="2952314"/>
            <a:ext cx="964437" cy="2086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drept cu săgeată 17"/>
          <p:cNvCxnSpPr>
            <a:stCxn id="13" idx="1"/>
          </p:cNvCxnSpPr>
          <p:nvPr/>
        </p:nvCxnSpPr>
        <p:spPr>
          <a:xfrm flipH="1" flipV="1">
            <a:off x="3236150" y="3702511"/>
            <a:ext cx="3198048" cy="3226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asetăText 26"/>
          <p:cNvSpPr txBox="1"/>
          <p:nvPr/>
        </p:nvSpPr>
        <p:spPr>
          <a:xfrm>
            <a:off x="6162303" y="4329752"/>
            <a:ext cx="2891643" cy="830997"/>
          </a:xfrm>
          <a:prstGeom prst="rect">
            <a:avLst/>
          </a:prstGeom>
          <a:solidFill>
            <a:schemeClr val="tx2">
              <a:lumMod val="40000"/>
              <a:lumOff val="60000"/>
              <a:alpha val="31000"/>
            </a:schemeClr>
          </a:solidFill>
          <a:ln>
            <a:solidFill>
              <a:schemeClr val="tx2"/>
            </a:solidFill>
          </a:ln>
        </p:spPr>
        <p:txBody>
          <a:bodyPr wrap="square" rtlCol="0">
            <a:spAutoFit/>
          </a:bodyPr>
          <a:lstStyle/>
          <a:p>
            <a:r>
              <a:rPr lang="en-US" sz="1600" dirty="0"/>
              <a:t> </a:t>
            </a:r>
            <a:r>
              <a:rPr lang="en-US" sz="1600" b="1" dirty="0" err="1" smtClean="0"/>
              <a:t>onClick</a:t>
            </a:r>
            <a:r>
              <a:rPr lang="en-US" sz="1600" dirty="0" smtClean="0"/>
              <a:t>, the method that will </a:t>
            </a:r>
            <a:r>
              <a:rPr lang="en-US" sz="1600" dirty="0"/>
              <a:t>be invoked when the button is clicked.  </a:t>
            </a:r>
          </a:p>
        </p:txBody>
      </p:sp>
      <p:cxnSp>
        <p:nvCxnSpPr>
          <p:cNvPr id="29" name="Conector drept cu săgeată 28"/>
          <p:cNvCxnSpPr/>
          <p:nvPr/>
        </p:nvCxnSpPr>
        <p:spPr>
          <a:xfrm flipH="1" flipV="1">
            <a:off x="2743200" y="3856028"/>
            <a:ext cx="3419104" cy="4737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CasetăText 29"/>
          <p:cNvSpPr txBox="1"/>
          <p:nvPr/>
        </p:nvSpPr>
        <p:spPr>
          <a:xfrm>
            <a:off x="2883448" y="5791200"/>
            <a:ext cx="3513270" cy="584775"/>
          </a:xfrm>
          <a:prstGeom prst="rect">
            <a:avLst/>
          </a:prstGeom>
          <a:solidFill>
            <a:srgbClr val="FFFF00"/>
          </a:solidFill>
          <a:ln>
            <a:solidFill>
              <a:schemeClr val="tx2"/>
            </a:solidFill>
          </a:ln>
        </p:spPr>
        <p:txBody>
          <a:bodyPr wrap="square" rtlCol="0">
            <a:spAutoFit/>
          </a:bodyPr>
          <a:lstStyle/>
          <a:p>
            <a:r>
              <a:rPr lang="en-US" sz="1600" b="1" dirty="0" err="1"/>
              <a:t>getText</a:t>
            </a:r>
            <a:r>
              <a:rPr lang="en-US" sz="1600" b="1" dirty="0" smtClean="0"/>
              <a:t>() </a:t>
            </a:r>
            <a:r>
              <a:rPr lang="en-US" sz="1600" dirty="0" smtClean="0"/>
              <a:t>a method that can be </a:t>
            </a:r>
            <a:r>
              <a:rPr lang="en-US" sz="1600" dirty="0" smtClean="0"/>
              <a:t>used </a:t>
            </a:r>
            <a:r>
              <a:rPr lang="en-US" sz="1600" dirty="0"/>
              <a:t>to get the copied text from the </a:t>
            </a:r>
            <a:r>
              <a:rPr lang="en-US" sz="1600" dirty="0" smtClean="0"/>
              <a:t>clipboard</a:t>
            </a:r>
            <a:endParaRPr lang="en-US" sz="1600" dirty="0"/>
          </a:p>
        </p:txBody>
      </p:sp>
      <p:cxnSp>
        <p:nvCxnSpPr>
          <p:cNvPr id="2048" name="Conector drept cu săgeată 2047"/>
          <p:cNvCxnSpPr>
            <a:stCxn id="30" idx="0"/>
          </p:cNvCxnSpPr>
          <p:nvPr/>
        </p:nvCxnSpPr>
        <p:spPr>
          <a:xfrm flipH="1" flipV="1">
            <a:off x="4293149" y="4530298"/>
            <a:ext cx="346934" cy="12609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49" name="CasetăText 2048"/>
          <p:cNvSpPr txBox="1"/>
          <p:nvPr/>
        </p:nvSpPr>
        <p:spPr>
          <a:xfrm>
            <a:off x="366712" y="5160749"/>
            <a:ext cx="1843088" cy="584775"/>
          </a:xfrm>
          <a:prstGeom prst="rect">
            <a:avLst/>
          </a:prstGeom>
          <a:solidFill>
            <a:schemeClr val="tx2">
              <a:lumMod val="20000"/>
              <a:lumOff val="80000"/>
            </a:schemeClr>
          </a:solidFill>
          <a:ln>
            <a:solidFill>
              <a:schemeClr val="tx2"/>
            </a:solidFill>
          </a:ln>
        </p:spPr>
        <p:txBody>
          <a:bodyPr wrap="square" rtlCol="0">
            <a:spAutoFit/>
          </a:bodyPr>
          <a:lstStyle/>
          <a:p>
            <a:r>
              <a:rPr lang="en-US" sz="1600" dirty="0">
                <a:hlinkClick r:id="rId3"/>
              </a:rPr>
              <a:t>c</a:t>
            </a:r>
            <a:r>
              <a:rPr lang="en-US" sz="1600" dirty="0" smtClean="0">
                <a:hlinkClick r:id="rId3"/>
              </a:rPr>
              <a:t>onverting </a:t>
            </a:r>
            <a:r>
              <a:rPr lang="en-US" sz="1600" dirty="0">
                <a:hlinkClick r:id="rId3"/>
              </a:rPr>
              <a:t>String to Double in </a:t>
            </a:r>
            <a:r>
              <a:rPr lang="en-US" sz="1600" dirty="0" smtClean="0">
                <a:hlinkClick r:id="rId3"/>
              </a:rPr>
              <a:t>Android</a:t>
            </a:r>
            <a:endParaRPr lang="en-US" sz="1600" dirty="0"/>
          </a:p>
        </p:txBody>
      </p:sp>
      <p:cxnSp>
        <p:nvCxnSpPr>
          <p:cNvPr id="2052" name="Conector drept cu săgeată 2051"/>
          <p:cNvCxnSpPr>
            <a:stCxn id="2049" idx="0"/>
          </p:cNvCxnSpPr>
          <p:nvPr/>
        </p:nvCxnSpPr>
        <p:spPr>
          <a:xfrm flipV="1">
            <a:off x="1288256" y="4530299"/>
            <a:ext cx="388144" cy="630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763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33424" y="0"/>
            <a:ext cx="8410576" cy="514350"/>
          </a:xfrm>
          <a:gradFill>
            <a:gsLst>
              <a:gs pos="0">
                <a:srgbClr val="FFEFD1"/>
              </a:gs>
              <a:gs pos="64999">
                <a:srgbClr val="F0EBD5"/>
              </a:gs>
              <a:gs pos="100000">
                <a:srgbClr val="D1C39F"/>
              </a:gs>
            </a:gsLst>
            <a:lin ang="4200000" scaled="0"/>
          </a:gradFill>
        </p:spPr>
        <p:txBody>
          <a:bodyPr>
            <a:normAutofit fontScale="90000"/>
          </a:bodyPr>
          <a:lstStyle/>
          <a:p>
            <a:pPr algn="l"/>
            <a:r>
              <a:rPr lang="en-US" sz="1600" dirty="0" smtClean="0"/>
              <a:t>Mobile App Development 9, Android Studio</a:t>
            </a:r>
            <a:r>
              <a:rPr lang="en-US" sz="4000" b="1" i="1" dirty="0">
                <a:solidFill>
                  <a:srgbClr val="FF0000"/>
                </a:solidFill>
              </a:rPr>
              <a:t>	Computations App</a:t>
            </a:r>
          </a:p>
        </p:txBody>
      </p:sp>
      <p:cxnSp>
        <p:nvCxnSpPr>
          <p:cNvPr id="4" name="Conector drept 3"/>
          <p:cNvCxnSpPr/>
          <p:nvPr/>
        </p:nvCxnSpPr>
        <p:spPr>
          <a:xfrm>
            <a:off x="0" y="514350"/>
            <a:ext cx="9144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stituent conținut 7"/>
          <p:cNvSpPr>
            <a:spLocks noGrp="1"/>
          </p:cNvSpPr>
          <p:nvPr>
            <p:ph idx="1"/>
          </p:nvPr>
        </p:nvSpPr>
        <p:spPr>
          <a:xfrm>
            <a:off x="1588" y="609600"/>
            <a:ext cx="9142412" cy="400110"/>
          </a:xfrm>
          <a:prstGeom prst="rect">
            <a:avLst/>
          </a:prstGeom>
        </p:spPr>
        <p:txBody>
          <a:bodyPr>
            <a:spAutoFit/>
          </a:bodyPr>
          <a:lstStyle/>
          <a:p>
            <a:pPr marL="0" indent="0" algn="ctr">
              <a:buNone/>
            </a:pPr>
            <a:r>
              <a:rPr lang="en-GB" sz="2000" dirty="0" smtClean="0"/>
              <a:t>Activity </a:t>
            </a:r>
            <a:r>
              <a:rPr lang="en-GB" sz="2000" dirty="0"/>
              <a:t>-&gt; </a:t>
            </a:r>
            <a:r>
              <a:rPr lang="en-GB" sz="2000" b="1" i="1" dirty="0" smtClean="0"/>
              <a:t>Main_Activity.java</a:t>
            </a:r>
            <a:r>
              <a:rPr lang="en-GB" sz="2000" b="1" dirty="0" smtClean="0"/>
              <a:t> </a:t>
            </a:r>
            <a:r>
              <a:rPr lang="en-GB" sz="2000" dirty="0"/>
              <a:t>file</a:t>
            </a:r>
          </a:p>
        </p:txBody>
      </p:sp>
      <p:sp>
        <p:nvSpPr>
          <p:cNvPr id="3" name="CasetăText 2"/>
          <p:cNvSpPr txBox="1"/>
          <p:nvPr/>
        </p:nvSpPr>
        <p:spPr>
          <a:xfrm>
            <a:off x="152400" y="2286000"/>
            <a:ext cx="4738688" cy="4247317"/>
          </a:xfrm>
          <a:prstGeom prst="rect">
            <a:avLst/>
          </a:prstGeom>
          <a:noFill/>
          <a:ln w="38100">
            <a:solidFill>
              <a:schemeClr val="tx2"/>
            </a:solidFill>
          </a:ln>
        </p:spPr>
        <p:txBody>
          <a:bodyPr wrap="square" rtlCol="0">
            <a:spAutoFit/>
          </a:bodyPr>
          <a:lstStyle/>
          <a:p>
            <a:r>
              <a:rPr lang="en-US" b="1" dirty="0"/>
              <a:t>if</a:t>
            </a:r>
            <a:r>
              <a:rPr lang="en-US" dirty="0"/>
              <a:t>(</a:t>
            </a:r>
            <a:r>
              <a:rPr lang="en-US" b="1" dirty="0" err="1"/>
              <a:t>value</a:t>
            </a:r>
            <a:r>
              <a:rPr lang="en-US" dirty="0" err="1"/>
              <a:t>.equals</a:t>
            </a:r>
            <a:r>
              <a:rPr lang="en-US" dirty="0"/>
              <a:t>(</a:t>
            </a:r>
            <a:r>
              <a:rPr lang="en-US" b="1" dirty="0"/>
              <a:t>"</a:t>
            </a:r>
            <a:r>
              <a:rPr lang="en-US" b="1" dirty="0" err="1"/>
              <a:t>euler</a:t>
            </a:r>
            <a:r>
              <a:rPr lang="en-US" b="1" dirty="0"/>
              <a:t>"</a:t>
            </a:r>
            <a:r>
              <a:rPr lang="en-US" dirty="0"/>
              <a:t>)) {      </a:t>
            </a:r>
            <a:r>
              <a:rPr lang="en-US" i="1" dirty="0"/>
              <a:t>//e from </a:t>
            </a:r>
            <a:r>
              <a:rPr lang="en-US" i="1" dirty="0" err="1"/>
              <a:t>ln</a:t>
            </a:r>
            <a:r>
              <a:rPr lang="en-US" i="1" dirty="0"/>
              <a:t/>
            </a:r>
            <a:br>
              <a:rPr lang="en-US" i="1" dirty="0"/>
            </a:br>
            <a:r>
              <a:rPr lang="en-US" i="1" dirty="0"/>
              <a:t>    </a:t>
            </a:r>
            <a:r>
              <a:rPr lang="en-US" b="1" dirty="0"/>
              <a:t>double </a:t>
            </a:r>
            <a:r>
              <a:rPr lang="en-US" dirty="0" err="1"/>
              <a:t>prev_term</a:t>
            </a:r>
            <a:r>
              <a:rPr lang="en-US" dirty="0"/>
              <a:t> = 2;</a:t>
            </a:r>
            <a:br>
              <a:rPr lang="en-US" dirty="0"/>
            </a:br>
            <a:r>
              <a:rPr lang="en-US" dirty="0"/>
              <a:t>    </a:t>
            </a:r>
            <a:r>
              <a:rPr lang="en-US" b="1" dirty="0"/>
              <a:t>double </a:t>
            </a:r>
            <a:r>
              <a:rPr lang="en-US" dirty="0" err="1"/>
              <a:t>curr_term</a:t>
            </a:r>
            <a:r>
              <a:rPr lang="en-US" dirty="0"/>
              <a:t> = 1.5*1.5;</a:t>
            </a:r>
            <a:br>
              <a:rPr lang="en-US" dirty="0"/>
            </a:br>
            <a:r>
              <a:rPr lang="en-US" dirty="0"/>
              <a:t>    </a:t>
            </a:r>
            <a:r>
              <a:rPr lang="en-US" b="1" dirty="0"/>
              <a:t>n</a:t>
            </a:r>
            <a:r>
              <a:rPr lang="en-US" dirty="0"/>
              <a:t>=2;</a:t>
            </a:r>
            <a:br>
              <a:rPr lang="en-US" dirty="0"/>
            </a:br>
            <a:r>
              <a:rPr lang="en-US" dirty="0"/>
              <a:t>    </a:t>
            </a:r>
            <a:r>
              <a:rPr lang="en-US" b="1" dirty="0"/>
              <a:t>while </a:t>
            </a:r>
            <a:r>
              <a:rPr lang="en-US" dirty="0"/>
              <a:t>(</a:t>
            </a:r>
            <a:r>
              <a:rPr lang="en-US" dirty="0" err="1"/>
              <a:t>curr_term</a:t>
            </a:r>
            <a:r>
              <a:rPr lang="en-US" dirty="0"/>
              <a:t> - </a:t>
            </a:r>
            <a:r>
              <a:rPr lang="en-US" dirty="0" err="1"/>
              <a:t>prev_term</a:t>
            </a:r>
            <a:r>
              <a:rPr lang="en-US" dirty="0"/>
              <a:t> &gt; </a:t>
            </a:r>
            <a:r>
              <a:rPr lang="en-US" b="1" dirty="0" err="1"/>
              <a:t>approx</a:t>
            </a:r>
            <a:r>
              <a:rPr lang="en-US" dirty="0"/>
              <a:t>) {</a:t>
            </a:r>
            <a:br>
              <a:rPr lang="en-US" dirty="0"/>
            </a:br>
            <a:r>
              <a:rPr lang="en-US" dirty="0"/>
              <a:t>        </a:t>
            </a:r>
            <a:r>
              <a:rPr lang="en-US" dirty="0" err="1"/>
              <a:t>prev_term</a:t>
            </a:r>
            <a:r>
              <a:rPr lang="en-US" dirty="0"/>
              <a:t> = </a:t>
            </a:r>
            <a:r>
              <a:rPr lang="en-US" dirty="0" err="1"/>
              <a:t>curr_term</a:t>
            </a:r>
            <a:r>
              <a:rPr lang="en-US" dirty="0"/>
              <a:t>;</a:t>
            </a:r>
            <a:br>
              <a:rPr lang="en-US" dirty="0"/>
            </a:br>
            <a:r>
              <a:rPr lang="en-US" dirty="0"/>
              <a:t>        </a:t>
            </a:r>
            <a:r>
              <a:rPr lang="en-US" b="1" dirty="0"/>
              <a:t>n</a:t>
            </a:r>
            <a:r>
              <a:rPr lang="en-US" dirty="0"/>
              <a:t>++;</a:t>
            </a:r>
            <a:br>
              <a:rPr lang="en-US" dirty="0"/>
            </a:br>
            <a:r>
              <a:rPr lang="en-US" dirty="0"/>
              <a:t>        </a:t>
            </a:r>
            <a:r>
              <a:rPr lang="en-US" b="1" dirty="0"/>
              <a:t>aux </a:t>
            </a:r>
            <a:r>
              <a:rPr lang="en-US" dirty="0"/>
              <a:t>= 1 + 1.0/</a:t>
            </a:r>
            <a:r>
              <a:rPr lang="en-US" b="1" dirty="0"/>
              <a:t>n</a:t>
            </a:r>
            <a:r>
              <a:rPr lang="en-US" dirty="0"/>
              <a:t>;</a:t>
            </a:r>
            <a:br>
              <a:rPr lang="en-US" dirty="0"/>
            </a:br>
            <a:r>
              <a:rPr lang="en-US" dirty="0"/>
              <a:t>        </a:t>
            </a:r>
            <a:r>
              <a:rPr lang="en-US" dirty="0" err="1"/>
              <a:t>curr_term</a:t>
            </a:r>
            <a:r>
              <a:rPr lang="en-US" dirty="0"/>
              <a:t> = </a:t>
            </a:r>
            <a:r>
              <a:rPr lang="en-US" b="1" dirty="0"/>
              <a:t>aux</a:t>
            </a:r>
            <a:r>
              <a:rPr lang="en-US" dirty="0"/>
              <a:t>;</a:t>
            </a:r>
            <a:br>
              <a:rPr lang="en-US" dirty="0"/>
            </a:br>
            <a:r>
              <a:rPr lang="en-US" dirty="0"/>
              <a:t>        </a:t>
            </a:r>
            <a:r>
              <a:rPr lang="en-US" b="1" dirty="0"/>
              <a:t>for</a:t>
            </a:r>
            <a:r>
              <a:rPr lang="en-US" dirty="0"/>
              <a:t>(</a:t>
            </a:r>
            <a:r>
              <a:rPr lang="en-US" b="1" dirty="0" err="1"/>
              <a:t>int</a:t>
            </a:r>
            <a:r>
              <a:rPr lang="en-US" b="1" dirty="0"/>
              <a:t> </a:t>
            </a:r>
            <a:r>
              <a:rPr lang="en-US" dirty="0"/>
              <a:t>j=2;j&lt;=</a:t>
            </a:r>
            <a:r>
              <a:rPr lang="en-US" b="1" dirty="0" err="1"/>
              <a:t>n</a:t>
            </a:r>
            <a:r>
              <a:rPr lang="en-US" dirty="0" err="1"/>
              <a:t>;j</a:t>
            </a:r>
            <a:r>
              <a:rPr lang="en-US" dirty="0"/>
              <a:t>++)</a:t>
            </a:r>
            <a:br>
              <a:rPr lang="en-US" dirty="0"/>
            </a:br>
            <a:r>
              <a:rPr lang="en-US" dirty="0"/>
              <a:t>            </a:t>
            </a:r>
            <a:r>
              <a:rPr lang="en-US" dirty="0" err="1"/>
              <a:t>curr_term</a:t>
            </a:r>
            <a:r>
              <a:rPr lang="en-US" dirty="0"/>
              <a:t> *=</a:t>
            </a:r>
            <a:r>
              <a:rPr lang="en-US" b="1" dirty="0"/>
              <a:t>aux</a:t>
            </a:r>
            <a:r>
              <a:rPr lang="en-US" dirty="0"/>
              <a:t>;</a:t>
            </a:r>
            <a:br>
              <a:rPr lang="en-US" dirty="0"/>
            </a:br>
            <a:r>
              <a:rPr lang="en-US" dirty="0"/>
              <a:t>    }</a:t>
            </a:r>
            <a:br>
              <a:rPr lang="en-US" dirty="0"/>
            </a:br>
            <a:r>
              <a:rPr lang="en-US" dirty="0"/>
              <a:t>    </a:t>
            </a:r>
            <a:r>
              <a:rPr lang="en-US" b="1" dirty="0"/>
              <a:t>sum </a:t>
            </a:r>
            <a:r>
              <a:rPr lang="en-US" dirty="0"/>
              <a:t>= </a:t>
            </a:r>
            <a:r>
              <a:rPr lang="en-US" dirty="0" err="1"/>
              <a:t>curr_term</a:t>
            </a:r>
            <a:r>
              <a:rPr lang="en-US" dirty="0"/>
              <a:t>;</a:t>
            </a:r>
            <a:br>
              <a:rPr lang="en-US" dirty="0"/>
            </a:br>
            <a:r>
              <a:rPr lang="en-US" dirty="0"/>
              <a:t>    </a:t>
            </a:r>
            <a:r>
              <a:rPr lang="en-US" b="1" dirty="0" err="1"/>
              <a:t>computeResult</a:t>
            </a:r>
            <a:r>
              <a:rPr lang="en-US" dirty="0" err="1"/>
              <a:t>.setText</a:t>
            </a:r>
            <a:r>
              <a:rPr lang="en-US" dirty="0"/>
              <a:t>(</a:t>
            </a:r>
            <a:r>
              <a:rPr lang="en-US" dirty="0" err="1"/>
              <a:t>Double.</a:t>
            </a:r>
            <a:r>
              <a:rPr lang="en-US" i="1" dirty="0" err="1"/>
              <a:t>toString</a:t>
            </a:r>
            <a:r>
              <a:rPr lang="en-US" dirty="0"/>
              <a:t>(</a:t>
            </a:r>
            <a:r>
              <a:rPr lang="en-US" b="1" dirty="0"/>
              <a:t>sum</a:t>
            </a:r>
            <a:r>
              <a:rPr lang="en-US" dirty="0"/>
              <a:t>));</a:t>
            </a:r>
            <a:br>
              <a:rPr lang="en-US" dirty="0"/>
            </a:br>
            <a:r>
              <a:rPr lang="en-US" dirty="0"/>
              <a:t>}</a:t>
            </a:r>
          </a:p>
        </p:txBody>
      </p:sp>
      <p:sp>
        <p:nvSpPr>
          <p:cNvPr id="5" name="CasetăText 4"/>
          <p:cNvSpPr txBox="1"/>
          <p:nvPr/>
        </p:nvSpPr>
        <p:spPr>
          <a:xfrm>
            <a:off x="366712" y="990600"/>
            <a:ext cx="3519488" cy="830997"/>
          </a:xfrm>
          <a:prstGeom prst="rect">
            <a:avLst/>
          </a:prstGeom>
          <a:solidFill>
            <a:schemeClr val="tx2">
              <a:lumMod val="20000"/>
              <a:lumOff val="80000"/>
            </a:schemeClr>
          </a:solidFill>
          <a:ln>
            <a:solidFill>
              <a:schemeClr val="tx2"/>
            </a:solidFill>
          </a:ln>
        </p:spPr>
        <p:txBody>
          <a:bodyPr wrap="square" rtlCol="0">
            <a:spAutoFit/>
          </a:bodyPr>
          <a:lstStyle/>
          <a:p>
            <a:r>
              <a:rPr lang="en-US" sz="1600" dirty="0" smtClean="0"/>
              <a:t>Compare two string</a:t>
            </a:r>
          </a:p>
          <a:p>
            <a:r>
              <a:rPr lang="en-US" sz="1600" dirty="0"/>
              <a:t>Compares the given object to </a:t>
            </a:r>
            <a:r>
              <a:rPr lang="en-US" sz="1600" dirty="0" smtClean="0"/>
              <a:t>a </a:t>
            </a:r>
            <a:r>
              <a:rPr lang="en-US" sz="1600" dirty="0"/>
              <a:t>string and returns true if they are equal.</a:t>
            </a:r>
          </a:p>
        </p:txBody>
      </p:sp>
      <p:cxnSp>
        <p:nvCxnSpPr>
          <p:cNvPr id="7" name="Conector drept cu săgeată 6"/>
          <p:cNvCxnSpPr>
            <a:stCxn id="5" idx="2"/>
          </p:cNvCxnSpPr>
          <p:nvPr/>
        </p:nvCxnSpPr>
        <p:spPr>
          <a:xfrm flipH="1">
            <a:off x="1326356" y="1821597"/>
            <a:ext cx="800100" cy="6168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tăText 13"/>
              <p:cNvSpPr txBox="1"/>
              <p:nvPr/>
            </p:nvSpPr>
            <p:spPr>
              <a:xfrm>
                <a:off x="5335855" y="2286000"/>
                <a:ext cx="3505200" cy="2131802"/>
              </a:xfrm>
              <a:prstGeom prst="rect">
                <a:avLst/>
              </a:prstGeom>
              <a:solidFill>
                <a:srgbClr val="FF0000">
                  <a:alpha val="21000"/>
                </a:srgbClr>
              </a:solidFill>
              <a:ln>
                <a:solidFill>
                  <a:schemeClr val="accent1"/>
                </a:solidFill>
              </a:ln>
            </p:spPr>
            <p:txBody>
              <a:bodyPr wrap="square" rtlCol="0">
                <a:spAutoFit/>
              </a:bodyPr>
              <a:lstStyle/>
              <a:p>
                <a:r>
                  <a:rPr lang="en-US" dirty="0" smtClean="0"/>
                  <a:t>Algorithm implementation for computing </a:t>
                </a:r>
                <a:r>
                  <a:rPr lang="en-US" b="1" i="1" dirty="0" smtClean="0"/>
                  <a:t>e</a:t>
                </a:r>
                <a:r>
                  <a:rPr lang="en-US" dirty="0" smtClean="0"/>
                  <a:t> constant (base of </a:t>
                </a:r>
                <a:r>
                  <a:rPr lang="en-US" dirty="0" err="1" smtClean="0"/>
                  <a:t>ln</a:t>
                </a:r>
                <a:r>
                  <a:rPr lang="en-US" dirty="0" smtClean="0"/>
                  <a:t>)</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𝑒</m:t>
                      </m:r>
                      <m:r>
                        <a:rPr lang="en-US" b="0" i="1" smtClean="0">
                          <a:latin typeface="Cambria Math"/>
                        </a:rPr>
                        <m:t>=</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lim</m:t>
                              </m:r>
                            </m:e>
                            <m:lim>
                              <m:r>
                                <a:rPr lang="en-US" b="0" i="1" smtClean="0">
                                  <a:latin typeface="Cambria Math"/>
                                </a:rPr>
                                <m:t>𝑛</m:t>
                              </m:r>
                              <m:r>
                                <a:rPr lang="en-US" b="0" i="1" smtClean="0">
                                  <a:latin typeface="Cambria Math"/>
                                </a:rPr>
                                <m:t>→∞</m:t>
                              </m:r>
                            </m:lim>
                          </m:limLow>
                        </m:fName>
                        <m:e>
                          <m:sSup>
                            <m:sSupPr>
                              <m:ctrlPr>
                                <a:rPr lang="en-US" b="0" i="1" smtClean="0">
                                  <a:latin typeface="Cambria Math"/>
                                </a:rPr>
                              </m:ctrlPr>
                            </m:sSupPr>
                            <m:e>
                              <m:d>
                                <m:dPr>
                                  <m:ctrlPr>
                                    <a:rPr lang="en-US" b="0" i="1" smtClean="0">
                                      <a:latin typeface="Cambria Math"/>
                                    </a:rPr>
                                  </m:ctrlPr>
                                </m:dPr>
                                <m:e>
                                  <m:r>
                                    <a:rPr lang="en-US" b="0" i="1" smtClean="0">
                                      <a:latin typeface="Cambria Math"/>
                                    </a:rPr>
                                    <m:t>1+</m:t>
                                  </m:r>
                                  <m:f>
                                    <m:fPr>
                                      <m:ctrlPr>
                                        <a:rPr lang="en-US" b="0" i="1" smtClean="0">
                                          <a:latin typeface="Cambria Math"/>
                                        </a:rPr>
                                      </m:ctrlPr>
                                    </m:fPr>
                                    <m:num>
                                      <m:r>
                                        <a:rPr lang="en-US" b="0" i="1" smtClean="0">
                                          <a:latin typeface="Cambria Math"/>
                                        </a:rPr>
                                        <m:t>1</m:t>
                                      </m:r>
                                    </m:num>
                                    <m:den>
                                      <m:r>
                                        <a:rPr lang="en-US" b="0" i="1" smtClean="0">
                                          <a:latin typeface="Cambria Math"/>
                                        </a:rPr>
                                        <m:t>𝑛</m:t>
                                      </m:r>
                                    </m:den>
                                  </m:f>
                                </m:e>
                              </m:d>
                            </m:e>
                            <m:sup>
                              <m:r>
                                <a:rPr lang="en-US" b="0" i="1" smtClean="0">
                                  <a:latin typeface="Cambria Math"/>
                                </a:rPr>
                                <m:t>𝑛</m:t>
                              </m:r>
                            </m:sup>
                          </m:sSup>
                        </m:e>
                      </m:func>
                    </m:oMath>
                  </m:oMathPara>
                </a14:m>
                <a:endParaRPr lang="en-US" dirty="0" smtClean="0"/>
              </a:p>
              <a:p>
                <a:endParaRPr lang="en-US" dirty="0" smtClean="0"/>
              </a:p>
              <a:p>
                <a:r>
                  <a:rPr lang="en-US" dirty="0" smtClean="0"/>
                  <a:t>approximation equal with </a:t>
                </a:r>
                <a:r>
                  <a:rPr lang="en-US" b="1" dirty="0" err="1" smtClean="0"/>
                  <a:t>approx</a:t>
                </a:r>
                <a:endParaRPr lang="en-US" b="1" dirty="0" smtClean="0"/>
              </a:p>
            </p:txBody>
          </p:sp>
        </mc:Choice>
        <mc:Fallback xmlns="">
          <p:sp>
            <p:nvSpPr>
              <p:cNvPr id="14" name="CasetăText 13"/>
              <p:cNvSpPr txBox="1">
                <a:spLocks noRot="1" noChangeAspect="1" noMove="1" noResize="1" noEditPoints="1" noAdjustHandles="1" noChangeArrowheads="1" noChangeShapeType="1" noTextEdit="1"/>
              </p:cNvSpPr>
              <p:nvPr/>
            </p:nvSpPr>
            <p:spPr>
              <a:xfrm>
                <a:off x="5335855" y="2286000"/>
                <a:ext cx="3505200" cy="2131802"/>
              </a:xfrm>
              <a:prstGeom prst="rect">
                <a:avLst/>
              </a:prstGeom>
              <a:blipFill rotWithShape="1">
                <a:blip r:embed="rId3"/>
                <a:stretch>
                  <a:fillRect l="-1213" t="-1136" b="-3125"/>
                </a:stretch>
              </a:blipFill>
              <a:ln>
                <a:solidFill>
                  <a:schemeClr val="accent1"/>
                </a:solidFill>
              </a:ln>
            </p:spPr>
            <p:txBody>
              <a:bodyPr/>
              <a:lstStyle/>
              <a:p>
                <a:r>
                  <a:rPr lang="en-US">
                    <a:noFill/>
                  </a:rPr>
                  <a:t> </a:t>
                </a:r>
              </a:p>
            </p:txBody>
          </p:sp>
        </mc:Fallback>
      </mc:AlternateContent>
      <p:sp>
        <p:nvSpPr>
          <p:cNvPr id="15" name="Acoladă dreapta 14"/>
          <p:cNvSpPr/>
          <p:nvPr/>
        </p:nvSpPr>
        <p:spPr>
          <a:xfrm>
            <a:off x="4364677" y="2667000"/>
            <a:ext cx="381000" cy="3048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Conector drept cu săgeată 16"/>
          <p:cNvCxnSpPr>
            <a:stCxn id="14" idx="1"/>
          </p:cNvCxnSpPr>
          <p:nvPr/>
        </p:nvCxnSpPr>
        <p:spPr>
          <a:xfrm flipH="1" flipV="1">
            <a:off x="4599090" y="3276600"/>
            <a:ext cx="736765" cy="753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CasetăText 17"/>
          <p:cNvSpPr txBox="1"/>
          <p:nvPr/>
        </p:nvSpPr>
        <p:spPr>
          <a:xfrm>
            <a:off x="5114059" y="5786735"/>
            <a:ext cx="3648941" cy="923330"/>
          </a:xfrm>
          <a:prstGeom prst="rect">
            <a:avLst/>
          </a:prstGeom>
          <a:solidFill>
            <a:srgbClr val="00B050">
              <a:alpha val="27000"/>
            </a:srgbClr>
          </a:solidFill>
          <a:ln>
            <a:solidFill>
              <a:schemeClr val="accent1"/>
            </a:solidFill>
          </a:ln>
        </p:spPr>
        <p:txBody>
          <a:bodyPr wrap="square" rtlCol="0">
            <a:spAutoFit/>
          </a:bodyPr>
          <a:lstStyle/>
          <a:p>
            <a:r>
              <a:rPr lang="en-US" dirty="0" smtClean="0"/>
              <a:t>Replace text in </a:t>
            </a:r>
            <a:r>
              <a:rPr lang="en-US" b="1" dirty="0" err="1" smtClean="0"/>
              <a:t>computeResul</a:t>
            </a:r>
            <a:r>
              <a:rPr lang="en-US" dirty="0" err="1" smtClean="0"/>
              <a:t>t</a:t>
            </a:r>
            <a:r>
              <a:rPr lang="en-US" dirty="0" smtClean="0"/>
              <a:t> (in </a:t>
            </a:r>
            <a:r>
              <a:rPr lang="en-US" dirty="0" err="1" smtClean="0"/>
              <a:t>TextView</a:t>
            </a:r>
            <a:r>
              <a:rPr lang="en-US" dirty="0" smtClean="0"/>
              <a:t>) with converted value of </a:t>
            </a:r>
            <a:r>
              <a:rPr lang="en-US" b="1" dirty="0" smtClean="0"/>
              <a:t>sum</a:t>
            </a:r>
            <a:r>
              <a:rPr lang="en-US" dirty="0" smtClean="0"/>
              <a:t>.</a:t>
            </a:r>
            <a:endParaRPr lang="en-US" dirty="0"/>
          </a:p>
        </p:txBody>
      </p:sp>
      <p:cxnSp>
        <p:nvCxnSpPr>
          <p:cNvPr id="20" name="Conector drept cu săgeată 19"/>
          <p:cNvCxnSpPr/>
          <p:nvPr/>
        </p:nvCxnSpPr>
        <p:spPr>
          <a:xfrm flipH="1" flipV="1">
            <a:off x="2362200" y="6248400"/>
            <a:ext cx="2751859" cy="2849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763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15364</TotalTime>
  <Words>811</Words>
  <Application>Microsoft Office PowerPoint</Application>
  <PresentationFormat>Expunere pe ecran (4:3)</PresentationFormat>
  <Paragraphs>149</Paragraphs>
  <Slides>16</Slides>
  <Notes>1</Notes>
  <HiddenSlides>0</HiddenSlides>
  <MMClips>0</MMClips>
  <ScaleCrop>false</ScaleCrop>
  <HeadingPairs>
    <vt:vector size="4" baseType="variant">
      <vt:variant>
        <vt:lpstr>Temă</vt:lpstr>
      </vt:variant>
      <vt:variant>
        <vt:i4>1</vt:i4>
      </vt:variant>
      <vt:variant>
        <vt:lpstr>Titluri diapozitive</vt:lpstr>
      </vt:variant>
      <vt:variant>
        <vt:i4>16</vt:i4>
      </vt:variant>
    </vt:vector>
  </HeadingPairs>
  <TitlesOfParts>
    <vt:vector size="17" baseType="lpstr">
      <vt:lpstr>Temă Office</vt:lpstr>
      <vt:lpstr>Mobile Application Development   Course 9</vt:lpstr>
      <vt:lpstr>Mobile App Development 9, Android Studio Goal</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vt:lpstr>
      <vt:lpstr>Mobile App Development 9, Android Studio Computations App – lab activity 1</vt:lpstr>
      <vt:lpstr>Mobile App Development 9, Android Studio Computations App – lab activity  2</vt:lpstr>
      <vt:lpstr>Mobile App Development 9, Android Studio Computations App – lab activity  3</vt:lpstr>
      <vt:lpstr>Mobile App Development 9, Android Studio Computations App – lab activity 3</vt:lpstr>
      <vt:lpstr>Mobile App Development 9, Android Studio Computations App – lab activity 3</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Applications Development</dc:title>
  <dc:creator>mafteiu-scai liviu octavian</dc:creator>
  <cp:lastModifiedBy>info cnih</cp:lastModifiedBy>
  <cp:revision>472</cp:revision>
  <dcterms:created xsi:type="dcterms:W3CDTF">2015-10-08T19:41:42Z</dcterms:created>
  <dcterms:modified xsi:type="dcterms:W3CDTF">2015-11-11T08:49:28Z</dcterms:modified>
</cp:coreProperties>
</file>