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3" r:id="rId1"/>
  </p:sldMasterIdLst>
  <p:notesMasterIdLst>
    <p:notesMasterId r:id="rId51"/>
  </p:notesMasterIdLst>
  <p:sldIdLst>
    <p:sldId id="256" r:id="rId2"/>
    <p:sldId id="257" r:id="rId3"/>
    <p:sldId id="260" r:id="rId4"/>
    <p:sldId id="259" r:id="rId5"/>
    <p:sldId id="265" r:id="rId6"/>
    <p:sldId id="258" r:id="rId7"/>
    <p:sldId id="261" r:id="rId8"/>
    <p:sldId id="264" r:id="rId9"/>
    <p:sldId id="263" r:id="rId10"/>
    <p:sldId id="262" r:id="rId11"/>
    <p:sldId id="266" r:id="rId12"/>
    <p:sldId id="267" r:id="rId13"/>
    <p:sldId id="268" r:id="rId14"/>
    <p:sldId id="269" r:id="rId15"/>
    <p:sldId id="270" r:id="rId16"/>
    <p:sldId id="302" r:id="rId17"/>
    <p:sldId id="271" r:id="rId18"/>
    <p:sldId id="273" r:id="rId19"/>
    <p:sldId id="272" r:id="rId20"/>
    <p:sldId id="274" r:id="rId21"/>
    <p:sldId id="275" r:id="rId22"/>
    <p:sldId id="301" r:id="rId23"/>
    <p:sldId id="276" r:id="rId24"/>
    <p:sldId id="277" r:id="rId25"/>
    <p:sldId id="278" r:id="rId26"/>
    <p:sldId id="307" r:id="rId27"/>
    <p:sldId id="280" r:id="rId28"/>
    <p:sldId id="281" r:id="rId29"/>
    <p:sldId id="282" r:id="rId30"/>
    <p:sldId id="283" r:id="rId31"/>
    <p:sldId id="305" r:id="rId32"/>
    <p:sldId id="284" r:id="rId33"/>
    <p:sldId id="286" r:id="rId34"/>
    <p:sldId id="285" r:id="rId35"/>
    <p:sldId id="287" r:id="rId36"/>
    <p:sldId id="288" r:id="rId37"/>
    <p:sldId id="289" r:id="rId38"/>
    <p:sldId id="290" r:id="rId39"/>
    <p:sldId id="291" r:id="rId40"/>
    <p:sldId id="292" r:id="rId41"/>
    <p:sldId id="303" r:id="rId42"/>
    <p:sldId id="304" r:id="rId43"/>
    <p:sldId id="293" r:id="rId44"/>
    <p:sldId id="294" r:id="rId45"/>
    <p:sldId id="306" r:id="rId46"/>
    <p:sldId id="296" r:id="rId47"/>
    <p:sldId id="298" r:id="rId48"/>
    <p:sldId id="299" r:id="rId49"/>
    <p:sldId id="300" r:id="rId5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6BD59-0DA8-4067-B46C-FEB32869EF29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0F35C-251D-43FD-ACB1-BF94F01B659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731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4877C6-4545-DCCB-B23E-6704D42AB7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67E9321-3882-7E3B-3C65-2429E00E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0A892C-7C04-9956-E605-E51E1BCB1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6495C-06AE-4178-AAE3-BC28E0FE8237}" type="datetime1">
              <a:rPr lang="ru-RU" smtClean="0"/>
              <a:t>11.06.2024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CC3A52-F47C-7E6F-0BD7-CA6ADA5C9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AA0B17-287F-40DA-A46A-CAB074BA4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1329-7131-4621-8A87-68709F32DB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4009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B4366E-B2A1-4570-A10E-1F5FFC35E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40DD36E-A8F4-5FFF-BE9B-0BDB4033A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E141F8-A53A-077D-7414-10C52609D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6829E-05F4-4C2F-BABE-99806C1596EC}" type="datetime1">
              <a:rPr lang="ru-RU" smtClean="0"/>
              <a:t>11.06.2024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175C9F-6766-52B3-1036-AEF1917B0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6C2155-7ABA-F1E5-67C7-F2C2238B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1329-7131-4621-8A87-68709F32DB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681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1CFC1BB-DF1D-5D81-E216-0CEC112EDA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3BE5EAE-4D2A-B7B3-1E5F-540FB12D29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1CA75A-A33C-BD52-7A50-1EF063386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F057-DEC6-4DA1-ABF0-4070ADE4F107}" type="datetime1">
              <a:rPr lang="ru-RU" smtClean="0"/>
              <a:t>11.06.2024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CC212A-2A9C-CBE2-E181-AFDF9385C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4865F8-2142-0C5A-342F-1D432CA00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1329-7131-4621-8A87-68709F32DB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029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C351A8-7C3D-93EE-9BD9-6B4F8117E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75349F-55AF-2B25-3F28-63AA0A48F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BD4DE7-F4F2-A9F4-56EC-B254A59F1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37E36-ABD3-40E6-AF4F-D3BD5895F0BF}" type="datetime1">
              <a:rPr lang="ru-RU" smtClean="0"/>
              <a:t>11.06.2024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B5956CD-272D-C9AD-7D17-22098002B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4DCC1A-B1BE-0139-485B-0E59E8569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1329-7131-4621-8A87-68709F32DB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1751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FFC7CD-8C73-F287-34CD-B353443D6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31ED5E1-B1E1-50BB-9062-733467144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48A8B3-10CA-839F-5228-0F3DD2E3A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1D694-9E43-4F3E-8DCC-8076B024ED9E}" type="datetime1">
              <a:rPr lang="ru-RU" smtClean="0"/>
              <a:t>11.06.2024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4BD2D3-6697-7D0D-2D5A-4DE183BEC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CD93E4-AF51-2AA0-7571-791041B14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1329-7131-4621-8A87-68709F32DB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7666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2F2007-749A-5928-564F-3997CCD2F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636C3F-2B3D-BA7D-3127-3E9AA49E1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D0388AA-276D-DB69-CE11-A7F1E1CCE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9194FCA-7CE8-EF82-A039-B053EFFC5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D3FB-B30B-408F-9193-A6F1595DFDAF}" type="datetime1">
              <a:rPr lang="ru-RU" smtClean="0"/>
              <a:t>11.06.2024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41A3985-63C8-B010-F6A8-1A0B62F5E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1A8831-6C68-E194-9A33-376454BBB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1329-7131-4621-8A87-68709F32DB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6984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20F6BF-EFED-43E0-2EA0-6BADC46F6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CA59789-28F9-D4A5-23EE-F22325E5F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EE6BFCE-43C9-FEA3-F5B4-7678514048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B9A8FC4-8EB8-DAF3-53EE-7F79990B5A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4B3E599-160E-DFC8-12EE-7CCA108D9C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4A1F717-1FC3-7458-4D3D-69A933E75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98D62-DC7A-4FD8-AAEA-47B065B8F1A1}" type="datetime1">
              <a:rPr lang="ru-RU" smtClean="0"/>
              <a:t>11.06.2024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8FDAFF2-216E-896F-CC69-36F539435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F304E55-25CA-79A4-464F-A20710339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1329-7131-4621-8A87-68709F32DB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418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307769-444F-EDF0-4D5B-10660B812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985E968-1E5D-130C-D4C3-176F96C37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3801E-5C82-44F6-BAC1-61F97629511D}" type="datetime1">
              <a:rPr lang="ru-RU" smtClean="0"/>
              <a:t>11.06.2024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C12D66D-2D09-112A-0D24-B39045038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922E4D1-A885-EBB7-AF68-B7A7C0685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1329-7131-4621-8A87-68709F32DB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097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17BB364-CD10-9A2B-F38D-A0A15772A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D2EB-968C-4B43-B494-3D8866CFD159}" type="datetime1">
              <a:rPr lang="ru-RU" smtClean="0"/>
              <a:t>11.06.2024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381A625-CB8D-9C79-6FEF-4E7192516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723282-654E-1A3D-82E4-72B69BBAC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1329-7131-4621-8A87-68709F32DB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095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9C25BB-B5A1-0E5A-A4F3-07C17EA02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02480B-17AF-59F0-D23E-BBF526819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C7325E-7951-BAEA-6C97-FF86DB882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8C5B573-E7B2-D254-3E17-FB640B57F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4B00C-8E8C-4845-8AC7-0249FD1F9E8A}" type="datetime1">
              <a:rPr lang="ru-RU" smtClean="0"/>
              <a:t>11.06.2024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5C0668-6ADF-2C7E-B30D-573E51E1F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28BA6E4-571A-7F1A-A6C1-9F764B76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1329-7131-4621-8A87-68709F32DB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28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A38F45-1F4E-F377-86DA-60A3622D5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7E7BB4B-B922-4EED-880F-D90EC5DF2F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562C385-5040-8DDA-410C-6ED2C6D83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987CBC-C90B-DD9E-35F8-13E48323E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0F30F-6CE2-4BE2-B921-3913D50E51BB}" type="datetime1">
              <a:rPr lang="ru-RU" smtClean="0"/>
              <a:t>11.06.2024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97F02A9-F043-D073-A844-66E228D5F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D90AC59-85BB-EF8A-AE32-20F6BC90F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1329-7131-4621-8A87-68709F32DB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91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7CC6FF-B4C4-0E4E-5FE4-A9ABAAAEB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9143A11-46AC-CA0E-2CBB-566B467A9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45CEA5-7F90-8735-0D03-41E38096A5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18C10-3DB4-4B93-9113-AE1A14D7CF20}" type="datetime1">
              <a:rPr lang="ru-RU" smtClean="0"/>
              <a:t>11.06.2024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519F18-FC72-3EED-F272-28BBC54EA0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583682-A539-281E-0184-6DF10367A9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B1329-7131-4621-8A87-68709F32DB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5335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tereshkov/fem" TargetMode="Externa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ophat2d.dev/" TargetMode="External"/><Relationship Id="rId4" Type="http://schemas.openxmlformats.org/officeDocument/2006/relationships/hyperlink" Target="https://github.com/vtereshkov/umka-lang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E56EBDE-D065-B18A-C011-0A8698A02948}"/>
              </a:ext>
            </a:extLst>
          </p:cNvPr>
          <p:cNvSpPr txBox="1"/>
          <p:nvPr/>
        </p:nvSpPr>
        <p:spPr>
          <a:xfrm>
            <a:off x="7370270" y="509667"/>
            <a:ext cx="406556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1"/>
                </a:solidFill>
              </a:rPr>
              <a:t>Finite Element Method:</a:t>
            </a:r>
          </a:p>
          <a:p>
            <a:r>
              <a:rPr lang="en-US" sz="4800" dirty="0">
                <a:solidFill>
                  <a:schemeClr val="accent1"/>
                </a:solidFill>
              </a:rPr>
              <a:t>A Homemade</a:t>
            </a:r>
            <a:endParaRPr lang="ru-RU" sz="4800" dirty="0">
              <a:solidFill>
                <a:schemeClr val="accent1"/>
              </a:solidFill>
            </a:endParaRPr>
          </a:p>
          <a:p>
            <a:r>
              <a:rPr lang="en-US" sz="4800" dirty="0">
                <a:solidFill>
                  <a:schemeClr val="accent1"/>
                </a:solidFill>
              </a:rPr>
              <a:t>2D Solver</a:t>
            </a:r>
            <a:endParaRPr lang="ru-RU" sz="4800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7FB85E-C5C9-68C4-E259-E1D9B9E94971}"/>
              </a:ext>
            </a:extLst>
          </p:cNvPr>
          <p:cNvSpPr txBox="1"/>
          <p:nvPr/>
        </p:nvSpPr>
        <p:spPr>
          <a:xfrm>
            <a:off x="7370270" y="4933465"/>
            <a:ext cx="4373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Vasiliy Tereshkov</a:t>
            </a:r>
            <a:endParaRPr lang="ru-RU" sz="4000" dirty="0"/>
          </a:p>
        </p:txBody>
      </p:sp>
      <p:pic>
        <p:nvPicPr>
          <p:cNvPr id="21" name="Рисунок 20" descr="Изображение выглядит как искусство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AD3651E3-08F6-8B56-ED3F-3B6213D06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75" y="647112"/>
            <a:ext cx="6562803" cy="481272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CCD7F1B-F1B6-E359-A1F5-8FA5E256C5E3}"/>
              </a:ext>
            </a:extLst>
          </p:cNvPr>
          <p:cNvSpPr txBox="1"/>
          <p:nvPr/>
        </p:nvSpPr>
        <p:spPr>
          <a:xfrm>
            <a:off x="1403869" y="5822868"/>
            <a:ext cx="71164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hlinkClick r:id="rId3"/>
              </a:rPr>
              <a:t>https://github.com/vtereshkov/fem</a:t>
            </a:r>
            <a:endParaRPr lang="ru-RU" sz="2800" dirty="0"/>
          </a:p>
        </p:txBody>
      </p:sp>
      <p:pic>
        <p:nvPicPr>
          <p:cNvPr id="2050" name="Picture 2" descr="GitHub Logos and Usage · GitHub">
            <a:extLst>
              <a:ext uri="{FF2B5EF4-FFF2-40B4-BE49-F238E27FC236}">
                <a16:creationId xmlns:a16="http://schemas.microsoft.com/office/drawing/2014/main" id="{22268200-9D42-593E-F7C8-4BA02C2D46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75" y="5679077"/>
            <a:ext cx="861477" cy="810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45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авнобедренный треугольник 10">
            <a:extLst>
              <a:ext uri="{FF2B5EF4-FFF2-40B4-BE49-F238E27FC236}">
                <a16:creationId xmlns:a16="http://schemas.microsoft.com/office/drawing/2014/main" id="{8E9D88AC-71B4-FD26-7DAE-6C25C6CD5609}"/>
              </a:ext>
            </a:extLst>
          </p:cNvPr>
          <p:cNvSpPr/>
          <p:nvPr/>
        </p:nvSpPr>
        <p:spPr>
          <a:xfrm>
            <a:off x="2786074" y="4830889"/>
            <a:ext cx="6636222" cy="1470159"/>
          </a:xfrm>
          <a:prstGeom prst="triangle">
            <a:avLst>
              <a:gd name="adj" fmla="val 6396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авнобедренный треугольник 9">
            <a:extLst>
              <a:ext uri="{FF2B5EF4-FFF2-40B4-BE49-F238E27FC236}">
                <a16:creationId xmlns:a16="http://schemas.microsoft.com/office/drawing/2014/main" id="{45827CCA-C55E-0ECA-4BE9-F4C2F2768AC0}"/>
              </a:ext>
            </a:extLst>
          </p:cNvPr>
          <p:cNvSpPr/>
          <p:nvPr/>
        </p:nvSpPr>
        <p:spPr>
          <a:xfrm rot="20432566">
            <a:off x="2511645" y="4795316"/>
            <a:ext cx="4504853" cy="815298"/>
          </a:xfrm>
          <a:prstGeom prst="triangle">
            <a:avLst>
              <a:gd name="adj" fmla="val 65565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E960D-2C33-629D-8E80-350F47332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401" y="260100"/>
            <a:ext cx="10392355" cy="10498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Mesh generation: Bowyer-Watson algorithm</a:t>
            </a:r>
            <a:endParaRPr lang="ru-RU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6" name="Равнобедренный треугольник 5">
            <a:extLst>
              <a:ext uri="{FF2B5EF4-FFF2-40B4-BE49-F238E27FC236}">
                <a16:creationId xmlns:a16="http://schemas.microsoft.com/office/drawing/2014/main" id="{7EF38465-F945-43E0-1115-62129157594A}"/>
              </a:ext>
            </a:extLst>
          </p:cNvPr>
          <p:cNvSpPr/>
          <p:nvPr/>
        </p:nvSpPr>
        <p:spPr>
          <a:xfrm>
            <a:off x="2769704" y="1431234"/>
            <a:ext cx="6652592" cy="4888370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DAD2EF88-575A-0FD1-D773-E8DC9AE5B0D9}"/>
              </a:ext>
            </a:extLst>
          </p:cNvPr>
          <p:cNvCxnSpPr>
            <a:cxnSpLocks/>
            <a:stCxn id="6" idx="0"/>
          </p:cNvCxnSpPr>
          <p:nvPr/>
        </p:nvCxnSpPr>
        <p:spPr>
          <a:xfrm>
            <a:off x="6096000" y="1431234"/>
            <a:ext cx="948002" cy="33996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64580644-3B14-AA5A-C2EE-390B773D8F35}"/>
              </a:ext>
            </a:extLst>
          </p:cNvPr>
          <p:cNvCxnSpPr>
            <a:cxnSpLocks/>
          </p:cNvCxnSpPr>
          <p:nvPr/>
        </p:nvCxnSpPr>
        <p:spPr>
          <a:xfrm flipH="1">
            <a:off x="2769704" y="4830888"/>
            <a:ext cx="4274298" cy="14887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EF33B08-55D8-06ED-36B3-C824A7CF3FBE}"/>
              </a:ext>
            </a:extLst>
          </p:cNvPr>
          <p:cNvCxnSpPr>
            <a:cxnSpLocks/>
            <a:endCxn id="6" idx="4"/>
          </p:cNvCxnSpPr>
          <p:nvPr/>
        </p:nvCxnSpPr>
        <p:spPr>
          <a:xfrm>
            <a:off x="7044002" y="4830888"/>
            <a:ext cx="2378294" cy="14887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CB1A26FF-6185-D86F-BA1C-A76108726985}"/>
              </a:ext>
            </a:extLst>
          </p:cNvPr>
          <p:cNvCxnSpPr>
            <a:cxnSpLocks/>
          </p:cNvCxnSpPr>
          <p:nvPr/>
        </p:nvCxnSpPr>
        <p:spPr>
          <a:xfrm flipH="1">
            <a:off x="5287617" y="1431234"/>
            <a:ext cx="808383" cy="31672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083EAC2A-DB21-E4C7-E366-8709835F2B64}"/>
              </a:ext>
            </a:extLst>
          </p:cNvPr>
          <p:cNvCxnSpPr>
            <a:cxnSpLocks/>
          </p:cNvCxnSpPr>
          <p:nvPr/>
        </p:nvCxnSpPr>
        <p:spPr>
          <a:xfrm flipH="1" flipV="1">
            <a:off x="5287617" y="4598504"/>
            <a:ext cx="1756385" cy="2323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04850323-C949-6006-EE67-21610B2AA73D}"/>
              </a:ext>
            </a:extLst>
          </p:cNvPr>
          <p:cNvCxnSpPr>
            <a:cxnSpLocks/>
            <a:endCxn id="6" idx="2"/>
          </p:cNvCxnSpPr>
          <p:nvPr/>
        </p:nvCxnSpPr>
        <p:spPr>
          <a:xfrm flipH="1">
            <a:off x="2769704" y="4598504"/>
            <a:ext cx="2517913" cy="17211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вал 2">
            <a:extLst>
              <a:ext uri="{FF2B5EF4-FFF2-40B4-BE49-F238E27FC236}">
                <a16:creationId xmlns:a16="http://schemas.microsoft.com/office/drawing/2014/main" id="{38D665EA-2DC2-878C-C143-AA77F9FC2A12}"/>
              </a:ext>
            </a:extLst>
          </p:cNvPr>
          <p:cNvSpPr/>
          <p:nvPr/>
        </p:nvSpPr>
        <p:spPr>
          <a:xfrm>
            <a:off x="5791200" y="5618922"/>
            <a:ext cx="159026" cy="1590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698567-26AA-948D-CD3E-3B4C0C157B8E}"/>
              </a:ext>
            </a:extLst>
          </p:cNvPr>
          <p:cNvSpPr txBox="1"/>
          <p:nvPr/>
        </p:nvSpPr>
        <p:spPr>
          <a:xfrm>
            <a:off x="6020036" y="5424005"/>
            <a:ext cx="17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Point 3</a:t>
            </a:r>
            <a:endParaRPr lang="ru-RU" sz="40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0CC31D-488D-100B-EF6B-9DE035CB2CDC}"/>
              </a:ext>
            </a:extLst>
          </p:cNvPr>
          <p:cNvSpPr txBox="1"/>
          <p:nvPr/>
        </p:nvSpPr>
        <p:spPr>
          <a:xfrm>
            <a:off x="1087449" y="3131061"/>
            <a:ext cx="33238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Two triangles</a:t>
            </a:r>
          </a:p>
          <a:p>
            <a:r>
              <a:rPr lang="en-US" sz="4000" dirty="0">
                <a:solidFill>
                  <a:srgbClr val="FF0000"/>
                </a:solidFill>
              </a:rPr>
              <a:t>are no longer</a:t>
            </a:r>
          </a:p>
          <a:p>
            <a:r>
              <a:rPr lang="en-US" sz="4000" dirty="0">
                <a:solidFill>
                  <a:srgbClr val="FF0000"/>
                </a:solidFill>
              </a:rPr>
              <a:t>Delaunay</a:t>
            </a:r>
            <a:endParaRPr lang="ru-RU" sz="4000" dirty="0">
              <a:solidFill>
                <a:srgbClr val="FF0000"/>
              </a:solidFill>
            </a:endParaRP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0BA95208-C10C-410D-50A3-287AE93FB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1329-7131-4621-8A87-68709F32DB8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764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авнобедренный треугольник 10">
            <a:extLst>
              <a:ext uri="{FF2B5EF4-FFF2-40B4-BE49-F238E27FC236}">
                <a16:creationId xmlns:a16="http://schemas.microsoft.com/office/drawing/2014/main" id="{8E9D88AC-71B4-FD26-7DAE-6C25C6CD5609}"/>
              </a:ext>
            </a:extLst>
          </p:cNvPr>
          <p:cNvSpPr/>
          <p:nvPr/>
        </p:nvSpPr>
        <p:spPr>
          <a:xfrm>
            <a:off x="2769704" y="4830889"/>
            <a:ext cx="6652592" cy="1477146"/>
          </a:xfrm>
          <a:prstGeom prst="triangle">
            <a:avLst>
              <a:gd name="adj" fmla="val 639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авнобедренный треугольник 9">
            <a:extLst>
              <a:ext uri="{FF2B5EF4-FFF2-40B4-BE49-F238E27FC236}">
                <a16:creationId xmlns:a16="http://schemas.microsoft.com/office/drawing/2014/main" id="{45827CCA-C55E-0ECA-4BE9-F4C2F2768AC0}"/>
              </a:ext>
            </a:extLst>
          </p:cNvPr>
          <p:cNvSpPr/>
          <p:nvPr/>
        </p:nvSpPr>
        <p:spPr>
          <a:xfrm rot="20432566">
            <a:off x="2511645" y="4795316"/>
            <a:ext cx="4504853" cy="815298"/>
          </a:xfrm>
          <a:prstGeom prst="triangle">
            <a:avLst>
              <a:gd name="adj" fmla="val 65565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E960D-2C33-629D-8E80-350F47332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401" y="260100"/>
            <a:ext cx="10392355" cy="10498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Mesh generation: Bowyer-Watson algorithm</a:t>
            </a:r>
            <a:endParaRPr lang="ru-RU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6" name="Равнобедренный треугольник 5">
            <a:extLst>
              <a:ext uri="{FF2B5EF4-FFF2-40B4-BE49-F238E27FC236}">
                <a16:creationId xmlns:a16="http://schemas.microsoft.com/office/drawing/2014/main" id="{7EF38465-F945-43E0-1115-62129157594A}"/>
              </a:ext>
            </a:extLst>
          </p:cNvPr>
          <p:cNvSpPr/>
          <p:nvPr/>
        </p:nvSpPr>
        <p:spPr>
          <a:xfrm>
            <a:off x="2769704" y="1431234"/>
            <a:ext cx="6652592" cy="4888370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DAD2EF88-575A-0FD1-D773-E8DC9AE5B0D9}"/>
              </a:ext>
            </a:extLst>
          </p:cNvPr>
          <p:cNvCxnSpPr>
            <a:cxnSpLocks/>
            <a:stCxn id="6" idx="0"/>
          </p:cNvCxnSpPr>
          <p:nvPr/>
        </p:nvCxnSpPr>
        <p:spPr>
          <a:xfrm>
            <a:off x="6096000" y="1431234"/>
            <a:ext cx="948002" cy="33996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EF33B08-55D8-06ED-36B3-C824A7CF3FBE}"/>
              </a:ext>
            </a:extLst>
          </p:cNvPr>
          <p:cNvCxnSpPr>
            <a:cxnSpLocks/>
            <a:endCxn id="6" idx="4"/>
          </p:cNvCxnSpPr>
          <p:nvPr/>
        </p:nvCxnSpPr>
        <p:spPr>
          <a:xfrm>
            <a:off x="7044002" y="4830888"/>
            <a:ext cx="2378294" cy="14887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CB1A26FF-6185-D86F-BA1C-A76108726985}"/>
              </a:ext>
            </a:extLst>
          </p:cNvPr>
          <p:cNvCxnSpPr>
            <a:cxnSpLocks/>
          </p:cNvCxnSpPr>
          <p:nvPr/>
        </p:nvCxnSpPr>
        <p:spPr>
          <a:xfrm flipH="1">
            <a:off x="5287617" y="1431234"/>
            <a:ext cx="808383" cy="31672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083EAC2A-DB21-E4C7-E366-8709835F2B64}"/>
              </a:ext>
            </a:extLst>
          </p:cNvPr>
          <p:cNvCxnSpPr>
            <a:cxnSpLocks/>
          </p:cNvCxnSpPr>
          <p:nvPr/>
        </p:nvCxnSpPr>
        <p:spPr>
          <a:xfrm flipH="1" flipV="1">
            <a:off x="5287617" y="4598504"/>
            <a:ext cx="1756385" cy="2323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04850323-C949-6006-EE67-21610B2AA73D}"/>
              </a:ext>
            </a:extLst>
          </p:cNvPr>
          <p:cNvCxnSpPr>
            <a:cxnSpLocks/>
            <a:endCxn id="6" idx="2"/>
          </p:cNvCxnSpPr>
          <p:nvPr/>
        </p:nvCxnSpPr>
        <p:spPr>
          <a:xfrm flipH="1">
            <a:off x="2769704" y="4598504"/>
            <a:ext cx="2517913" cy="17211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6BB73C0-27BF-DACA-7F1E-260A376F034F}"/>
              </a:ext>
            </a:extLst>
          </p:cNvPr>
          <p:cNvSpPr txBox="1"/>
          <p:nvPr/>
        </p:nvSpPr>
        <p:spPr>
          <a:xfrm>
            <a:off x="1125108" y="3213699"/>
            <a:ext cx="43864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Remove bad triangulation</a:t>
            </a:r>
            <a:endParaRPr lang="ru-RU" sz="40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8D33D5E-AE73-A853-FFC5-01E76BD61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1329-7131-4621-8A87-68709F32DB83}" type="slidenum">
              <a:rPr lang="ru-RU" smtClean="0"/>
              <a:t>11</a:t>
            </a:fld>
            <a:endParaRPr lang="ru-RU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E2AEEADF-ECF6-EED3-AE1E-DC9DCA72FB33}"/>
              </a:ext>
            </a:extLst>
          </p:cNvPr>
          <p:cNvSpPr/>
          <p:nvPr/>
        </p:nvSpPr>
        <p:spPr>
          <a:xfrm>
            <a:off x="5791200" y="5618922"/>
            <a:ext cx="159026" cy="15902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BCFFD8-F744-81CB-5A47-BDC62D921821}"/>
              </a:ext>
            </a:extLst>
          </p:cNvPr>
          <p:cNvSpPr txBox="1"/>
          <p:nvPr/>
        </p:nvSpPr>
        <p:spPr>
          <a:xfrm>
            <a:off x="6020036" y="5424005"/>
            <a:ext cx="17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Point 3</a:t>
            </a:r>
            <a:endParaRPr lang="ru-RU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348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авнобедренный треугольник 10">
            <a:extLst>
              <a:ext uri="{FF2B5EF4-FFF2-40B4-BE49-F238E27FC236}">
                <a16:creationId xmlns:a16="http://schemas.microsoft.com/office/drawing/2014/main" id="{8E9D88AC-71B4-FD26-7DAE-6C25C6CD5609}"/>
              </a:ext>
            </a:extLst>
          </p:cNvPr>
          <p:cNvSpPr/>
          <p:nvPr/>
        </p:nvSpPr>
        <p:spPr>
          <a:xfrm>
            <a:off x="2769704" y="4830889"/>
            <a:ext cx="6652592" cy="1520208"/>
          </a:xfrm>
          <a:prstGeom prst="triangle">
            <a:avLst>
              <a:gd name="adj" fmla="val 63967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авнобедренный треугольник 9">
            <a:extLst>
              <a:ext uri="{FF2B5EF4-FFF2-40B4-BE49-F238E27FC236}">
                <a16:creationId xmlns:a16="http://schemas.microsoft.com/office/drawing/2014/main" id="{45827CCA-C55E-0ECA-4BE9-F4C2F2768AC0}"/>
              </a:ext>
            </a:extLst>
          </p:cNvPr>
          <p:cNvSpPr/>
          <p:nvPr/>
        </p:nvSpPr>
        <p:spPr>
          <a:xfrm rot="20432566">
            <a:off x="2511645" y="4795316"/>
            <a:ext cx="4504853" cy="815298"/>
          </a:xfrm>
          <a:prstGeom prst="triangle">
            <a:avLst>
              <a:gd name="adj" fmla="val 65565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E960D-2C33-629D-8E80-350F47332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401" y="260100"/>
            <a:ext cx="10392355" cy="10498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Mesh generation: Bowyer-Watson algorithm</a:t>
            </a:r>
            <a:endParaRPr lang="ru-RU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6" name="Равнобедренный треугольник 5">
            <a:extLst>
              <a:ext uri="{FF2B5EF4-FFF2-40B4-BE49-F238E27FC236}">
                <a16:creationId xmlns:a16="http://schemas.microsoft.com/office/drawing/2014/main" id="{7EF38465-F945-43E0-1115-62129157594A}"/>
              </a:ext>
            </a:extLst>
          </p:cNvPr>
          <p:cNvSpPr/>
          <p:nvPr/>
        </p:nvSpPr>
        <p:spPr>
          <a:xfrm>
            <a:off x="2769704" y="1431234"/>
            <a:ext cx="6652592" cy="4888370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DAD2EF88-575A-0FD1-D773-E8DC9AE5B0D9}"/>
              </a:ext>
            </a:extLst>
          </p:cNvPr>
          <p:cNvCxnSpPr>
            <a:cxnSpLocks/>
            <a:stCxn id="6" idx="0"/>
          </p:cNvCxnSpPr>
          <p:nvPr/>
        </p:nvCxnSpPr>
        <p:spPr>
          <a:xfrm>
            <a:off x="6096000" y="1431234"/>
            <a:ext cx="948002" cy="33996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EF33B08-55D8-06ED-36B3-C824A7CF3FBE}"/>
              </a:ext>
            </a:extLst>
          </p:cNvPr>
          <p:cNvCxnSpPr>
            <a:cxnSpLocks/>
            <a:endCxn id="6" idx="4"/>
          </p:cNvCxnSpPr>
          <p:nvPr/>
        </p:nvCxnSpPr>
        <p:spPr>
          <a:xfrm>
            <a:off x="7044002" y="4830888"/>
            <a:ext cx="2378294" cy="14887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CB1A26FF-6185-D86F-BA1C-A76108726985}"/>
              </a:ext>
            </a:extLst>
          </p:cNvPr>
          <p:cNvCxnSpPr>
            <a:cxnSpLocks/>
          </p:cNvCxnSpPr>
          <p:nvPr/>
        </p:nvCxnSpPr>
        <p:spPr>
          <a:xfrm flipH="1">
            <a:off x="5287617" y="1431234"/>
            <a:ext cx="808383" cy="31672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083EAC2A-DB21-E4C7-E366-8709835F2B64}"/>
              </a:ext>
            </a:extLst>
          </p:cNvPr>
          <p:cNvCxnSpPr>
            <a:cxnSpLocks/>
          </p:cNvCxnSpPr>
          <p:nvPr/>
        </p:nvCxnSpPr>
        <p:spPr>
          <a:xfrm flipH="1" flipV="1">
            <a:off x="5287617" y="4598504"/>
            <a:ext cx="1756385" cy="2323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04850323-C949-6006-EE67-21610B2AA73D}"/>
              </a:ext>
            </a:extLst>
          </p:cNvPr>
          <p:cNvCxnSpPr>
            <a:cxnSpLocks/>
            <a:endCxn id="6" idx="2"/>
          </p:cNvCxnSpPr>
          <p:nvPr/>
        </p:nvCxnSpPr>
        <p:spPr>
          <a:xfrm flipH="1">
            <a:off x="2769704" y="4598504"/>
            <a:ext cx="2517913" cy="17211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5955E49F-E73C-6882-4420-8425110201E3}"/>
              </a:ext>
            </a:extLst>
          </p:cNvPr>
          <p:cNvCxnSpPr>
            <a:cxnSpLocks/>
            <a:endCxn id="10" idx="0"/>
          </p:cNvCxnSpPr>
          <p:nvPr/>
        </p:nvCxnSpPr>
        <p:spPr>
          <a:xfrm flipH="1" flipV="1">
            <a:off x="5289419" y="4585031"/>
            <a:ext cx="603381" cy="11172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3CA7321F-69CC-130F-9E86-EADE486209DF}"/>
              </a:ext>
            </a:extLst>
          </p:cNvPr>
          <p:cNvCxnSpPr>
            <a:cxnSpLocks/>
            <a:endCxn id="6" idx="2"/>
          </p:cNvCxnSpPr>
          <p:nvPr/>
        </p:nvCxnSpPr>
        <p:spPr>
          <a:xfrm flipH="1">
            <a:off x="2769704" y="5702300"/>
            <a:ext cx="3123096" cy="6173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567C2AA0-A275-F3C9-50ED-528C23DA7631}"/>
              </a:ext>
            </a:extLst>
          </p:cNvPr>
          <p:cNvCxnSpPr>
            <a:cxnSpLocks/>
            <a:stCxn id="6" idx="4"/>
          </p:cNvCxnSpPr>
          <p:nvPr/>
        </p:nvCxnSpPr>
        <p:spPr>
          <a:xfrm flipH="1" flipV="1">
            <a:off x="5892800" y="5702300"/>
            <a:ext cx="3529496" cy="6173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CCD672B-8F37-2F5E-CD06-DAF3A14D3B88}"/>
              </a:ext>
            </a:extLst>
          </p:cNvPr>
          <p:cNvSpPr txBox="1"/>
          <p:nvPr/>
        </p:nvSpPr>
        <p:spPr>
          <a:xfrm>
            <a:off x="6247060" y="5186400"/>
            <a:ext cx="17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Point 3</a:t>
            </a:r>
            <a:endParaRPr lang="ru-RU" sz="4000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6826AD-477B-AF25-07A4-569DCF4E4D6A}"/>
              </a:ext>
            </a:extLst>
          </p:cNvPr>
          <p:cNvSpPr txBox="1"/>
          <p:nvPr/>
        </p:nvSpPr>
        <p:spPr>
          <a:xfrm>
            <a:off x="1125108" y="3213699"/>
            <a:ext cx="3123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Retriangulate bad polygon</a:t>
            </a:r>
            <a:endParaRPr lang="ru-RU" sz="4000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3C5B498F-5AE7-BE57-333D-BCC760397872}"/>
              </a:ext>
            </a:extLst>
          </p:cNvPr>
          <p:cNvCxnSpPr>
            <a:cxnSpLocks/>
            <a:endCxn id="10" idx="4"/>
          </p:cNvCxnSpPr>
          <p:nvPr/>
        </p:nvCxnSpPr>
        <p:spPr>
          <a:xfrm flipV="1">
            <a:off x="5892800" y="4837043"/>
            <a:ext cx="1130852" cy="8652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3C4C1C9-F993-6A2F-3D10-52B406FBF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1329-7131-4621-8A87-68709F32DB83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1615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E960D-2C33-629D-8E80-350F47332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401" y="260100"/>
            <a:ext cx="10392355" cy="10498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Mesh generation: Bowyer-Watson algorithm</a:t>
            </a:r>
            <a:endParaRPr lang="ru-RU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6" name="Равнобедренный треугольник 5">
            <a:extLst>
              <a:ext uri="{FF2B5EF4-FFF2-40B4-BE49-F238E27FC236}">
                <a16:creationId xmlns:a16="http://schemas.microsoft.com/office/drawing/2014/main" id="{7EF38465-F945-43E0-1115-62129157594A}"/>
              </a:ext>
            </a:extLst>
          </p:cNvPr>
          <p:cNvSpPr/>
          <p:nvPr/>
        </p:nvSpPr>
        <p:spPr>
          <a:xfrm>
            <a:off x="2769704" y="1431234"/>
            <a:ext cx="6652592" cy="4888370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DAD2EF88-575A-0FD1-D773-E8DC9AE5B0D9}"/>
              </a:ext>
            </a:extLst>
          </p:cNvPr>
          <p:cNvCxnSpPr>
            <a:cxnSpLocks/>
            <a:stCxn id="6" idx="0"/>
          </p:cNvCxnSpPr>
          <p:nvPr/>
        </p:nvCxnSpPr>
        <p:spPr>
          <a:xfrm>
            <a:off x="6096000" y="1431234"/>
            <a:ext cx="948002" cy="33996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EF33B08-55D8-06ED-36B3-C824A7CF3FBE}"/>
              </a:ext>
            </a:extLst>
          </p:cNvPr>
          <p:cNvCxnSpPr>
            <a:cxnSpLocks/>
            <a:endCxn id="6" idx="4"/>
          </p:cNvCxnSpPr>
          <p:nvPr/>
        </p:nvCxnSpPr>
        <p:spPr>
          <a:xfrm>
            <a:off x="7044002" y="4830888"/>
            <a:ext cx="2378294" cy="14887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CB1A26FF-6185-D86F-BA1C-A76108726985}"/>
              </a:ext>
            </a:extLst>
          </p:cNvPr>
          <p:cNvCxnSpPr>
            <a:cxnSpLocks/>
          </p:cNvCxnSpPr>
          <p:nvPr/>
        </p:nvCxnSpPr>
        <p:spPr>
          <a:xfrm flipH="1">
            <a:off x="5287617" y="1431234"/>
            <a:ext cx="808383" cy="31672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083EAC2A-DB21-E4C7-E366-8709835F2B64}"/>
              </a:ext>
            </a:extLst>
          </p:cNvPr>
          <p:cNvCxnSpPr>
            <a:cxnSpLocks/>
          </p:cNvCxnSpPr>
          <p:nvPr/>
        </p:nvCxnSpPr>
        <p:spPr>
          <a:xfrm flipH="1" flipV="1">
            <a:off x="5287617" y="4598504"/>
            <a:ext cx="1756385" cy="2323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04850323-C949-6006-EE67-21610B2AA73D}"/>
              </a:ext>
            </a:extLst>
          </p:cNvPr>
          <p:cNvCxnSpPr>
            <a:cxnSpLocks/>
            <a:endCxn id="6" idx="2"/>
          </p:cNvCxnSpPr>
          <p:nvPr/>
        </p:nvCxnSpPr>
        <p:spPr>
          <a:xfrm flipH="1">
            <a:off x="2769704" y="4598504"/>
            <a:ext cx="2517913" cy="17211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5955E49F-E73C-6882-4420-8425110201E3}"/>
              </a:ext>
            </a:extLst>
          </p:cNvPr>
          <p:cNvCxnSpPr>
            <a:cxnSpLocks/>
          </p:cNvCxnSpPr>
          <p:nvPr/>
        </p:nvCxnSpPr>
        <p:spPr>
          <a:xfrm flipH="1" flipV="1">
            <a:off x="5289419" y="4585031"/>
            <a:ext cx="603381" cy="11172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3CA7321F-69CC-130F-9E86-EADE486209DF}"/>
              </a:ext>
            </a:extLst>
          </p:cNvPr>
          <p:cNvCxnSpPr>
            <a:cxnSpLocks/>
            <a:endCxn id="6" idx="2"/>
          </p:cNvCxnSpPr>
          <p:nvPr/>
        </p:nvCxnSpPr>
        <p:spPr>
          <a:xfrm flipH="1">
            <a:off x="2769704" y="5702300"/>
            <a:ext cx="3123096" cy="6173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567C2AA0-A275-F3C9-50ED-528C23DA7631}"/>
              </a:ext>
            </a:extLst>
          </p:cNvPr>
          <p:cNvCxnSpPr>
            <a:cxnSpLocks/>
            <a:stCxn id="6" idx="4"/>
          </p:cNvCxnSpPr>
          <p:nvPr/>
        </p:nvCxnSpPr>
        <p:spPr>
          <a:xfrm flipH="1" flipV="1">
            <a:off x="5892800" y="5702300"/>
            <a:ext cx="3529496" cy="6173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3C5B498F-5AE7-BE57-333D-BCC760397872}"/>
              </a:ext>
            </a:extLst>
          </p:cNvPr>
          <p:cNvCxnSpPr>
            <a:cxnSpLocks/>
          </p:cNvCxnSpPr>
          <p:nvPr/>
        </p:nvCxnSpPr>
        <p:spPr>
          <a:xfrm flipV="1">
            <a:off x="5892800" y="4837043"/>
            <a:ext cx="1130852" cy="8652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69E7FDB3-FBF1-D832-5940-6A1403B6AF7F}"/>
              </a:ext>
            </a:extLst>
          </p:cNvPr>
          <p:cNvCxnSpPr>
            <a:cxnSpLocks/>
            <a:endCxn id="6" idx="2"/>
          </p:cNvCxnSpPr>
          <p:nvPr/>
        </p:nvCxnSpPr>
        <p:spPr>
          <a:xfrm flipH="1">
            <a:off x="2769704" y="5426766"/>
            <a:ext cx="2027583" cy="8928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22051834-86B9-C028-78C4-22418179450C}"/>
              </a:ext>
            </a:extLst>
          </p:cNvPr>
          <p:cNvCxnSpPr>
            <a:cxnSpLocks/>
          </p:cNvCxnSpPr>
          <p:nvPr/>
        </p:nvCxnSpPr>
        <p:spPr>
          <a:xfrm flipH="1">
            <a:off x="4797287" y="4598504"/>
            <a:ext cx="490330" cy="8282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507B4C88-AB2F-FD56-4BBF-95E50F42BE49}"/>
              </a:ext>
            </a:extLst>
          </p:cNvPr>
          <p:cNvCxnSpPr>
            <a:cxnSpLocks/>
          </p:cNvCxnSpPr>
          <p:nvPr/>
        </p:nvCxnSpPr>
        <p:spPr>
          <a:xfrm flipH="1" flipV="1">
            <a:off x="4797287" y="5426766"/>
            <a:ext cx="1095513" cy="2755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A026913-06DF-F623-DD5B-BCEC30F4D143}"/>
              </a:ext>
            </a:extLst>
          </p:cNvPr>
          <p:cNvSpPr txBox="1"/>
          <p:nvPr/>
        </p:nvSpPr>
        <p:spPr>
          <a:xfrm>
            <a:off x="3235267" y="4561785"/>
            <a:ext cx="17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Point 4</a:t>
            </a:r>
            <a:endParaRPr lang="ru-RU" sz="4000" dirty="0">
              <a:solidFill>
                <a:schemeClr val="accent1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D6F0CDC-773A-EC7D-A184-FB14F82B1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1329-7131-4621-8A87-68709F32DB83}" type="slidenum">
              <a:rPr lang="ru-RU" smtClean="0"/>
              <a:t>13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D69467-910B-E01B-BA1F-3AD59D24BD52}"/>
              </a:ext>
            </a:extLst>
          </p:cNvPr>
          <p:cNvSpPr txBox="1"/>
          <p:nvPr/>
        </p:nvSpPr>
        <p:spPr>
          <a:xfrm>
            <a:off x="1133060" y="3213699"/>
            <a:ext cx="28227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Add points one by one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682177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E960D-2C33-629D-8E80-350F47332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401" y="260100"/>
            <a:ext cx="10392355" cy="10498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Mesh generation: Bowyer-Watson algorithm</a:t>
            </a:r>
            <a:endParaRPr lang="ru-RU" dirty="0">
              <a:solidFill>
                <a:schemeClr val="accent1"/>
              </a:solidFill>
              <a:latin typeface="+mn-lt"/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083EAC2A-DB21-E4C7-E366-8709835F2B64}"/>
              </a:ext>
            </a:extLst>
          </p:cNvPr>
          <p:cNvCxnSpPr>
            <a:cxnSpLocks/>
          </p:cNvCxnSpPr>
          <p:nvPr/>
        </p:nvCxnSpPr>
        <p:spPr>
          <a:xfrm flipH="1" flipV="1">
            <a:off x="5287617" y="4598504"/>
            <a:ext cx="1756385" cy="2323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5955E49F-E73C-6882-4420-8425110201E3}"/>
              </a:ext>
            </a:extLst>
          </p:cNvPr>
          <p:cNvCxnSpPr>
            <a:cxnSpLocks/>
          </p:cNvCxnSpPr>
          <p:nvPr/>
        </p:nvCxnSpPr>
        <p:spPr>
          <a:xfrm flipH="1" flipV="1">
            <a:off x="5289419" y="4585031"/>
            <a:ext cx="603381" cy="111726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3C5B498F-5AE7-BE57-333D-BCC760397872}"/>
              </a:ext>
            </a:extLst>
          </p:cNvPr>
          <p:cNvCxnSpPr>
            <a:cxnSpLocks/>
          </p:cNvCxnSpPr>
          <p:nvPr/>
        </p:nvCxnSpPr>
        <p:spPr>
          <a:xfrm flipV="1">
            <a:off x="5892800" y="4837043"/>
            <a:ext cx="1130852" cy="8652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22051834-86B9-C028-78C4-22418179450C}"/>
              </a:ext>
            </a:extLst>
          </p:cNvPr>
          <p:cNvCxnSpPr>
            <a:cxnSpLocks/>
          </p:cNvCxnSpPr>
          <p:nvPr/>
        </p:nvCxnSpPr>
        <p:spPr>
          <a:xfrm flipH="1">
            <a:off x="4797287" y="4598504"/>
            <a:ext cx="490330" cy="8282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507B4C88-AB2F-FD56-4BBF-95E50F42BE49}"/>
              </a:ext>
            </a:extLst>
          </p:cNvPr>
          <p:cNvCxnSpPr>
            <a:cxnSpLocks/>
          </p:cNvCxnSpPr>
          <p:nvPr/>
        </p:nvCxnSpPr>
        <p:spPr>
          <a:xfrm flipH="1" flipV="1">
            <a:off x="4797287" y="5426766"/>
            <a:ext cx="1095513" cy="2755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93346F8-8D4D-C4E9-508C-606CE9604625}"/>
              </a:ext>
            </a:extLst>
          </p:cNvPr>
          <p:cNvSpPr txBox="1"/>
          <p:nvPr/>
        </p:nvSpPr>
        <p:spPr>
          <a:xfrm>
            <a:off x="1125108" y="3213699"/>
            <a:ext cx="32145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Remove the super-triangle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D86D07D-C74F-DD27-CBD0-37B72602F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1329-7131-4621-8A87-68709F32DB83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058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E960D-2C33-629D-8E80-350F47332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401" y="260100"/>
            <a:ext cx="10392355" cy="10498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Mesh generation: Missing edges</a:t>
            </a:r>
            <a:endParaRPr lang="ru-RU" dirty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F42F38A-97A4-2479-1B9F-5EE0015B0A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59" b="13060"/>
          <a:stretch/>
        </p:blipFill>
        <p:spPr>
          <a:xfrm>
            <a:off x="725556" y="1204685"/>
            <a:ext cx="9982200" cy="48768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CD0CA3-F90B-A299-4D30-4505365C86AC}"/>
              </a:ext>
            </a:extLst>
          </p:cNvPr>
          <p:cNvSpPr txBox="1"/>
          <p:nvPr/>
        </p:nvSpPr>
        <p:spPr>
          <a:xfrm>
            <a:off x="315401" y="6228568"/>
            <a:ext cx="8934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Source: https://gwlucastrig.github.io/TinfourDocs/DelaunayIntroCDT/index.html</a:t>
            </a:r>
            <a:endParaRPr lang="ru-RU" dirty="0">
              <a:solidFill>
                <a:schemeClr val="accent3"/>
              </a:solidFill>
            </a:endParaRPr>
          </a:p>
        </p:txBody>
      </p:sp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635DE291-796A-8D43-69FB-6E0A0A474B4E}"/>
              </a:ext>
            </a:extLst>
          </p:cNvPr>
          <p:cNvSpPr/>
          <p:nvPr/>
        </p:nvSpPr>
        <p:spPr>
          <a:xfrm>
            <a:off x="5511578" y="3428999"/>
            <a:ext cx="366708" cy="48985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3CAA525-4ACC-BCEB-DB03-5A3CFBE1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1329-7131-4621-8A87-68709F32DB8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393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E960D-2C33-629D-8E80-350F47332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401" y="260100"/>
            <a:ext cx="10392355" cy="10498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Mesh generation: Missing edges</a:t>
            </a:r>
            <a:endParaRPr lang="ru-RU" dirty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F42F38A-97A4-2479-1B9F-5EE0015B0A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59" b="13060"/>
          <a:stretch/>
        </p:blipFill>
        <p:spPr>
          <a:xfrm>
            <a:off x="725556" y="1204685"/>
            <a:ext cx="9982200" cy="48768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CD0CA3-F90B-A299-4D30-4505365C86AC}"/>
              </a:ext>
            </a:extLst>
          </p:cNvPr>
          <p:cNvSpPr txBox="1"/>
          <p:nvPr/>
        </p:nvSpPr>
        <p:spPr>
          <a:xfrm>
            <a:off x="315401" y="6228568"/>
            <a:ext cx="8934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Source: https://gwlucastrig.github.io/TinfourDocs/DelaunayIntroCDT/index.html</a:t>
            </a:r>
            <a:endParaRPr lang="ru-RU" dirty="0">
              <a:solidFill>
                <a:schemeClr val="accent3"/>
              </a:solidFill>
            </a:endParaRPr>
          </a:p>
        </p:txBody>
      </p:sp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635DE291-796A-8D43-69FB-6E0A0A474B4E}"/>
              </a:ext>
            </a:extLst>
          </p:cNvPr>
          <p:cNvSpPr/>
          <p:nvPr/>
        </p:nvSpPr>
        <p:spPr>
          <a:xfrm>
            <a:off x="5511578" y="3428999"/>
            <a:ext cx="366708" cy="48985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B3CAA525-4ACC-BCEB-DB03-5A3CFBE1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1329-7131-4621-8A87-68709F32DB83}" type="slidenum">
              <a:rPr lang="ru-RU" smtClean="0"/>
              <a:t>16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220506-5C7E-FA2B-2977-BA331F08C3A7}"/>
              </a:ext>
            </a:extLst>
          </p:cNvPr>
          <p:cNvSpPr txBox="1"/>
          <p:nvPr/>
        </p:nvSpPr>
        <p:spPr>
          <a:xfrm>
            <a:off x="493170" y="2015520"/>
            <a:ext cx="2538738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Zooming in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65661C9-C85F-DC2E-2A56-0DABD5A924CE}"/>
              </a:ext>
            </a:extLst>
          </p:cNvPr>
          <p:cNvSpPr/>
          <p:nvPr/>
        </p:nvSpPr>
        <p:spPr>
          <a:xfrm>
            <a:off x="2597426" y="2729949"/>
            <a:ext cx="1643270" cy="210709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908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Равнобедренный треугольник 20">
            <a:extLst>
              <a:ext uri="{FF2B5EF4-FFF2-40B4-BE49-F238E27FC236}">
                <a16:creationId xmlns:a16="http://schemas.microsoft.com/office/drawing/2014/main" id="{A252FE14-909C-010C-C920-FA687AF5B085}"/>
              </a:ext>
            </a:extLst>
          </p:cNvPr>
          <p:cNvSpPr/>
          <p:nvPr/>
        </p:nvSpPr>
        <p:spPr>
          <a:xfrm rot="13144444">
            <a:off x="306422" y="3169371"/>
            <a:ext cx="4439843" cy="1056312"/>
          </a:xfrm>
          <a:prstGeom prst="triangle">
            <a:avLst>
              <a:gd name="adj" fmla="val 5129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Равнобедренный треугольник 19">
            <a:extLst>
              <a:ext uri="{FF2B5EF4-FFF2-40B4-BE49-F238E27FC236}">
                <a16:creationId xmlns:a16="http://schemas.microsoft.com/office/drawing/2014/main" id="{CB2D4DFB-62A4-CBD1-02A8-959CB3F0F4F9}"/>
              </a:ext>
            </a:extLst>
          </p:cNvPr>
          <p:cNvSpPr/>
          <p:nvPr/>
        </p:nvSpPr>
        <p:spPr>
          <a:xfrm rot="2333243">
            <a:off x="1256276" y="1479809"/>
            <a:ext cx="4448023" cy="2027984"/>
          </a:xfrm>
          <a:prstGeom prst="triangle">
            <a:avLst>
              <a:gd name="adj" fmla="val 49009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E960D-2C33-629D-8E80-350F47332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401" y="260100"/>
            <a:ext cx="11600828" cy="10498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Mesh generation: Missing edges: Sloan algorithm</a:t>
            </a:r>
            <a:endParaRPr lang="ru-RU" dirty="0">
              <a:solidFill>
                <a:schemeClr val="accent1"/>
              </a:solidFill>
              <a:latin typeface="+mn-lt"/>
            </a:endParaRPr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40CDB880-6412-19F7-0D07-8272F1A28DB4}"/>
              </a:ext>
            </a:extLst>
          </p:cNvPr>
          <p:cNvCxnSpPr>
            <a:cxnSpLocks/>
            <a:endCxn id="20" idx="2"/>
          </p:cNvCxnSpPr>
          <p:nvPr/>
        </p:nvCxnSpPr>
        <p:spPr>
          <a:xfrm flipH="1">
            <a:off x="1112583" y="1669774"/>
            <a:ext cx="2961190" cy="2170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A63345A9-0B44-485F-F87C-8146FC2F3E9A}"/>
              </a:ext>
            </a:extLst>
          </p:cNvPr>
          <p:cNvCxnSpPr>
            <a:cxnSpLocks/>
            <a:stCxn id="21" idx="0"/>
            <a:endCxn id="20" idx="2"/>
          </p:cNvCxnSpPr>
          <p:nvPr/>
        </p:nvCxnSpPr>
        <p:spPr>
          <a:xfrm flipH="1" flipV="1">
            <a:off x="1112583" y="1886858"/>
            <a:ext cx="2627460" cy="34764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1A172AE5-1030-403A-7C89-AF5F75733287}"/>
              </a:ext>
            </a:extLst>
          </p:cNvPr>
          <p:cNvCxnSpPr>
            <a:cxnSpLocks/>
            <a:stCxn id="20" idx="4"/>
          </p:cNvCxnSpPr>
          <p:nvPr/>
        </p:nvCxnSpPr>
        <p:spPr>
          <a:xfrm flipH="1" flipV="1">
            <a:off x="4073773" y="1669774"/>
            <a:ext cx="501068" cy="30095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7D92136E-B4B6-B682-341D-719015ED86F7}"/>
              </a:ext>
            </a:extLst>
          </p:cNvPr>
          <p:cNvCxnSpPr>
            <a:cxnSpLocks/>
            <a:stCxn id="21" idx="2"/>
            <a:endCxn id="21" idx="0"/>
          </p:cNvCxnSpPr>
          <p:nvPr/>
        </p:nvCxnSpPr>
        <p:spPr>
          <a:xfrm flipH="1">
            <a:off x="3740043" y="4686774"/>
            <a:ext cx="842606" cy="6765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CF775915-DAF6-8FDE-08C6-DCB94D30F18F}"/>
              </a:ext>
            </a:extLst>
          </p:cNvPr>
          <p:cNvCxnSpPr>
            <a:cxnSpLocks/>
            <a:stCxn id="20" idx="4"/>
            <a:endCxn id="20" idx="2"/>
          </p:cNvCxnSpPr>
          <p:nvPr/>
        </p:nvCxnSpPr>
        <p:spPr>
          <a:xfrm flipH="1" flipV="1">
            <a:off x="1112583" y="1886858"/>
            <a:ext cx="3462258" cy="27924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5C9B5034-C5F9-B4CB-1A4F-83895252AF00}"/>
              </a:ext>
            </a:extLst>
          </p:cNvPr>
          <p:cNvCxnSpPr>
            <a:cxnSpLocks/>
          </p:cNvCxnSpPr>
          <p:nvPr/>
        </p:nvCxnSpPr>
        <p:spPr>
          <a:xfrm>
            <a:off x="3189292" y="1309928"/>
            <a:ext cx="0" cy="477520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B80CFA1A-F69D-3389-AB7C-6EF05817C28A}"/>
              </a:ext>
            </a:extLst>
          </p:cNvPr>
          <p:cNvCxnSpPr>
            <a:cxnSpLocks/>
          </p:cNvCxnSpPr>
          <p:nvPr/>
        </p:nvCxnSpPr>
        <p:spPr>
          <a:xfrm flipH="1">
            <a:off x="6150482" y="1669774"/>
            <a:ext cx="2961189" cy="2170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548FC6E5-3598-1A91-CAE0-755AE82884E4}"/>
              </a:ext>
            </a:extLst>
          </p:cNvPr>
          <p:cNvCxnSpPr>
            <a:cxnSpLocks/>
          </p:cNvCxnSpPr>
          <p:nvPr/>
        </p:nvCxnSpPr>
        <p:spPr>
          <a:xfrm flipH="1" flipV="1">
            <a:off x="6150482" y="1886857"/>
            <a:ext cx="2627460" cy="347642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CC331EE6-4B0D-4C6B-88A9-6DC0B87444CA}"/>
              </a:ext>
            </a:extLst>
          </p:cNvPr>
          <p:cNvCxnSpPr>
            <a:cxnSpLocks/>
          </p:cNvCxnSpPr>
          <p:nvPr/>
        </p:nvCxnSpPr>
        <p:spPr>
          <a:xfrm flipH="1" flipV="1">
            <a:off x="9111671" y="1669774"/>
            <a:ext cx="501070" cy="30095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8CE9E204-BDD9-4963-0E7A-D5DA8A05485C}"/>
              </a:ext>
            </a:extLst>
          </p:cNvPr>
          <p:cNvCxnSpPr>
            <a:cxnSpLocks/>
          </p:cNvCxnSpPr>
          <p:nvPr/>
        </p:nvCxnSpPr>
        <p:spPr>
          <a:xfrm flipH="1">
            <a:off x="8777942" y="4686774"/>
            <a:ext cx="842606" cy="6765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единительная линия 42">
            <a:extLst>
              <a:ext uri="{FF2B5EF4-FFF2-40B4-BE49-F238E27FC236}">
                <a16:creationId xmlns:a16="http://schemas.microsoft.com/office/drawing/2014/main" id="{99D10FFA-2F50-9DE8-C403-763E9EB0408A}"/>
              </a:ext>
            </a:extLst>
          </p:cNvPr>
          <p:cNvCxnSpPr>
            <a:cxnSpLocks/>
          </p:cNvCxnSpPr>
          <p:nvPr/>
        </p:nvCxnSpPr>
        <p:spPr>
          <a:xfrm flipV="1">
            <a:off x="8777942" y="1669774"/>
            <a:ext cx="333729" cy="369351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C8177DC5-8334-B32F-1350-96EEDF561511}"/>
              </a:ext>
            </a:extLst>
          </p:cNvPr>
          <p:cNvCxnSpPr>
            <a:cxnSpLocks/>
          </p:cNvCxnSpPr>
          <p:nvPr/>
        </p:nvCxnSpPr>
        <p:spPr>
          <a:xfrm>
            <a:off x="8227191" y="1309928"/>
            <a:ext cx="0" cy="4775201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Стрелка: вправо 46">
            <a:extLst>
              <a:ext uri="{FF2B5EF4-FFF2-40B4-BE49-F238E27FC236}">
                <a16:creationId xmlns:a16="http://schemas.microsoft.com/office/drawing/2014/main" id="{A3A0B933-D74E-5544-93FB-F36B7C79C836}"/>
              </a:ext>
            </a:extLst>
          </p:cNvPr>
          <p:cNvSpPr/>
          <p:nvPr/>
        </p:nvSpPr>
        <p:spPr>
          <a:xfrm>
            <a:off x="5511578" y="3428999"/>
            <a:ext cx="366708" cy="48985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7420393-B7EF-4BE7-5601-BFC578CF9362}"/>
              </a:ext>
            </a:extLst>
          </p:cNvPr>
          <p:cNvSpPr txBox="1"/>
          <p:nvPr/>
        </p:nvSpPr>
        <p:spPr>
          <a:xfrm>
            <a:off x="4853235" y="4114999"/>
            <a:ext cx="38196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Retriangulate bad quad by swapping its diagonals</a:t>
            </a:r>
            <a:endParaRPr lang="ru-RU" sz="40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1B818FF-1B7D-AB6B-F95B-7772506B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1329-7131-4621-8A87-68709F32DB83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916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E960D-2C33-629D-8E80-350F47332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401" y="260100"/>
            <a:ext cx="10392355" cy="10498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Mesh generation: Missing edges</a:t>
            </a:r>
            <a:endParaRPr lang="ru-RU" dirty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F42F38A-97A4-2479-1B9F-5EE0015B0A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165" t="7559" b="13060"/>
          <a:stretch/>
        </p:blipFill>
        <p:spPr>
          <a:xfrm>
            <a:off x="769193" y="1179300"/>
            <a:ext cx="4974613" cy="487680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95FFB4-F794-FB4F-EE24-6065BC16361B}"/>
              </a:ext>
            </a:extLst>
          </p:cNvPr>
          <p:cNvSpPr txBox="1"/>
          <p:nvPr/>
        </p:nvSpPr>
        <p:spPr>
          <a:xfrm>
            <a:off x="6448196" y="2340427"/>
            <a:ext cx="38196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No longer Delaunay, but who cares if we need this edge?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D662B3B-666E-8BC8-7BA2-CA5EB29E8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1329-7131-4621-8A87-68709F32DB83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780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E960D-2C33-629D-8E80-350F47332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401" y="260100"/>
            <a:ext cx="11600828" cy="10498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Mesh generation: Removing outside triangles</a:t>
            </a:r>
            <a:endParaRPr lang="ru-RU" dirty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BDCBF87-1ACB-C2D5-DDD7-40F8C72F7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11" y="1225800"/>
            <a:ext cx="9658350" cy="5372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5F66DF-4B42-9F37-F22E-CE79DDFB1204}"/>
              </a:ext>
            </a:extLst>
          </p:cNvPr>
          <p:cNvSpPr txBox="1"/>
          <p:nvPr/>
        </p:nvSpPr>
        <p:spPr>
          <a:xfrm>
            <a:off x="2728936" y="3075057"/>
            <a:ext cx="563129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Convex hull triangulation: boundaries ignored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4E5D501-93C4-641F-2AFC-37DC5CBA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1329-7131-4621-8A87-68709F32DB83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5596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E960D-2C33-629D-8E80-350F47332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402" y="260100"/>
            <a:ext cx="10058400" cy="1049828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Topics</a:t>
            </a:r>
            <a:endParaRPr lang="ru-RU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F1FA17-472B-A58A-1DFF-F1A21831E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402" y="1479190"/>
            <a:ext cx="10816424" cy="4934861"/>
          </a:xfrm>
        </p:spPr>
        <p:txBody>
          <a:bodyPr>
            <a:normAutofit/>
          </a:bodyPr>
          <a:lstStyle/>
          <a:p>
            <a:r>
              <a:rPr lang="en-US" sz="4000" dirty="0"/>
              <a:t>Editor</a:t>
            </a:r>
          </a:p>
          <a:p>
            <a:r>
              <a:rPr lang="en-US" sz="4000" dirty="0"/>
              <a:t>Mesh generation</a:t>
            </a:r>
          </a:p>
          <a:p>
            <a:r>
              <a:rPr lang="en-US" sz="4000" dirty="0"/>
              <a:t>FEM solver</a:t>
            </a:r>
          </a:p>
          <a:p>
            <a:r>
              <a:rPr lang="en-US" sz="4000" dirty="0"/>
              <a:t>Visualization</a:t>
            </a:r>
          </a:p>
          <a:p>
            <a:r>
              <a:rPr lang="en-US" sz="4000" dirty="0"/>
              <a:t>Self-check</a:t>
            </a:r>
          </a:p>
          <a:p>
            <a:r>
              <a:rPr lang="en-US" sz="4000" dirty="0"/>
              <a:t>Implementation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4428035-E6AA-6D08-001B-12771CC19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1329-7131-4621-8A87-68709F32DB8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1049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E960D-2C33-629D-8E80-350F47332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401" y="260100"/>
            <a:ext cx="11600828" cy="10498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Mesh generation: Removing outside triangles</a:t>
            </a:r>
            <a:endParaRPr lang="ru-RU" dirty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AA9BAD6-4EC1-2182-E3B3-917B2E60A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15" y="1225800"/>
            <a:ext cx="9658350" cy="5372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8ECCE3-D647-A537-E0FA-DF2D81015B27}"/>
              </a:ext>
            </a:extLst>
          </p:cNvPr>
          <p:cNvSpPr txBox="1"/>
          <p:nvPr/>
        </p:nvSpPr>
        <p:spPr>
          <a:xfrm>
            <a:off x="5377794" y="4403870"/>
            <a:ext cx="1850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Outside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0E4603-CF24-BF5F-D02D-EE7F9A6D36C1}"/>
              </a:ext>
            </a:extLst>
          </p:cNvPr>
          <p:cNvSpPr txBox="1"/>
          <p:nvPr/>
        </p:nvSpPr>
        <p:spPr>
          <a:xfrm>
            <a:off x="1582309" y="5278257"/>
            <a:ext cx="1850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Outside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B39909-3289-AA18-EE8F-A957252E058C}"/>
              </a:ext>
            </a:extLst>
          </p:cNvPr>
          <p:cNvSpPr txBox="1"/>
          <p:nvPr/>
        </p:nvSpPr>
        <p:spPr>
          <a:xfrm>
            <a:off x="4804480" y="3358517"/>
            <a:ext cx="1850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Inside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24D38A-2878-EBD4-8E7F-5FB16F32F0C8}"/>
              </a:ext>
            </a:extLst>
          </p:cNvPr>
          <p:cNvSpPr txBox="1"/>
          <p:nvPr/>
        </p:nvSpPr>
        <p:spPr>
          <a:xfrm>
            <a:off x="6115815" y="2313164"/>
            <a:ext cx="1850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Outside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292DFD-6A1F-AB30-417C-21678467F07B}"/>
              </a:ext>
            </a:extLst>
          </p:cNvPr>
          <p:cNvSpPr txBox="1"/>
          <p:nvPr/>
        </p:nvSpPr>
        <p:spPr>
          <a:xfrm>
            <a:off x="2247758" y="3219694"/>
            <a:ext cx="1850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Outside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47C0B33-5CED-B3E8-77A3-CD0F58B49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1329-7131-4621-8A87-68709F32DB83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2998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E960D-2C33-629D-8E80-350F47332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401" y="260100"/>
            <a:ext cx="11600828" cy="10498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Mesh generation: Removing outside triangles</a:t>
            </a:r>
            <a:endParaRPr lang="ru-RU" dirty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0E2C8D9-BAB9-B802-011D-70D191780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25" y="1225800"/>
            <a:ext cx="9658350" cy="5372100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BEE1DC8-B0C1-F838-71D1-10A6639EE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1329-7131-4621-8A87-68709F32DB83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2647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E960D-2C33-629D-8E80-350F47332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401" y="260100"/>
            <a:ext cx="11600828" cy="10498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Mesh generation: Removing outside triangles</a:t>
            </a:r>
            <a:endParaRPr lang="ru-RU" dirty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0E2C8D9-BAB9-B802-011D-70D191780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25" y="1225800"/>
            <a:ext cx="9658350" cy="5372100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BEE1DC8-B0C1-F838-71D1-10A6639EE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1329-7131-4621-8A87-68709F32DB83}" type="slidenum">
              <a:rPr lang="ru-RU" smtClean="0"/>
              <a:t>22</a:t>
            </a:fld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7C44C0E-64AC-9B9C-E450-89FA438AA405}"/>
              </a:ext>
            </a:extLst>
          </p:cNvPr>
          <p:cNvSpPr/>
          <p:nvPr/>
        </p:nvSpPr>
        <p:spPr>
          <a:xfrm>
            <a:off x="1497496" y="4625009"/>
            <a:ext cx="2504661" cy="1731341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4D878B-86BF-EAF0-E0EF-51F8DF2A8C6A}"/>
              </a:ext>
            </a:extLst>
          </p:cNvPr>
          <p:cNvSpPr txBox="1"/>
          <p:nvPr/>
        </p:nvSpPr>
        <p:spPr>
          <a:xfrm>
            <a:off x="4140781" y="5136736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Zooming in</a:t>
            </a:r>
          </a:p>
        </p:txBody>
      </p:sp>
    </p:spTree>
    <p:extLst>
      <p:ext uri="{BB962C8B-B14F-4D97-AF65-F5344CB8AC3E}">
        <p14:creationId xmlns:p14="http://schemas.microsoft.com/office/powerpoint/2010/main" val="4241708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99EAFB3-2CE9-D9BE-B58F-A3A5979AF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28" y="1579396"/>
            <a:ext cx="4326164" cy="414886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E960D-2C33-629D-8E80-350F47332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401" y="260100"/>
            <a:ext cx="11600828" cy="10498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Mesh generation: Removing outside triangles</a:t>
            </a:r>
            <a:endParaRPr lang="ru-RU" dirty="0">
              <a:solidFill>
                <a:schemeClr val="accent1"/>
              </a:solidFill>
              <a:latin typeface="+mn-lt"/>
            </a:endParaRP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8A40501E-4FAA-D4BC-AAC8-938F433C5DF0}"/>
              </a:ext>
            </a:extLst>
          </p:cNvPr>
          <p:cNvCxnSpPr>
            <a:cxnSpLocks/>
          </p:cNvCxnSpPr>
          <p:nvPr/>
        </p:nvCxnSpPr>
        <p:spPr>
          <a:xfrm>
            <a:off x="466026" y="3177208"/>
            <a:ext cx="494344" cy="476619"/>
          </a:xfrm>
          <a:prstGeom prst="straightConnector1">
            <a:avLst/>
          </a:prstGeom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9FFEB60C-7AA0-18E8-CE74-BC9E099104CE}"/>
              </a:ext>
            </a:extLst>
          </p:cNvPr>
          <p:cNvCxnSpPr>
            <a:cxnSpLocks/>
          </p:cNvCxnSpPr>
          <p:nvPr/>
        </p:nvCxnSpPr>
        <p:spPr>
          <a:xfrm flipV="1">
            <a:off x="960370" y="3022597"/>
            <a:ext cx="1941856" cy="631230"/>
          </a:xfrm>
          <a:prstGeom prst="straightConnector1">
            <a:avLst/>
          </a:prstGeom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8AEA064A-109E-C179-390F-40828EDB71FC}"/>
              </a:ext>
            </a:extLst>
          </p:cNvPr>
          <p:cNvCxnSpPr>
            <a:cxnSpLocks/>
          </p:cNvCxnSpPr>
          <p:nvPr/>
        </p:nvCxnSpPr>
        <p:spPr>
          <a:xfrm>
            <a:off x="2902226" y="3022597"/>
            <a:ext cx="780224" cy="154611"/>
          </a:xfrm>
          <a:prstGeom prst="straightConnector1">
            <a:avLst/>
          </a:prstGeom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6A2E55DF-08B2-4837-C154-10C9DBFC9363}"/>
              </a:ext>
            </a:extLst>
          </p:cNvPr>
          <p:cNvCxnSpPr>
            <a:cxnSpLocks/>
          </p:cNvCxnSpPr>
          <p:nvPr/>
        </p:nvCxnSpPr>
        <p:spPr>
          <a:xfrm>
            <a:off x="3682450" y="3177208"/>
            <a:ext cx="112900" cy="1557393"/>
          </a:xfrm>
          <a:prstGeom prst="straightConnector1">
            <a:avLst/>
          </a:prstGeom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002156F9-B3A1-13C0-053C-46EF16CCB669}"/>
              </a:ext>
            </a:extLst>
          </p:cNvPr>
          <p:cNvCxnSpPr>
            <a:cxnSpLocks/>
          </p:cNvCxnSpPr>
          <p:nvPr/>
        </p:nvCxnSpPr>
        <p:spPr>
          <a:xfrm>
            <a:off x="3795350" y="4734601"/>
            <a:ext cx="996842" cy="154611"/>
          </a:xfrm>
          <a:prstGeom prst="straightConnector1">
            <a:avLst/>
          </a:prstGeom>
          <a:ln w="57150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B400B43-5EEF-F19E-672A-EA9B3E8C1727}"/>
              </a:ext>
            </a:extLst>
          </p:cNvPr>
          <p:cNvSpPr txBox="1"/>
          <p:nvPr/>
        </p:nvSpPr>
        <p:spPr>
          <a:xfrm>
            <a:off x="5286534" y="2445134"/>
            <a:ext cx="58504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First outside triangle</a:t>
            </a:r>
            <a:r>
              <a:rPr lang="en-US" sz="4000" dirty="0"/>
              <a:t>: contains a boundary segment, but in opposite direction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30F1B2C-9387-D497-E23C-BA9326357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1329-7131-4621-8A87-68709F32DB83}" type="slidenum">
              <a:rPr lang="ru-RU" smtClean="0"/>
              <a:t>23</a:t>
            </a:fld>
            <a:endParaRPr lang="ru-RU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4A25614C-5252-B2B2-672D-166EFEAE08D1}"/>
              </a:ext>
            </a:extLst>
          </p:cNvPr>
          <p:cNvCxnSpPr>
            <a:cxnSpLocks/>
          </p:cNvCxnSpPr>
          <p:nvPr/>
        </p:nvCxnSpPr>
        <p:spPr>
          <a:xfrm flipH="1">
            <a:off x="1366568" y="3288923"/>
            <a:ext cx="1319040" cy="433483"/>
          </a:xfrm>
          <a:prstGeom prst="straightConnector1">
            <a:avLst/>
          </a:prstGeom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055D77D5-C8AD-28C7-9EFE-AE160CBD7180}"/>
              </a:ext>
            </a:extLst>
          </p:cNvPr>
          <p:cNvCxnSpPr>
            <a:cxnSpLocks/>
          </p:cNvCxnSpPr>
          <p:nvPr/>
        </p:nvCxnSpPr>
        <p:spPr>
          <a:xfrm>
            <a:off x="1800225" y="3857838"/>
            <a:ext cx="1697778" cy="631969"/>
          </a:xfrm>
          <a:prstGeom prst="straightConnector1">
            <a:avLst/>
          </a:prstGeom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AB62D7C1-0634-4700-9843-1ED0841C1CEA}"/>
              </a:ext>
            </a:extLst>
          </p:cNvPr>
          <p:cNvCxnSpPr>
            <a:cxnSpLocks/>
          </p:cNvCxnSpPr>
          <p:nvPr/>
        </p:nvCxnSpPr>
        <p:spPr>
          <a:xfrm flipH="1" flipV="1">
            <a:off x="2841769" y="3244924"/>
            <a:ext cx="530786" cy="998814"/>
          </a:xfrm>
          <a:prstGeom prst="straightConnector1">
            <a:avLst/>
          </a:prstGeom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732B373E-79CB-E3BA-3098-2AEACEA4336C}"/>
              </a:ext>
            </a:extLst>
          </p:cNvPr>
          <p:cNvCxnSpPr>
            <a:cxnSpLocks/>
          </p:cNvCxnSpPr>
          <p:nvPr/>
        </p:nvCxnSpPr>
        <p:spPr>
          <a:xfrm flipH="1">
            <a:off x="2610678" y="2875722"/>
            <a:ext cx="2491409" cy="914400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928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E960D-2C33-629D-8E80-350F47332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401" y="260100"/>
            <a:ext cx="11600828" cy="10498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Mesh generation: Removing outside triangles</a:t>
            </a:r>
            <a:endParaRPr lang="ru-RU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400B43-5EEF-F19E-672A-EA9B3E8C1727}"/>
              </a:ext>
            </a:extLst>
          </p:cNvPr>
          <p:cNvSpPr txBox="1"/>
          <p:nvPr/>
        </p:nvSpPr>
        <p:spPr>
          <a:xfrm>
            <a:off x="5248610" y="2459504"/>
            <a:ext cx="54061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Next outside triangle(s)</a:t>
            </a:r>
            <a:r>
              <a:rPr lang="en-US" sz="4000" dirty="0"/>
              <a:t>: all neighbors, except the inside triangles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9E2F2C3-ED96-E28D-CC55-509A25BEF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03" y="1546727"/>
            <a:ext cx="4324350" cy="4143375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38B0029-8798-FC0F-3FA5-A50DB5634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1329-7131-4621-8A87-68709F32DB83}" type="slidenum">
              <a:rPr lang="ru-RU" smtClean="0"/>
              <a:t>24</a:t>
            </a:fld>
            <a:endParaRPr lang="ru-RU"/>
          </a:p>
        </p:txBody>
      </p: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8BFA6260-E003-7291-95FD-A55817E239C0}"/>
              </a:ext>
            </a:extLst>
          </p:cNvPr>
          <p:cNvCxnSpPr>
            <a:cxnSpLocks/>
          </p:cNvCxnSpPr>
          <p:nvPr/>
        </p:nvCxnSpPr>
        <p:spPr>
          <a:xfrm flipH="1">
            <a:off x="3432313" y="2875722"/>
            <a:ext cx="1669774" cy="689113"/>
          </a:xfrm>
          <a:prstGeom prst="straightConnector1">
            <a:avLst/>
          </a:prstGeom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6611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E960D-2C33-629D-8E80-350F47332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401" y="260100"/>
            <a:ext cx="11600828" cy="10498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Mesh generation: Removing outside triangles</a:t>
            </a:r>
            <a:endParaRPr lang="ru-RU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400B43-5EEF-F19E-672A-EA9B3E8C1727}"/>
              </a:ext>
            </a:extLst>
          </p:cNvPr>
          <p:cNvSpPr txBox="1"/>
          <p:nvPr/>
        </p:nvSpPr>
        <p:spPr>
          <a:xfrm>
            <a:off x="5248610" y="2459504"/>
            <a:ext cx="54061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Remove recursively!</a:t>
            </a:r>
            <a:endParaRPr lang="en-US" sz="4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5E21F1B-BAF1-C6F1-B89C-DF68C2630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03" y="1582599"/>
            <a:ext cx="4324350" cy="4143375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6C7789E-77E2-9BD1-5271-EF5792DB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1329-7131-4621-8A87-68709F32DB83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323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E960D-2C33-629D-8E80-350F47332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401" y="260100"/>
            <a:ext cx="11600828" cy="10498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Mesh generation: Validation</a:t>
            </a:r>
            <a:endParaRPr lang="ru-RU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6C7789E-77E2-9BD1-5271-EF5792DBA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1329-7131-4621-8A87-68709F32DB83}" type="slidenum">
              <a:rPr lang="ru-RU" smtClean="0"/>
              <a:t>26</a:t>
            </a:fld>
            <a:endParaRPr lang="ru-RU"/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E1E46872-AA45-A7B9-A3C0-C7FA778A5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402" y="1479190"/>
            <a:ext cx="10816424" cy="4934861"/>
          </a:xfrm>
        </p:spPr>
        <p:txBody>
          <a:bodyPr>
            <a:normAutofit/>
          </a:bodyPr>
          <a:lstStyle/>
          <a:p>
            <a:r>
              <a:rPr lang="en-US" sz="4000" b="1" dirty="0"/>
              <a:t>Boundary:</a:t>
            </a:r>
          </a:p>
          <a:p>
            <a:pPr lvl="1"/>
            <a:r>
              <a:rPr lang="en-US" sz="4000" dirty="0"/>
              <a:t>No intersections</a:t>
            </a:r>
          </a:p>
          <a:p>
            <a:pPr lvl="1"/>
            <a:r>
              <a:rPr lang="en-US" sz="4000" dirty="0"/>
              <a:t>Each point must belong to 0 or 2 edges</a:t>
            </a:r>
          </a:p>
          <a:p>
            <a:r>
              <a:rPr lang="en-US" sz="4000" b="1" dirty="0"/>
              <a:t>Mesh:</a:t>
            </a:r>
          </a:p>
          <a:p>
            <a:pPr lvl="1"/>
            <a:r>
              <a:rPr lang="en-US" sz="4000" dirty="0"/>
              <a:t>Each point must belong to a triangle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3462286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E960D-2C33-629D-8E80-350F47332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401" y="260100"/>
            <a:ext cx="11600828" cy="10498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FEM: Discretization</a:t>
            </a:r>
            <a:endParaRPr lang="ru-RU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F31820-3E95-FDBA-9AD5-D939B19DD9BB}"/>
              </a:ext>
            </a:extLst>
          </p:cNvPr>
          <p:cNvSpPr txBox="1"/>
          <p:nvPr/>
        </p:nvSpPr>
        <p:spPr>
          <a:xfrm>
            <a:off x="1740859" y="1725234"/>
            <a:ext cx="2450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0" i="0" dirty="0">
                <a:solidFill>
                  <a:srgbClr val="202124"/>
                </a:solidFill>
                <a:effectLst/>
                <a:latin typeface="Google Sans"/>
              </a:rPr>
              <a:t>∞</a:t>
            </a:r>
            <a:r>
              <a:rPr lang="en-US" sz="4000" b="0" i="0" dirty="0">
                <a:solidFill>
                  <a:srgbClr val="202124"/>
                </a:solidFill>
                <a:effectLst/>
                <a:latin typeface="Google Sans"/>
              </a:rPr>
              <a:t> points</a:t>
            </a:r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470C77-7BB4-F191-8AC9-7AE409BBC9F6}"/>
              </a:ext>
            </a:extLst>
          </p:cNvPr>
          <p:cNvSpPr txBox="1"/>
          <p:nvPr/>
        </p:nvSpPr>
        <p:spPr>
          <a:xfrm>
            <a:off x="7059335" y="1704130"/>
            <a:ext cx="41122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0" i="1" dirty="0">
                <a:solidFill>
                  <a:srgbClr val="202124"/>
                </a:solidFill>
                <a:effectLst/>
                <a:latin typeface="Google Sans"/>
              </a:rPr>
              <a:t>N</a:t>
            </a:r>
            <a:r>
              <a:rPr lang="en-US" sz="4000" b="0" i="0" dirty="0">
                <a:solidFill>
                  <a:srgbClr val="202124"/>
                </a:solidFill>
                <a:effectLst/>
                <a:latin typeface="Google Sans"/>
              </a:rPr>
              <a:t> points (nodes)</a:t>
            </a:r>
            <a:endParaRPr 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ADCCF7-694E-7858-9C1F-7DB455050583}"/>
              </a:ext>
            </a:extLst>
          </p:cNvPr>
          <p:cNvSpPr txBox="1"/>
          <p:nvPr/>
        </p:nvSpPr>
        <p:spPr>
          <a:xfrm>
            <a:off x="1740859" y="3070090"/>
            <a:ext cx="33918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0" i="0" dirty="0">
                <a:solidFill>
                  <a:srgbClr val="202124"/>
                </a:solidFill>
                <a:effectLst/>
                <a:latin typeface="Google Sans"/>
              </a:rPr>
              <a:t>∞</a:t>
            </a:r>
            <a:r>
              <a:rPr lang="en-US" sz="4000" b="0" i="0" dirty="0">
                <a:solidFill>
                  <a:srgbClr val="202124"/>
                </a:solidFill>
                <a:effectLst/>
                <a:latin typeface="Google Sans"/>
              </a:rPr>
              <a:t> unknown displacements</a:t>
            </a:r>
            <a:endParaRPr lang="en-US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1B2476-5FAD-0B56-8650-60B47C2BA7EC}"/>
              </a:ext>
            </a:extLst>
          </p:cNvPr>
          <p:cNvSpPr txBox="1"/>
          <p:nvPr/>
        </p:nvSpPr>
        <p:spPr>
          <a:xfrm>
            <a:off x="7059335" y="3067758"/>
            <a:ext cx="33918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0" i="0" dirty="0">
                <a:solidFill>
                  <a:srgbClr val="202124"/>
                </a:solidFill>
                <a:effectLst/>
                <a:latin typeface="Google Sans"/>
              </a:rPr>
              <a:t>2</a:t>
            </a:r>
            <a:r>
              <a:rPr lang="en-US" sz="4000" b="0" i="1" dirty="0">
                <a:solidFill>
                  <a:srgbClr val="202124"/>
                </a:solidFill>
                <a:effectLst/>
                <a:latin typeface="Google Sans"/>
              </a:rPr>
              <a:t>N</a:t>
            </a:r>
            <a:r>
              <a:rPr lang="en-US" sz="4000" b="0" i="0" dirty="0">
                <a:solidFill>
                  <a:srgbClr val="202124"/>
                </a:solidFill>
                <a:effectLst/>
                <a:latin typeface="Google Sans"/>
              </a:rPr>
              <a:t> unknown displacements</a:t>
            </a:r>
            <a:endParaRPr lang="en-US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1A5403-B189-9D37-9F5B-89E46331D9E6}"/>
              </a:ext>
            </a:extLst>
          </p:cNvPr>
          <p:cNvSpPr txBox="1"/>
          <p:nvPr/>
        </p:nvSpPr>
        <p:spPr>
          <a:xfrm>
            <a:off x="7059335" y="5046939"/>
            <a:ext cx="33918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0" i="0" dirty="0">
                <a:solidFill>
                  <a:srgbClr val="202124"/>
                </a:solidFill>
                <a:effectLst/>
                <a:latin typeface="Google Sans"/>
              </a:rPr>
              <a:t>Interpolate in between</a:t>
            </a:r>
            <a:endParaRPr lang="en-US" sz="4000" dirty="0"/>
          </a:p>
        </p:txBody>
      </p:sp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A9E9B729-BC8C-B5F3-472F-3CBBFC6F7362}"/>
              </a:ext>
            </a:extLst>
          </p:cNvPr>
          <p:cNvSpPr/>
          <p:nvPr/>
        </p:nvSpPr>
        <p:spPr>
          <a:xfrm>
            <a:off x="5789162" y="1849224"/>
            <a:ext cx="613676" cy="48985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: вправо 9">
            <a:extLst>
              <a:ext uri="{FF2B5EF4-FFF2-40B4-BE49-F238E27FC236}">
                <a16:creationId xmlns:a16="http://schemas.microsoft.com/office/drawing/2014/main" id="{35846C99-F9CB-35B4-4121-7FB333DF6DF0}"/>
              </a:ext>
            </a:extLst>
          </p:cNvPr>
          <p:cNvSpPr/>
          <p:nvPr/>
        </p:nvSpPr>
        <p:spPr>
          <a:xfrm>
            <a:off x="5789162" y="3527927"/>
            <a:ext cx="613676" cy="48985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EC7CED4-D154-9C4E-76AB-91D6100E7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1329-7131-4621-8A87-68709F32DB83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46190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E960D-2C33-629D-8E80-350F47332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401" y="260100"/>
            <a:ext cx="11600828" cy="10498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FEM: Constraints</a:t>
            </a:r>
            <a:endParaRPr lang="ru-RU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93C9CE-9592-0F9B-F4CA-07B37DD3F69E}"/>
              </a:ext>
            </a:extLst>
          </p:cNvPr>
          <p:cNvSpPr txBox="1"/>
          <p:nvPr/>
        </p:nvSpPr>
        <p:spPr>
          <a:xfrm>
            <a:off x="5695784" y="1472140"/>
            <a:ext cx="3859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No displacement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A700C2E-6760-8947-AC34-42F4EB828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922" y="1604958"/>
            <a:ext cx="3563273" cy="4648957"/>
          </a:xfrm>
          <a:prstGeom prst="rect">
            <a:avLst/>
          </a:prstGeom>
        </p:spPr>
      </p:pic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DC3626F2-3C67-CC33-608B-794C62088886}"/>
              </a:ext>
            </a:extLst>
          </p:cNvPr>
          <p:cNvSpPr/>
          <p:nvPr/>
        </p:nvSpPr>
        <p:spPr>
          <a:xfrm rot="5400000">
            <a:off x="7318462" y="2241936"/>
            <a:ext cx="613676" cy="48985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132A84-2072-6FFA-96FA-6B890F67ECAD}"/>
              </a:ext>
            </a:extLst>
          </p:cNvPr>
          <p:cNvSpPr txBox="1"/>
          <p:nvPr/>
        </p:nvSpPr>
        <p:spPr>
          <a:xfrm>
            <a:off x="5695784" y="2793703"/>
            <a:ext cx="3859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No DOF</a:t>
            </a:r>
          </a:p>
        </p:txBody>
      </p:sp>
      <p:sp>
        <p:nvSpPr>
          <p:cNvPr id="17" name="Стрелка: вправо 16">
            <a:extLst>
              <a:ext uri="{FF2B5EF4-FFF2-40B4-BE49-F238E27FC236}">
                <a16:creationId xmlns:a16="http://schemas.microsoft.com/office/drawing/2014/main" id="{254D73E3-BAC1-32F4-0BAE-4FD3203F412C}"/>
              </a:ext>
            </a:extLst>
          </p:cNvPr>
          <p:cNvSpPr/>
          <p:nvPr/>
        </p:nvSpPr>
        <p:spPr>
          <a:xfrm rot="5400000">
            <a:off x="7318462" y="3563498"/>
            <a:ext cx="613676" cy="48985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C48142-8CFA-4507-52EC-E3F729007689}"/>
              </a:ext>
            </a:extLst>
          </p:cNvPr>
          <p:cNvSpPr txBox="1"/>
          <p:nvPr/>
        </p:nvSpPr>
        <p:spPr>
          <a:xfrm>
            <a:off x="5695784" y="4115265"/>
            <a:ext cx="3859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No equation</a:t>
            </a:r>
          </a:p>
        </p:txBody>
      </p:sp>
      <p:sp>
        <p:nvSpPr>
          <p:cNvPr id="19" name="Стрелка: вправо 18">
            <a:extLst>
              <a:ext uri="{FF2B5EF4-FFF2-40B4-BE49-F238E27FC236}">
                <a16:creationId xmlns:a16="http://schemas.microsoft.com/office/drawing/2014/main" id="{7D324ED5-BE0D-03D4-02F5-57977A4B515E}"/>
              </a:ext>
            </a:extLst>
          </p:cNvPr>
          <p:cNvSpPr/>
          <p:nvPr/>
        </p:nvSpPr>
        <p:spPr>
          <a:xfrm rot="5400000">
            <a:off x="7318462" y="4917995"/>
            <a:ext cx="613676" cy="48985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BFEBAE-5F52-AA66-97E2-5A4B7CDBE479}"/>
              </a:ext>
            </a:extLst>
          </p:cNvPr>
          <p:cNvSpPr txBox="1"/>
          <p:nvPr/>
        </p:nvSpPr>
        <p:spPr>
          <a:xfrm>
            <a:off x="5695784" y="5469762"/>
            <a:ext cx="3859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No reaction force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15E8546-878F-D3D1-9995-5B913A20F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1329-7131-4621-8A87-68709F32DB83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29844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1412683-B0A4-B444-BA92-58C21A65E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984" y="368778"/>
            <a:ext cx="6485615" cy="622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E960D-2C33-629D-8E80-350F47332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401" y="260100"/>
            <a:ext cx="11600828" cy="10498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FEM: Triangular element</a:t>
            </a:r>
            <a:endParaRPr lang="ru-RU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B6203D-6391-AA99-471E-42F5AA27DFBA}"/>
              </a:ext>
            </a:extLst>
          </p:cNvPr>
          <p:cNvSpPr txBox="1"/>
          <p:nvPr/>
        </p:nvSpPr>
        <p:spPr>
          <a:xfrm>
            <a:off x="1738684" y="2014922"/>
            <a:ext cx="336340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unknown independent displacements (DOFs)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6EC0D3-2D3F-870C-9DDA-C67A163624D4}"/>
              </a:ext>
            </a:extLst>
          </p:cNvPr>
          <p:cNvSpPr txBox="1"/>
          <p:nvPr/>
        </p:nvSpPr>
        <p:spPr>
          <a:xfrm>
            <a:off x="923012" y="2014922"/>
            <a:ext cx="945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/>
              <a:t>q</a:t>
            </a:r>
            <a:r>
              <a:rPr lang="en-US" sz="4000" dirty="0"/>
              <a:t> 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BF2C17-1ABE-23ED-48D4-8507BB87CD3A}"/>
              </a:ext>
            </a:extLst>
          </p:cNvPr>
          <p:cNvSpPr txBox="1"/>
          <p:nvPr/>
        </p:nvSpPr>
        <p:spPr>
          <a:xfrm>
            <a:off x="1738683" y="4658908"/>
            <a:ext cx="33634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external forces (0 if not set)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27AA8A-AE1B-C3CC-CC1C-5CB8A5BCFDF5}"/>
              </a:ext>
            </a:extLst>
          </p:cNvPr>
          <p:cNvSpPr txBox="1"/>
          <p:nvPr/>
        </p:nvSpPr>
        <p:spPr>
          <a:xfrm>
            <a:off x="923012" y="4658908"/>
            <a:ext cx="815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/>
              <a:t>F</a:t>
            </a:r>
            <a:r>
              <a:rPr lang="en-US" sz="4000" dirty="0"/>
              <a:t> =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D5B3626-DE61-6194-0CAA-2C8446D48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1329-7131-4621-8A87-68709F32DB83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9246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E960D-2C33-629D-8E80-350F47332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402" y="260100"/>
            <a:ext cx="10058400" cy="1049828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Editor: Requirements</a:t>
            </a:r>
            <a:endParaRPr lang="ru-RU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F1FA17-472B-A58A-1DFF-F1A21831E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401" y="1479191"/>
            <a:ext cx="11664564" cy="4881852"/>
          </a:xfrm>
        </p:spPr>
        <p:txBody>
          <a:bodyPr>
            <a:normAutofit fontScale="92500"/>
          </a:bodyPr>
          <a:lstStyle/>
          <a:p>
            <a:r>
              <a:rPr lang="en-US" sz="4300" b="1" dirty="0"/>
              <a:t>2D plate boundary</a:t>
            </a:r>
            <a:r>
              <a:rPr lang="en-US" sz="4300" dirty="0"/>
              <a:t>: one non-self-intersecting polygon</a:t>
            </a:r>
          </a:p>
          <a:p>
            <a:r>
              <a:rPr lang="en-US" sz="4300" b="1" dirty="0"/>
              <a:t>Holes</a:t>
            </a:r>
            <a:r>
              <a:rPr lang="en-US" sz="4300" dirty="0"/>
              <a:t>: only polygons, no circles</a:t>
            </a:r>
          </a:p>
          <a:p>
            <a:r>
              <a:rPr lang="en-US" sz="4300" b="1" dirty="0"/>
              <a:t>Extra points </a:t>
            </a:r>
            <a:r>
              <a:rPr lang="en-US" sz="4300" dirty="0"/>
              <a:t>for manual mesh refinement</a:t>
            </a:r>
          </a:p>
          <a:p>
            <a:r>
              <a:rPr lang="en-US" sz="4300" b="1" dirty="0"/>
              <a:t>Constraints</a:t>
            </a:r>
            <a:r>
              <a:rPr lang="en-US" sz="4300" dirty="0"/>
              <a:t>:</a:t>
            </a:r>
            <a:r>
              <a:rPr lang="en-US" sz="4300" b="1" dirty="0"/>
              <a:t> </a:t>
            </a:r>
            <a:r>
              <a:rPr lang="en-US" sz="4300" dirty="0"/>
              <a:t>each fixing a point in both X and Y</a:t>
            </a:r>
          </a:p>
          <a:p>
            <a:r>
              <a:rPr lang="en-US" sz="4300" b="1" dirty="0"/>
              <a:t>External loads</a:t>
            </a:r>
            <a:r>
              <a:rPr lang="en-US" sz="4300" dirty="0"/>
              <a:t>: only forces, no torques</a:t>
            </a:r>
          </a:p>
          <a:p>
            <a:r>
              <a:rPr lang="en-US" sz="4300" b="1" dirty="0"/>
              <a:t>Material</a:t>
            </a:r>
            <a:r>
              <a:rPr lang="en-US" sz="4300" dirty="0"/>
              <a:t>: Young modulus, Poisson ratio, max stress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065FB41-B1D4-02B2-29C8-97428C4F1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1329-7131-4621-8A87-68709F32DB8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38898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E960D-2C33-629D-8E80-350F47332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401" y="260100"/>
            <a:ext cx="11600828" cy="10498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FEM: Triangular element: “Hooke’s law”</a:t>
            </a:r>
            <a:endParaRPr lang="ru-RU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17CF2A-850B-05A5-E0B2-4EA9E5ED18E9}"/>
              </a:ext>
            </a:extLst>
          </p:cNvPr>
          <p:cNvSpPr txBox="1"/>
          <p:nvPr/>
        </p:nvSpPr>
        <p:spPr>
          <a:xfrm>
            <a:off x="6255026" y="1854330"/>
            <a:ext cx="442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/>
              <a:t>q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EFF981-F193-2A67-5048-84277CA54AB3}"/>
              </a:ext>
            </a:extLst>
          </p:cNvPr>
          <p:cNvSpPr txBox="1"/>
          <p:nvPr/>
        </p:nvSpPr>
        <p:spPr>
          <a:xfrm>
            <a:off x="8248055" y="1889692"/>
            <a:ext cx="442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/>
              <a:t>F</a:t>
            </a:r>
          </a:p>
        </p:txBody>
      </p:sp>
      <p:sp>
        <p:nvSpPr>
          <p:cNvPr id="7" name="Стрелка: влево-вправо 6">
            <a:extLst>
              <a:ext uri="{FF2B5EF4-FFF2-40B4-BE49-F238E27FC236}">
                <a16:creationId xmlns:a16="http://schemas.microsoft.com/office/drawing/2014/main" id="{D1C53126-8FE6-A3BD-2F40-6E6CCAD31592}"/>
              </a:ext>
            </a:extLst>
          </p:cNvPr>
          <p:cNvSpPr/>
          <p:nvPr/>
        </p:nvSpPr>
        <p:spPr>
          <a:xfrm>
            <a:off x="6917635" y="1987826"/>
            <a:ext cx="1126434" cy="51649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B9A42A-0B42-9AEB-D64C-7C1A30209E7F}"/>
              </a:ext>
            </a:extLst>
          </p:cNvPr>
          <p:cNvSpPr txBox="1"/>
          <p:nvPr/>
        </p:nvSpPr>
        <p:spPr>
          <a:xfrm>
            <a:off x="7259509" y="1309928"/>
            <a:ext cx="442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?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56F6F04-F93A-2E69-4A4D-8999CAFAF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83" y="1663871"/>
            <a:ext cx="3790950" cy="4543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AF43FDB-A422-618D-A177-02B873D8C8D2}"/>
              </a:ext>
            </a:extLst>
          </p:cNvPr>
          <p:cNvSpPr txBox="1"/>
          <p:nvPr/>
        </p:nvSpPr>
        <p:spPr>
          <a:xfrm>
            <a:off x="504845" y="4396961"/>
            <a:ext cx="442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/>
              <a:t>q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A513BA-6BB3-A4B5-342B-69B418203B60}"/>
              </a:ext>
            </a:extLst>
          </p:cNvPr>
          <p:cNvSpPr txBox="1"/>
          <p:nvPr/>
        </p:nvSpPr>
        <p:spPr>
          <a:xfrm>
            <a:off x="2617304" y="5499410"/>
            <a:ext cx="442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/>
              <a:t>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E656DE-9803-A5E9-E117-132EDFABF885}"/>
              </a:ext>
            </a:extLst>
          </p:cNvPr>
          <p:cNvSpPr txBox="1"/>
          <p:nvPr/>
        </p:nvSpPr>
        <p:spPr>
          <a:xfrm>
            <a:off x="315402" y="6228567"/>
            <a:ext cx="4601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Source: https://en.wikipedia.org/wiki/Stiffness</a:t>
            </a:r>
            <a:endParaRPr lang="ru-RU" dirty="0">
              <a:solidFill>
                <a:schemeClr val="accent3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F6AE69-09DE-0A3D-EA02-3188474F27A3}"/>
              </a:ext>
            </a:extLst>
          </p:cNvPr>
          <p:cNvSpPr txBox="1"/>
          <p:nvPr/>
        </p:nvSpPr>
        <p:spPr>
          <a:xfrm>
            <a:off x="6697712" y="3106618"/>
            <a:ext cx="15121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err="1"/>
              <a:t>kq</a:t>
            </a:r>
            <a:r>
              <a:rPr lang="en-US" sz="4000" dirty="0"/>
              <a:t> = </a:t>
            </a:r>
            <a:r>
              <a:rPr lang="en-US" sz="4000" i="1" dirty="0"/>
              <a:t>F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F623C42-C816-CAF9-D5B8-A005CD251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7712" y="4002157"/>
            <a:ext cx="3945397" cy="241107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EB2F497-CDCD-838E-ACE5-347043D1EA3A}"/>
              </a:ext>
            </a:extLst>
          </p:cNvPr>
          <p:cNvSpPr txBox="1"/>
          <p:nvPr/>
        </p:nvSpPr>
        <p:spPr>
          <a:xfrm>
            <a:off x="4253727" y="3118640"/>
            <a:ext cx="16513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 DOF: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115FB7-A86C-44C5-39A6-4CE73C3CB4D7}"/>
              </a:ext>
            </a:extLst>
          </p:cNvPr>
          <p:cNvSpPr txBox="1"/>
          <p:nvPr/>
        </p:nvSpPr>
        <p:spPr>
          <a:xfrm>
            <a:off x="4253726" y="4791524"/>
            <a:ext cx="18422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6 DOFs: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B865501-C3EC-5740-6782-CD827D32F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1329-7131-4621-8A87-68709F32DB83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8083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E960D-2C33-629D-8E80-350F47332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401" y="260100"/>
            <a:ext cx="11600828" cy="10498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FEM: Triangular element: “Hooke’s law”</a:t>
            </a:r>
            <a:endParaRPr lang="ru-RU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B9A42A-0B42-9AEB-D64C-7C1A30209E7F}"/>
              </a:ext>
            </a:extLst>
          </p:cNvPr>
          <p:cNvSpPr txBox="1"/>
          <p:nvPr/>
        </p:nvSpPr>
        <p:spPr>
          <a:xfrm>
            <a:off x="315401" y="1309928"/>
            <a:ext cx="35277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In scalar form: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B865501-C3EC-5740-6782-CD827D32F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1329-7131-4621-8A87-68709F32DB83}" type="slidenum">
              <a:rPr lang="ru-RU" smtClean="0"/>
              <a:t>31</a:t>
            </a:fld>
            <a:endParaRPr lang="ru-RU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310D9F3-C574-2721-464E-32091E8E4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326" y="2851522"/>
            <a:ext cx="7701348" cy="269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5549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E960D-2C33-629D-8E80-350F47332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401" y="260100"/>
            <a:ext cx="11600828" cy="10498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FEM: Triangular element: Stiffness matrix</a:t>
            </a:r>
            <a:endParaRPr lang="ru-RU" dirty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CEE5C42-29AE-3380-9941-5ABCB99BA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04" y="1561965"/>
            <a:ext cx="4448175" cy="23145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248C60-506A-5EAC-6804-DCA6C269C6D4}"/>
              </a:ext>
            </a:extLst>
          </p:cNvPr>
          <p:cNvSpPr txBox="1"/>
          <p:nvPr/>
        </p:nvSpPr>
        <p:spPr>
          <a:xfrm>
            <a:off x="5314124" y="1454853"/>
            <a:ext cx="624177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6×6 matrix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Indexed by element DOFs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Depends on triangle sides, material and thickness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D69C6C-39F3-EF18-0324-5D4A2323E0B5}"/>
              </a:ext>
            </a:extLst>
          </p:cNvPr>
          <p:cNvSpPr txBox="1"/>
          <p:nvPr/>
        </p:nvSpPr>
        <p:spPr>
          <a:xfrm>
            <a:off x="636104" y="5618853"/>
            <a:ext cx="103632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Explicit formula in </a:t>
            </a:r>
            <a:r>
              <a:rPr lang="en-US" sz="4000" dirty="0">
                <a:latin typeface="Consolas" panose="020B0609020204030204" pitchFamily="49" charset="0"/>
              </a:rPr>
              <a:t>fem::</a:t>
            </a:r>
            <a:r>
              <a:rPr lang="en-US" sz="4000" dirty="0" err="1">
                <a:latin typeface="Consolas" panose="020B0609020204030204" pitchFamily="49" charset="0"/>
              </a:rPr>
              <a:t>createElement</a:t>
            </a:r>
            <a:r>
              <a:rPr lang="en-US" sz="40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6" name="Номер слайда 15">
            <a:extLst>
              <a:ext uri="{FF2B5EF4-FFF2-40B4-BE49-F238E27FC236}">
                <a16:creationId xmlns:a16="http://schemas.microsoft.com/office/drawing/2014/main" id="{58661B35-8066-E38C-A543-E954882FE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1329-7131-4621-8A87-68709F32DB83}" type="slidenum">
              <a:rPr lang="ru-RU" smtClean="0"/>
              <a:t>32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DA584C7-4041-6921-0C4C-C58AF0BAD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860" y="4574850"/>
            <a:ext cx="685800" cy="685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27622D-A873-E582-867D-22A211204AB0}"/>
              </a:ext>
            </a:extLst>
          </p:cNvPr>
          <p:cNvSpPr txBox="1"/>
          <p:nvPr/>
        </p:nvSpPr>
        <p:spPr>
          <a:xfrm>
            <a:off x="1361660" y="4523533"/>
            <a:ext cx="16672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= force </a:t>
            </a:r>
            <a:endParaRPr lang="en-US" sz="4000" dirty="0">
              <a:latin typeface="Consolas" panose="020B0609020204030204" pitchFamily="49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829C5F1-FC8E-732A-22EE-D06AFC8115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8942" y="4571562"/>
            <a:ext cx="590550" cy="6191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0430FB-1384-7129-1418-DE960D54DCF3}"/>
              </a:ext>
            </a:extLst>
          </p:cNvPr>
          <p:cNvSpPr txBox="1"/>
          <p:nvPr/>
        </p:nvSpPr>
        <p:spPr>
          <a:xfrm>
            <a:off x="3659247" y="4518681"/>
            <a:ext cx="3610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needed to make  </a:t>
            </a:r>
            <a:endParaRPr lang="en-US" sz="4000" dirty="0">
              <a:latin typeface="Consolas" panose="020B0609020204030204" pitchFamily="49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676B93C-EB48-EF8B-B949-1BFD09B54B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9950" y="4616238"/>
            <a:ext cx="13906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7577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E960D-2C33-629D-8E80-350F47332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401" y="260100"/>
            <a:ext cx="11600828" cy="10498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FEM: Triangular element: Stiffness matrix</a:t>
            </a:r>
            <a:endParaRPr lang="ru-RU" dirty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B8511CE-2FFF-B40F-CDD0-0DAFCFBF9C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941" y="1309928"/>
            <a:ext cx="10840279" cy="5233714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3FD19D15-27D6-7488-D58A-DB81A0EE6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1329-7131-4621-8A87-68709F32DB83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9640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E960D-2C33-629D-8E80-350F47332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401" y="260100"/>
            <a:ext cx="11600828" cy="10498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FEM: Connecting elements</a:t>
            </a:r>
            <a:endParaRPr lang="ru-RU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E7F3A2-CA2A-A88B-CD85-2C886A745F17}"/>
              </a:ext>
            </a:extLst>
          </p:cNvPr>
          <p:cNvSpPr txBox="1"/>
          <p:nvPr/>
        </p:nvSpPr>
        <p:spPr>
          <a:xfrm>
            <a:off x="315401" y="1431827"/>
            <a:ext cx="56586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/>
              <a:t>Element</a:t>
            </a:r>
            <a:r>
              <a:rPr lang="en-US" sz="4000" dirty="0"/>
              <a:t>: 6 DOFs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/>
              <a:t>Whole model</a:t>
            </a:r>
            <a:r>
              <a:rPr lang="en-US" sz="4000" dirty="0"/>
              <a:t>: 2</a:t>
            </a:r>
            <a:r>
              <a:rPr lang="en-US" sz="4000" i="1" dirty="0"/>
              <a:t>N</a:t>
            </a:r>
            <a:r>
              <a:rPr lang="en-US" sz="4000" dirty="0"/>
              <a:t> DOFs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E206CE-E55C-349D-7DD4-B89E5A68A110}"/>
              </a:ext>
            </a:extLst>
          </p:cNvPr>
          <p:cNvSpPr txBox="1"/>
          <p:nvPr/>
        </p:nvSpPr>
        <p:spPr>
          <a:xfrm>
            <a:off x="1616765" y="3830515"/>
            <a:ext cx="29817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Element DOF</a:t>
            </a:r>
          </a:p>
          <a:p>
            <a:pPr algn="ctr"/>
            <a:r>
              <a:rPr lang="en-US" sz="4000" dirty="0"/>
              <a:t>(0…5)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85A1E2-4511-D36B-BEE0-5AC5FB45B615}"/>
              </a:ext>
            </a:extLst>
          </p:cNvPr>
          <p:cNvSpPr txBox="1"/>
          <p:nvPr/>
        </p:nvSpPr>
        <p:spPr>
          <a:xfrm>
            <a:off x="7043531" y="3830514"/>
            <a:ext cx="29817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Global DOF</a:t>
            </a:r>
          </a:p>
          <a:p>
            <a:pPr algn="ctr"/>
            <a:r>
              <a:rPr lang="en-US" sz="4000" dirty="0"/>
              <a:t>(0…2</a:t>
            </a:r>
            <a:r>
              <a:rPr lang="en-US" sz="4000" i="1" dirty="0"/>
              <a:t>N</a:t>
            </a:r>
            <a:r>
              <a:rPr lang="en-US" sz="4000" dirty="0"/>
              <a:t>—1)</a:t>
            </a:r>
          </a:p>
        </p:txBody>
      </p:sp>
      <p:sp>
        <p:nvSpPr>
          <p:cNvPr id="7" name="Стрелка: влево-вправо 6">
            <a:extLst>
              <a:ext uri="{FF2B5EF4-FFF2-40B4-BE49-F238E27FC236}">
                <a16:creationId xmlns:a16="http://schemas.microsoft.com/office/drawing/2014/main" id="{55DBE701-E315-3C58-05BA-585FAC9BB568}"/>
              </a:ext>
            </a:extLst>
          </p:cNvPr>
          <p:cNvSpPr/>
          <p:nvPr/>
        </p:nvSpPr>
        <p:spPr>
          <a:xfrm>
            <a:off x="5257801" y="4233984"/>
            <a:ext cx="1126434" cy="51649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B6FCAD60-FDA5-2B65-B64F-D9DA6CFD4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1329-7131-4621-8A87-68709F32DB83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1532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E960D-2C33-629D-8E80-350F47332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401" y="260100"/>
            <a:ext cx="11600828" cy="10498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FEM: Global stiffness matrix</a:t>
            </a:r>
            <a:endParaRPr lang="ru-RU" dirty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32CD443-73A1-9696-2547-40431427B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01" y="1461704"/>
            <a:ext cx="5133975" cy="23717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F11FC9-2237-B291-192C-F4147FB74B5D}"/>
              </a:ext>
            </a:extLst>
          </p:cNvPr>
          <p:cNvSpPr txBox="1"/>
          <p:nvPr/>
        </p:nvSpPr>
        <p:spPr>
          <a:xfrm>
            <a:off x="6081640" y="1410812"/>
            <a:ext cx="583458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2</a:t>
            </a:r>
            <a:r>
              <a:rPr lang="en-US" sz="4000" i="1" dirty="0"/>
              <a:t>N</a:t>
            </a:r>
            <a:r>
              <a:rPr lang="en-US" sz="4000" dirty="0"/>
              <a:t>×2</a:t>
            </a:r>
            <a:r>
              <a:rPr lang="en-US" sz="4000" i="1" dirty="0"/>
              <a:t>N</a:t>
            </a:r>
            <a:r>
              <a:rPr lang="en-US" sz="4000" dirty="0"/>
              <a:t> matrix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Indexed by global DOFs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Made of element stiffness matrices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F7E3326-8960-50CC-F37F-E2E9170EC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01" y="4034841"/>
            <a:ext cx="7334250" cy="2447925"/>
          </a:xfrm>
          <a:prstGeom prst="rect">
            <a:avLst/>
          </a:prstGeom>
        </p:spPr>
      </p:pic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1C9DE567-C9DE-DD64-1B75-7C94DCCDC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1329-7131-4621-8A87-68709F32DB83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6755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B11E0FF-7C73-A5C6-0831-A2246EF8CD7C}"/>
              </a:ext>
            </a:extLst>
          </p:cNvPr>
          <p:cNvSpPr txBox="1"/>
          <p:nvPr/>
        </p:nvSpPr>
        <p:spPr>
          <a:xfrm>
            <a:off x="5050435" y="1330033"/>
            <a:ext cx="558977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>
                <a:latin typeface="Consolas" panose="020B0609020204030204" pitchFamily="49" charset="0"/>
              </a:rPr>
              <a:t>K</a:t>
            </a:r>
            <a:r>
              <a:rPr lang="en-US" sz="4000" dirty="0">
                <a:latin typeface="Consolas" panose="020B0609020204030204" pitchFamily="49" charset="0"/>
              </a:rPr>
              <a:t> = 0</a:t>
            </a:r>
          </a:p>
          <a:p>
            <a:r>
              <a:rPr lang="en-US" sz="4000" b="1" dirty="0">
                <a:latin typeface="Consolas" panose="020B0609020204030204" pitchFamily="49" charset="0"/>
              </a:rPr>
              <a:t>for each </a:t>
            </a:r>
            <a:r>
              <a:rPr lang="en-US" sz="4000" i="1" dirty="0">
                <a:latin typeface="Consolas" panose="020B0609020204030204" pitchFamily="49" charset="0"/>
              </a:rPr>
              <a:t>element</a:t>
            </a:r>
          </a:p>
          <a:p>
            <a:r>
              <a:rPr lang="en-US" sz="4000" dirty="0">
                <a:latin typeface="Consolas" panose="020B0609020204030204" pitchFamily="49" charset="0"/>
              </a:rPr>
              <a:t>    </a:t>
            </a:r>
            <a:r>
              <a:rPr lang="en-US" sz="4000" b="1" dirty="0">
                <a:latin typeface="Consolas" panose="020B0609020204030204" pitchFamily="49" charset="0"/>
              </a:rPr>
              <a:t>for each </a:t>
            </a:r>
            <a:r>
              <a:rPr lang="en-US" sz="4000" i="1" dirty="0" err="1">
                <a:latin typeface="Consolas" panose="020B0609020204030204" pitchFamily="49" charset="0"/>
              </a:rPr>
              <a:t>i</a:t>
            </a:r>
            <a:endParaRPr lang="en-US" sz="4000" i="1" dirty="0">
              <a:latin typeface="Consolas" panose="020B0609020204030204" pitchFamily="49" charset="0"/>
            </a:endParaRPr>
          </a:p>
          <a:p>
            <a:r>
              <a:rPr lang="en-US" sz="4000" dirty="0">
                <a:latin typeface="Consolas" panose="020B0609020204030204" pitchFamily="49" charset="0"/>
              </a:rPr>
              <a:t>        </a:t>
            </a:r>
            <a:r>
              <a:rPr lang="en-US" sz="4000" b="1" dirty="0">
                <a:latin typeface="Consolas" panose="020B0609020204030204" pitchFamily="49" charset="0"/>
              </a:rPr>
              <a:t>for each </a:t>
            </a:r>
            <a:r>
              <a:rPr lang="en-US" sz="4000" i="1" dirty="0">
                <a:latin typeface="Consolas" panose="020B0609020204030204" pitchFamily="49" charset="0"/>
              </a:rPr>
              <a:t>j</a:t>
            </a:r>
          </a:p>
          <a:p>
            <a:endParaRPr lang="en-US" sz="4000" i="1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E960D-2C33-629D-8E80-350F47332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401" y="246848"/>
            <a:ext cx="11600828" cy="10498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FEM: Global stiffness matrix</a:t>
            </a:r>
            <a:endParaRPr lang="ru-RU" dirty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714EE88-7851-51A5-2249-F9202BC81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721" y="3945626"/>
            <a:ext cx="2742567" cy="6931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F61FDA-D7A7-1B3A-6969-12EFC74F7ABD}"/>
              </a:ext>
            </a:extLst>
          </p:cNvPr>
          <p:cNvSpPr txBox="1"/>
          <p:nvPr/>
        </p:nvSpPr>
        <p:spPr>
          <a:xfrm>
            <a:off x="333880" y="4500132"/>
            <a:ext cx="29817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Element DOF</a:t>
            </a:r>
          </a:p>
          <a:p>
            <a:pPr algn="ctr"/>
            <a:r>
              <a:rPr lang="en-US" sz="4000" i="1" dirty="0" err="1">
                <a:latin typeface="Consolas" panose="020B0609020204030204" pitchFamily="49" charset="0"/>
              </a:rPr>
              <a:t>i</a:t>
            </a:r>
            <a:endParaRPr lang="en-US" sz="4000" i="1" dirty="0">
              <a:latin typeface="Consolas" panose="020B0609020204030204" pitchFamily="49" charset="0"/>
            </a:endParaRPr>
          </a:p>
          <a:p>
            <a:pPr algn="ctr"/>
            <a:r>
              <a:rPr lang="en-US" sz="4000" i="1" dirty="0">
                <a:latin typeface="Consolas" panose="020B0609020204030204" pitchFamily="49" charset="0"/>
              </a:rPr>
              <a:t>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B70281-9B78-F13E-5C4A-489FF973DE4A}"/>
              </a:ext>
            </a:extLst>
          </p:cNvPr>
          <p:cNvSpPr txBox="1"/>
          <p:nvPr/>
        </p:nvSpPr>
        <p:spPr>
          <a:xfrm>
            <a:off x="4104093" y="4500132"/>
            <a:ext cx="29817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Global DOF</a:t>
            </a:r>
          </a:p>
          <a:p>
            <a:pPr algn="ctr"/>
            <a:r>
              <a:rPr lang="en-US" sz="4000" i="1" dirty="0">
                <a:latin typeface="Consolas" panose="020B0609020204030204" pitchFamily="49" charset="0"/>
              </a:rPr>
              <a:t>m</a:t>
            </a:r>
          </a:p>
          <a:p>
            <a:pPr algn="ctr"/>
            <a:r>
              <a:rPr lang="en-US" sz="4000" i="1" dirty="0"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12" name="Стрелка: влево-вправо 11">
            <a:extLst>
              <a:ext uri="{FF2B5EF4-FFF2-40B4-BE49-F238E27FC236}">
                <a16:creationId xmlns:a16="http://schemas.microsoft.com/office/drawing/2014/main" id="{F4C121A0-9B35-3127-9347-7178A2FE7E5C}"/>
              </a:ext>
            </a:extLst>
          </p:cNvPr>
          <p:cNvSpPr/>
          <p:nvPr/>
        </p:nvSpPr>
        <p:spPr>
          <a:xfrm>
            <a:off x="3411940" y="5211379"/>
            <a:ext cx="805216" cy="51649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2ED28B-6B86-049F-EA05-302D4E3E130F}"/>
              </a:ext>
            </a:extLst>
          </p:cNvPr>
          <p:cNvSpPr txBox="1"/>
          <p:nvPr/>
        </p:nvSpPr>
        <p:spPr>
          <a:xfrm>
            <a:off x="275771" y="1296676"/>
            <a:ext cx="29817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Pseudocode:</a:t>
            </a:r>
            <a:endParaRPr lang="en-US" sz="4000" i="1" dirty="0">
              <a:latin typeface="Consolas" panose="020B0609020204030204" pitchFamily="49" charset="0"/>
            </a:endParaRPr>
          </a:p>
        </p:txBody>
      </p:sp>
      <p:sp>
        <p:nvSpPr>
          <p:cNvPr id="16" name="Номер слайда 15">
            <a:extLst>
              <a:ext uri="{FF2B5EF4-FFF2-40B4-BE49-F238E27FC236}">
                <a16:creationId xmlns:a16="http://schemas.microsoft.com/office/drawing/2014/main" id="{46DF0468-6859-5A14-3038-5FA6B88EB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1329-7131-4621-8A87-68709F32DB83}" type="slidenum">
              <a:rPr lang="ru-RU" smtClean="0"/>
              <a:t>36</a:t>
            </a:fld>
            <a:endParaRPr lang="ru-RU"/>
          </a:p>
        </p:txBody>
      </p:sp>
      <p:sp>
        <p:nvSpPr>
          <p:cNvPr id="3" name="Стрелка: влево-вправо 2">
            <a:extLst>
              <a:ext uri="{FF2B5EF4-FFF2-40B4-BE49-F238E27FC236}">
                <a16:creationId xmlns:a16="http://schemas.microsoft.com/office/drawing/2014/main" id="{E714AA50-E70E-8CCB-F4C4-1498A6D2EC51}"/>
              </a:ext>
            </a:extLst>
          </p:cNvPr>
          <p:cNvSpPr/>
          <p:nvPr/>
        </p:nvSpPr>
        <p:spPr>
          <a:xfrm>
            <a:off x="3411940" y="5895799"/>
            <a:ext cx="805216" cy="516497"/>
          </a:xfrm>
          <a:prstGeom prst="left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90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E960D-2C33-629D-8E80-350F47332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401" y="246848"/>
            <a:ext cx="11600828" cy="10498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FEM: Global stiffness matrix</a:t>
            </a:r>
            <a:endParaRPr lang="ru-RU" dirty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33737E-7C9F-D90C-A4D4-226D75E18E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01" y="1535215"/>
            <a:ext cx="11420780" cy="4401759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A7E2D83-1E9E-0BAD-EEF5-01B71293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1329-7131-4621-8A87-68709F32DB83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1610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E960D-2C33-629D-8E80-350F47332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401" y="246848"/>
            <a:ext cx="11600828" cy="10498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FEM: Constraints</a:t>
            </a:r>
            <a:endParaRPr lang="ru-RU" dirty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735C639-364F-2D3F-F33F-E73F122F1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01" y="2591006"/>
            <a:ext cx="11306455" cy="3823046"/>
          </a:xfrm>
          <a:prstGeom prst="rect">
            <a:avLst/>
          </a:prstGeom>
        </p:spPr>
      </p:pic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B5F67367-59BF-31C7-1EDB-3E50E1D6ABA0}"/>
              </a:ext>
            </a:extLst>
          </p:cNvPr>
          <p:cNvCxnSpPr>
            <a:cxnSpLocks/>
          </p:cNvCxnSpPr>
          <p:nvPr/>
        </p:nvCxnSpPr>
        <p:spPr>
          <a:xfrm>
            <a:off x="1245704" y="3909391"/>
            <a:ext cx="1037615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A285CBE6-A61E-0659-B239-2F9A75FF1336}"/>
              </a:ext>
            </a:extLst>
          </p:cNvPr>
          <p:cNvCxnSpPr>
            <a:cxnSpLocks/>
          </p:cNvCxnSpPr>
          <p:nvPr/>
        </p:nvCxnSpPr>
        <p:spPr>
          <a:xfrm>
            <a:off x="5658678" y="2591006"/>
            <a:ext cx="0" cy="402014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64434CA-1EF1-205A-0975-C5B8B7C6D7D4}"/>
              </a:ext>
            </a:extLst>
          </p:cNvPr>
          <p:cNvSpPr txBox="1"/>
          <p:nvPr/>
        </p:nvSpPr>
        <p:spPr>
          <a:xfrm>
            <a:off x="3375991" y="1954333"/>
            <a:ext cx="45653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+mj-lt"/>
              </a:rPr>
              <a:t>Constrained DOF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DC3EEA-7DEC-186B-4C3C-3329115584C0}"/>
              </a:ext>
            </a:extLst>
          </p:cNvPr>
          <p:cNvSpPr txBox="1"/>
          <p:nvPr/>
        </p:nvSpPr>
        <p:spPr>
          <a:xfrm>
            <a:off x="315401" y="1210841"/>
            <a:ext cx="86164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Constrained DOFs? Just strike them out! </a:t>
            </a:r>
            <a:endParaRPr lang="en-US" sz="4000" i="1" dirty="0">
              <a:latin typeface="Consolas" panose="020B0609020204030204" pitchFamily="49" charset="0"/>
            </a:endParaRPr>
          </a:p>
        </p:txBody>
      </p:sp>
      <p:sp>
        <p:nvSpPr>
          <p:cNvPr id="17" name="Номер слайда 16">
            <a:extLst>
              <a:ext uri="{FF2B5EF4-FFF2-40B4-BE49-F238E27FC236}">
                <a16:creationId xmlns:a16="http://schemas.microsoft.com/office/drawing/2014/main" id="{079D35D6-8864-2F38-37D9-B2A02C8F5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1329-7131-4621-8A87-68709F32DB83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26908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E960D-2C33-629D-8E80-350F47332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401" y="246848"/>
            <a:ext cx="11600828" cy="10498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FEM: Constraints</a:t>
            </a:r>
            <a:endParaRPr lang="ru-RU" dirty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5374168-0AAA-EFC2-6863-B518E20F9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07" y="2209800"/>
            <a:ext cx="5834589" cy="24446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552CDC-28AE-1E79-C025-D168274CF693}"/>
              </a:ext>
            </a:extLst>
          </p:cNvPr>
          <p:cNvSpPr txBox="1"/>
          <p:nvPr/>
        </p:nvSpPr>
        <p:spPr>
          <a:xfrm>
            <a:off x="315401" y="1210841"/>
            <a:ext cx="86164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After </a:t>
            </a:r>
            <a:r>
              <a:rPr lang="en-US" sz="4000" i="1" dirty="0">
                <a:latin typeface="Consolas" panose="020B0609020204030204" pitchFamily="49" charset="0"/>
              </a:rPr>
              <a:t>r</a:t>
            </a:r>
            <a:r>
              <a:rPr lang="en-US" sz="4000" dirty="0"/>
              <a:t> constrained DOFs removed: </a:t>
            </a:r>
            <a:endParaRPr lang="en-US" sz="4000" i="1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D27D38-292F-1660-EDC9-6C09F389303F}"/>
              </a:ext>
            </a:extLst>
          </p:cNvPr>
          <p:cNvSpPr txBox="1"/>
          <p:nvPr/>
        </p:nvSpPr>
        <p:spPr>
          <a:xfrm>
            <a:off x="6710738" y="2209800"/>
            <a:ext cx="506485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(2</a:t>
            </a:r>
            <a:r>
              <a:rPr lang="en-US" sz="4000" i="1" dirty="0"/>
              <a:t>N — r</a:t>
            </a:r>
            <a:r>
              <a:rPr lang="en-US" sz="4000" dirty="0"/>
              <a:t>)</a:t>
            </a:r>
            <a:r>
              <a:rPr lang="en-US" sz="4000" i="1" dirty="0"/>
              <a:t> </a:t>
            </a:r>
            <a:r>
              <a:rPr lang="en-US" sz="4000" dirty="0"/>
              <a:t>× (2</a:t>
            </a:r>
            <a:r>
              <a:rPr lang="en-US" sz="4000" i="1" dirty="0"/>
              <a:t>N — r</a:t>
            </a:r>
            <a:r>
              <a:rPr lang="en-US" sz="4000" dirty="0"/>
              <a:t>) matrix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Non-degenerate: can solve for </a:t>
            </a:r>
            <a:r>
              <a:rPr lang="en-US" sz="4000" i="1" dirty="0"/>
              <a:t>q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FC7CE5C-FA1E-8DB7-2291-41D2E5B97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1329-7131-4621-8A87-68709F32DB83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934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E960D-2C33-629D-8E80-350F47332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402" y="260100"/>
            <a:ext cx="10058400" cy="1049828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Editor: GUI</a:t>
            </a:r>
            <a:endParaRPr lang="ru-RU" dirty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BBE22ED-3097-FFF6-6EBE-1A74E0181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114" y="1204499"/>
            <a:ext cx="8505825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52647C9-5A0E-C511-E07A-B92B40E5F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1329-7131-4621-8A87-68709F32DB8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74822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E960D-2C33-629D-8E80-350F47332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401" y="246848"/>
            <a:ext cx="11600828" cy="10498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FEM: Displacements</a:t>
            </a:r>
            <a:endParaRPr lang="ru-RU" dirty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296DB54-980D-AAD2-F5B3-6FE8E1FA1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636" y="3460604"/>
            <a:ext cx="6810375" cy="2171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5738985-0341-B79D-D4AB-6569CC6452A7}"/>
              </a:ext>
            </a:extLst>
          </p:cNvPr>
          <p:cNvSpPr txBox="1"/>
          <p:nvPr/>
        </p:nvSpPr>
        <p:spPr>
          <a:xfrm>
            <a:off x="315401" y="1198166"/>
            <a:ext cx="29445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Solve for </a:t>
            </a:r>
            <a:r>
              <a:rPr lang="en-US" sz="4000" i="1" dirty="0"/>
              <a:t>q</a:t>
            </a:r>
            <a:endParaRPr lang="en-US" sz="4000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95B1D0-E1F5-793B-77D4-DCBD5F97ABC5}"/>
              </a:ext>
            </a:extLst>
          </p:cNvPr>
          <p:cNvSpPr txBox="1"/>
          <p:nvPr/>
        </p:nvSpPr>
        <p:spPr>
          <a:xfrm>
            <a:off x="315401" y="2379690"/>
            <a:ext cx="2030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1 DOF:</a:t>
            </a:r>
            <a:endParaRPr lang="en-US" sz="4000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682FC3-63B3-95E9-F21F-0AB66C56C8C5}"/>
              </a:ext>
            </a:extLst>
          </p:cNvPr>
          <p:cNvSpPr txBox="1"/>
          <p:nvPr/>
        </p:nvSpPr>
        <p:spPr>
          <a:xfrm>
            <a:off x="4794636" y="2379690"/>
            <a:ext cx="2030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/>
              <a:t>q</a:t>
            </a:r>
            <a:r>
              <a:rPr lang="en-US" sz="4000" dirty="0"/>
              <a:t> = </a:t>
            </a:r>
            <a:r>
              <a:rPr lang="en-US" sz="4000" i="1" dirty="0"/>
              <a:t>F</a:t>
            </a:r>
            <a:r>
              <a:rPr lang="en-US" sz="4000" dirty="0"/>
              <a:t> / </a:t>
            </a:r>
            <a:r>
              <a:rPr lang="en-US" sz="4000" i="1" dirty="0"/>
              <a:t>k</a:t>
            </a:r>
            <a:endParaRPr lang="en-US" sz="4000" i="1" dirty="0"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E195DB-F09A-42CA-381D-D2A4DFEEC59A}"/>
              </a:ext>
            </a:extLst>
          </p:cNvPr>
          <p:cNvSpPr txBox="1"/>
          <p:nvPr/>
        </p:nvSpPr>
        <p:spPr>
          <a:xfrm>
            <a:off x="315401" y="4083529"/>
            <a:ext cx="3474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(2</a:t>
            </a:r>
            <a:r>
              <a:rPr lang="en-US" sz="4000" i="1" dirty="0"/>
              <a:t>N — r</a:t>
            </a:r>
            <a:r>
              <a:rPr lang="en-US" sz="4000" dirty="0"/>
              <a:t>) DOFs:</a:t>
            </a:r>
            <a:endParaRPr lang="en-US" sz="4000" dirty="0">
              <a:latin typeface="Consolas" panose="020B0609020204030204" pitchFamily="49" charset="0"/>
            </a:endParaRPr>
          </a:p>
        </p:txBody>
      </p:sp>
      <p:sp>
        <p:nvSpPr>
          <p:cNvPr id="15" name="Номер слайда 14">
            <a:extLst>
              <a:ext uri="{FF2B5EF4-FFF2-40B4-BE49-F238E27FC236}">
                <a16:creationId xmlns:a16="http://schemas.microsoft.com/office/drawing/2014/main" id="{CF0DFB05-F383-EFAB-6DE3-DDF08C115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1329-7131-4621-8A87-68709F32DB83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22963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E960D-2C33-629D-8E80-350F47332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401" y="246848"/>
            <a:ext cx="11600828" cy="10498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FEM: Displacements: Gaussian elimination</a:t>
            </a:r>
            <a:endParaRPr lang="ru-RU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738985-0341-B79D-D4AB-6569CC6452A7}"/>
              </a:ext>
            </a:extLst>
          </p:cNvPr>
          <p:cNvSpPr txBox="1"/>
          <p:nvPr/>
        </p:nvSpPr>
        <p:spPr>
          <a:xfrm>
            <a:off x="315400" y="1198166"/>
            <a:ext cx="102598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Don’t want to inverse </a:t>
            </a:r>
            <a:r>
              <a:rPr lang="en-US" sz="4000" i="1" dirty="0"/>
              <a:t>K</a:t>
            </a:r>
            <a:r>
              <a:rPr lang="en-US" sz="4000" dirty="0"/>
              <a:t>’? Solve </a:t>
            </a:r>
            <a:r>
              <a:rPr lang="en-US" sz="4000" i="1" dirty="0" err="1"/>
              <a:t>K</a:t>
            </a:r>
            <a:r>
              <a:rPr lang="en-US" sz="4000" dirty="0" err="1"/>
              <a:t>’</a:t>
            </a:r>
            <a:r>
              <a:rPr lang="en-US" sz="4000" i="1" dirty="0" err="1"/>
              <a:t>q</a:t>
            </a:r>
            <a:r>
              <a:rPr lang="en-US" sz="4000" dirty="0"/>
              <a:t> = </a:t>
            </a:r>
            <a:r>
              <a:rPr lang="en-US" sz="4000" i="1" dirty="0"/>
              <a:t>F</a:t>
            </a:r>
            <a:r>
              <a:rPr lang="en-US" sz="4000" dirty="0"/>
              <a:t> directly </a:t>
            </a:r>
            <a:endParaRPr lang="en-US" sz="4000" dirty="0">
              <a:latin typeface="Consolas" panose="020B0609020204030204" pitchFamily="49" charset="0"/>
            </a:endParaRPr>
          </a:p>
        </p:txBody>
      </p:sp>
      <p:sp>
        <p:nvSpPr>
          <p:cNvPr id="15" name="Номер слайда 14">
            <a:extLst>
              <a:ext uri="{FF2B5EF4-FFF2-40B4-BE49-F238E27FC236}">
                <a16:creationId xmlns:a16="http://schemas.microsoft.com/office/drawing/2014/main" id="{CF0DFB05-F383-EFAB-6DE3-DDF08C115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1329-7131-4621-8A87-68709F32DB83}" type="slidenum">
              <a:rPr lang="ru-RU" smtClean="0"/>
              <a:t>41</a:t>
            </a:fld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F68DA6-0BDB-88B8-8EA9-9BC8C9F7D2ED}"/>
              </a:ext>
            </a:extLst>
          </p:cNvPr>
          <p:cNvSpPr txBox="1"/>
          <p:nvPr/>
        </p:nvSpPr>
        <p:spPr>
          <a:xfrm>
            <a:off x="315399" y="2043467"/>
            <a:ext cx="102598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Example: 2 unconstrained DOFs</a:t>
            </a:r>
            <a:endParaRPr lang="en-US" sz="4000" dirty="0">
              <a:latin typeface="Consolas" panose="020B06090202040302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393AA89-3512-9AA7-A0EC-FB281EEC2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848" y="3153676"/>
            <a:ext cx="4286250" cy="1400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120789-47C4-1240-A17E-B99CBBFD35B2}"/>
              </a:ext>
            </a:extLst>
          </p:cNvPr>
          <p:cNvSpPr txBox="1"/>
          <p:nvPr/>
        </p:nvSpPr>
        <p:spPr>
          <a:xfrm>
            <a:off x="315399" y="4803163"/>
            <a:ext cx="1088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How many (1)s do we subtract from (2) to eliminate</a:t>
            </a:r>
            <a:endParaRPr lang="en-US" sz="40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8F9B55-68D7-0EA9-28A8-EC7184586085}"/>
              </a:ext>
            </a:extLst>
          </p:cNvPr>
          <p:cNvSpPr txBox="1"/>
          <p:nvPr/>
        </p:nvSpPr>
        <p:spPr>
          <a:xfrm>
            <a:off x="10173029" y="3069372"/>
            <a:ext cx="804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(1)</a:t>
            </a:r>
            <a:endParaRPr lang="en-US" sz="4000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F342CB-F8FF-301E-32C1-2E3B33F6DCFD}"/>
              </a:ext>
            </a:extLst>
          </p:cNvPr>
          <p:cNvSpPr txBox="1"/>
          <p:nvPr/>
        </p:nvSpPr>
        <p:spPr>
          <a:xfrm>
            <a:off x="10173029" y="3776065"/>
            <a:ext cx="804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(2)</a:t>
            </a:r>
            <a:endParaRPr lang="en-US" sz="4000" dirty="0">
              <a:latin typeface="Consolas" panose="020B0609020204030204" pitchFamily="49" charset="0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1724984-D464-B414-5C8A-40DE409C8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64" y="5609849"/>
            <a:ext cx="1228725" cy="6477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8909D62-C60C-A7C1-3540-17835B771256}"/>
              </a:ext>
            </a:extLst>
          </p:cNvPr>
          <p:cNvSpPr txBox="1"/>
          <p:nvPr/>
        </p:nvSpPr>
        <p:spPr>
          <a:xfrm>
            <a:off x="1537927" y="5549663"/>
            <a:ext cx="4277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?</a:t>
            </a:r>
            <a:endParaRPr lang="ru-RU" sz="40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0AE7F81-7CDE-A926-1C0F-87B178F83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4195" y="5357437"/>
            <a:ext cx="971550" cy="11525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EE662DA-D206-5EA6-8B2F-9161D3FCF434}"/>
              </a:ext>
            </a:extLst>
          </p:cNvPr>
          <p:cNvSpPr txBox="1"/>
          <p:nvPr/>
        </p:nvSpPr>
        <p:spPr>
          <a:xfrm>
            <a:off x="2132392" y="5549663"/>
            <a:ext cx="1944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Answer:</a:t>
            </a:r>
            <a:endParaRPr lang="en-US" sz="4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8235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E960D-2C33-629D-8E80-350F47332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401" y="246848"/>
            <a:ext cx="11600828" cy="10498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FEM: Displacements: Gaussian elimination</a:t>
            </a:r>
            <a:endParaRPr lang="ru-RU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5" name="Номер слайда 14">
            <a:extLst>
              <a:ext uri="{FF2B5EF4-FFF2-40B4-BE49-F238E27FC236}">
                <a16:creationId xmlns:a16="http://schemas.microsoft.com/office/drawing/2014/main" id="{CF0DFB05-F383-EFAB-6DE3-DDF08C115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1329-7131-4621-8A87-68709F32DB83}" type="slidenum">
              <a:rPr lang="ru-RU" smtClean="0"/>
              <a:t>42</a:t>
            </a:fld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393AA89-3512-9AA7-A0EC-FB281EEC2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6858" y="1354749"/>
            <a:ext cx="4286250" cy="1400175"/>
          </a:xfrm>
          <a:prstGeom prst="rect">
            <a:avLst/>
          </a:prstGeom>
        </p:spPr>
      </p:pic>
      <p:sp>
        <p:nvSpPr>
          <p:cNvPr id="4" name="Стрелка: вправо 3">
            <a:extLst>
              <a:ext uri="{FF2B5EF4-FFF2-40B4-BE49-F238E27FC236}">
                <a16:creationId xmlns:a16="http://schemas.microsoft.com/office/drawing/2014/main" id="{0D5546B5-A4C6-3D80-C1E4-DAE6A4CDCBD5}"/>
              </a:ext>
            </a:extLst>
          </p:cNvPr>
          <p:cNvSpPr/>
          <p:nvPr/>
        </p:nvSpPr>
        <p:spPr>
          <a:xfrm rot="5400000">
            <a:off x="5791102" y="2769276"/>
            <a:ext cx="397759" cy="48985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9DDFCD9-721D-23B7-2914-E33A198A6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73485"/>
            <a:ext cx="12182204" cy="19109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B11A37-DDCD-D4C6-5A06-1BEE5FA28B6D}"/>
              </a:ext>
            </a:extLst>
          </p:cNvPr>
          <p:cNvSpPr txBox="1"/>
          <p:nvPr/>
        </p:nvSpPr>
        <p:spPr>
          <a:xfrm>
            <a:off x="4209336" y="5702980"/>
            <a:ext cx="1102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Find</a:t>
            </a:r>
            <a:endParaRPr lang="en-US" sz="4000" dirty="0">
              <a:latin typeface="Consolas" panose="020B0609020204030204" pitchFamily="49" charset="0"/>
            </a:endParaRP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BF8343FB-412B-CEEB-2BE1-2802CE6C4605}"/>
              </a:ext>
            </a:extLst>
          </p:cNvPr>
          <p:cNvCxnSpPr>
            <a:cxnSpLocks/>
          </p:cNvCxnSpPr>
          <p:nvPr/>
        </p:nvCxnSpPr>
        <p:spPr>
          <a:xfrm>
            <a:off x="483466" y="3816626"/>
            <a:ext cx="2776569" cy="17760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F0DC28EC-8375-2DC0-2957-B9B7AAEDAEB7}"/>
              </a:ext>
            </a:extLst>
          </p:cNvPr>
          <p:cNvCxnSpPr>
            <a:cxnSpLocks/>
          </p:cNvCxnSpPr>
          <p:nvPr/>
        </p:nvCxnSpPr>
        <p:spPr>
          <a:xfrm flipH="1">
            <a:off x="483466" y="3816626"/>
            <a:ext cx="2776569" cy="176253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Стрелка: вправо 30">
            <a:extLst>
              <a:ext uri="{FF2B5EF4-FFF2-40B4-BE49-F238E27FC236}">
                <a16:creationId xmlns:a16="http://schemas.microsoft.com/office/drawing/2014/main" id="{6F509364-10C6-3A2B-92F2-9A7DCA18D127}"/>
              </a:ext>
            </a:extLst>
          </p:cNvPr>
          <p:cNvSpPr/>
          <p:nvPr/>
        </p:nvSpPr>
        <p:spPr>
          <a:xfrm rot="5400000">
            <a:off x="5791102" y="5240744"/>
            <a:ext cx="397759" cy="48985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49AD6228-4A6D-1EE5-C767-07316947E7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2272" y="5917003"/>
            <a:ext cx="516833" cy="49386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84CCE29-F6FD-B869-93A4-8C817A1CF9B0}"/>
              </a:ext>
            </a:extLst>
          </p:cNvPr>
          <p:cNvSpPr txBox="1"/>
          <p:nvPr/>
        </p:nvSpPr>
        <p:spPr>
          <a:xfrm>
            <a:off x="5745053" y="5702980"/>
            <a:ext cx="18594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, then </a:t>
            </a:r>
            <a:endParaRPr lang="en-US" sz="4000" dirty="0">
              <a:latin typeface="Consolas" panose="020B0609020204030204" pitchFamily="49" charset="0"/>
            </a:endParaRPr>
          </a:p>
        </p:txBody>
      </p:sp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2C7E0994-8DBC-B887-58E2-6D2631D5EF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7640" y="5885460"/>
            <a:ext cx="485848" cy="55694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191749E-6DFE-F326-00DA-515810C82AAA}"/>
              </a:ext>
            </a:extLst>
          </p:cNvPr>
          <p:cNvSpPr txBox="1"/>
          <p:nvPr/>
        </p:nvSpPr>
        <p:spPr>
          <a:xfrm>
            <a:off x="1626821" y="5437621"/>
            <a:ext cx="489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0</a:t>
            </a:r>
            <a:endParaRPr lang="en-US" sz="40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4954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E960D-2C33-629D-8E80-350F47332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401" y="246848"/>
            <a:ext cx="11600828" cy="10498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FEM: Stresses</a:t>
            </a:r>
            <a:endParaRPr lang="ru-RU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098232-3C37-3E0E-8F19-3DBE85B2B6BE}"/>
              </a:ext>
            </a:extLst>
          </p:cNvPr>
          <p:cNvSpPr txBox="1"/>
          <p:nvPr/>
        </p:nvSpPr>
        <p:spPr>
          <a:xfrm>
            <a:off x="2030231" y="1266039"/>
            <a:ext cx="75484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Displacements interpolated linearly</a:t>
            </a:r>
          </a:p>
        </p:txBody>
      </p:sp>
      <p:sp>
        <p:nvSpPr>
          <p:cNvPr id="4" name="Стрелка: вправо 3">
            <a:extLst>
              <a:ext uri="{FF2B5EF4-FFF2-40B4-BE49-F238E27FC236}">
                <a16:creationId xmlns:a16="http://schemas.microsoft.com/office/drawing/2014/main" id="{3CBC2213-485A-7BA9-7F09-62589B0481E5}"/>
              </a:ext>
            </a:extLst>
          </p:cNvPr>
          <p:cNvSpPr/>
          <p:nvPr/>
        </p:nvSpPr>
        <p:spPr>
          <a:xfrm rot="5400000">
            <a:off x="5497613" y="2066472"/>
            <a:ext cx="613676" cy="48985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CA524F-73BE-1E65-63DF-1628CCCA59BA}"/>
              </a:ext>
            </a:extLst>
          </p:cNvPr>
          <p:cNvSpPr txBox="1"/>
          <p:nvPr/>
        </p:nvSpPr>
        <p:spPr>
          <a:xfrm>
            <a:off x="2239618" y="2618239"/>
            <a:ext cx="71561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Constant strain over element</a:t>
            </a:r>
          </a:p>
        </p:txBody>
      </p:sp>
      <p:sp>
        <p:nvSpPr>
          <p:cNvPr id="6" name="Стрелка: вправо 5">
            <a:extLst>
              <a:ext uri="{FF2B5EF4-FFF2-40B4-BE49-F238E27FC236}">
                <a16:creationId xmlns:a16="http://schemas.microsoft.com/office/drawing/2014/main" id="{05C75A20-CFA4-0B3B-384E-7E094FB0B8CF}"/>
              </a:ext>
            </a:extLst>
          </p:cNvPr>
          <p:cNvSpPr/>
          <p:nvPr/>
        </p:nvSpPr>
        <p:spPr>
          <a:xfrm rot="5400000">
            <a:off x="5497613" y="3388034"/>
            <a:ext cx="613676" cy="48985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9CA186-4530-0960-A063-DA461FF558D7}"/>
              </a:ext>
            </a:extLst>
          </p:cNvPr>
          <p:cNvSpPr txBox="1"/>
          <p:nvPr/>
        </p:nvSpPr>
        <p:spPr>
          <a:xfrm>
            <a:off x="2606700" y="3983463"/>
            <a:ext cx="6395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Constant stress over element</a:t>
            </a:r>
          </a:p>
        </p:txBody>
      </p:sp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A5BEAC23-8533-B161-3058-2D2B0A0CCFF4}"/>
              </a:ext>
            </a:extLst>
          </p:cNvPr>
          <p:cNvSpPr/>
          <p:nvPr/>
        </p:nvSpPr>
        <p:spPr>
          <a:xfrm rot="5400000">
            <a:off x="5497613" y="4742531"/>
            <a:ext cx="613676" cy="48985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551BFF-44D8-5DD7-3678-54C55F90FB2A}"/>
              </a:ext>
            </a:extLst>
          </p:cNvPr>
          <p:cNvSpPr txBox="1"/>
          <p:nvPr/>
        </p:nvSpPr>
        <p:spPr>
          <a:xfrm>
            <a:off x="1899698" y="5319279"/>
            <a:ext cx="78360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Constant color in stress visualization</a:t>
            </a:r>
          </a:p>
        </p:txBody>
      </p:sp>
      <p:sp>
        <p:nvSpPr>
          <p:cNvPr id="16" name="Номер слайда 15">
            <a:extLst>
              <a:ext uri="{FF2B5EF4-FFF2-40B4-BE49-F238E27FC236}">
                <a16:creationId xmlns:a16="http://schemas.microsoft.com/office/drawing/2014/main" id="{CCF4AC11-6C2B-9D7E-7136-8A7BCB97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1329-7131-4621-8A87-68709F32DB83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9164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E960D-2C33-629D-8E80-350F47332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401" y="246848"/>
            <a:ext cx="11600828" cy="10498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FEM: Stresses</a:t>
            </a:r>
            <a:endParaRPr lang="ru-RU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68C3B4-F6AB-82CF-CDDC-2AB405F8E7C6}"/>
              </a:ext>
            </a:extLst>
          </p:cNvPr>
          <p:cNvSpPr txBox="1"/>
          <p:nvPr/>
        </p:nvSpPr>
        <p:spPr>
          <a:xfrm>
            <a:off x="315401" y="5798723"/>
            <a:ext cx="11320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Explicit formula in </a:t>
            </a:r>
            <a:r>
              <a:rPr lang="en-US" sz="4000" dirty="0">
                <a:latin typeface="Consolas" panose="020B0609020204030204" pitchFamily="49" charset="0"/>
              </a:rPr>
              <a:t>fem::</a:t>
            </a:r>
            <a:r>
              <a:rPr lang="en-US" sz="4000" dirty="0" err="1">
                <a:latin typeface="Consolas" panose="020B0609020204030204" pitchFamily="49" charset="0"/>
              </a:rPr>
              <a:t>getEquivalentStress</a:t>
            </a:r>
            <a:r>
              <a:rPr lang="en-US" sz="40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B0D839-DD4B-E4A4-3721-4DFE499D1C8A}"/>
              </a:ext>
            </a:extLst>
          </p:cNvPr>
          <p:cNvSpPr txBox="1"/>
          <p:nvPr/>
        </p:nvSpPr>
        <p:spPr>
          <a:xfrm>
            <a:off x="1609476" y="4113700"/>
            <a:ext cx="89200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3 stresses responsible for 3 “elastic” DOFs</a:t>
            </a:r>
            <a:endParaRPr lang="en-US" sz="4000" dirty="0">
              <a:latin typeface="Consolas" panose="020B0609020204030204" pitchFamily="49" charset="0"/>
            </a:endParaRPr>
          </a:p>
        </p:txBody>
      </p:sp>
      <p:sp>
        <p:nvSpPr>
          <p:cNvPr id="14" name="Равнобедренный треугольник 13">
            <a:extLst>
              <a:ext uri="{FF2B5EF4-FFF2-40B4-BE49-F238E27FC236}">
                <a16:creationId xmlns:a16="http://schemas.microsoft.com/office/drawing/2014/main" id="{610D499F-0CB9-2FBC-54BC-8309D6B32703}"/>
              </a:ext>
            </a:extLst>
          </p:cNvPr>
          <p:cNvSpPr/>
          <p:nvPr/>
        </p:nvSpPr>
        <p:spPr>
          <a:xfrm>
            <a:off x="4929146" y="1629774"/>
            <a:ext cx="1722783" cy="1183795"/>
          </a:xfrm>
          <a:prstGeom prst="triangle">
            <a:avLst>
              <a:gd name="adj" fmla="val 6846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: вверх 14">
            <a:extLst>
              <a:ext uri="{FF2B5EF4-FFF2-40B4-BE49-F238E27FC236}">
                <a16:creationId xmlns:a16="http://schemas.microsoft.com/office/drawing/2014/main" id="{3F889ACB-0C57-0027-D5B7-C01C3E6750D8}"/>
              </a:ext>
            </a:extLst>
          </p:cNvPr>
          <p:cNvSpPr/>
          <p:nvPr/>
        </p:nvSpPr>
        <p:spPr>
          <a:xfrm>
            <a:off x="5923059" y="1130244"/>
            <a:ext cx="371061" cy="371060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: вверх 15">
            <a:extLst>
              <a:ext uri="{FF2B5EF4-FFF2-40B4-BE49-F238E27FC236}">
                <a16:creationId xmlns:a16="http://schemas.microsoft.com/office/drawing/2014/main" id="{34B13038-2A87-7F5A-0502-B7999D2A04FF}"/>
              </a:ext>
            </a:extLst>
          </p:cNvPr>
          <p:cNvSpPr/>
          <p:nvPr/>
        </p:nvSpPr>
        <p:spPr>
          <a:xfrm rot="10800000">
            <a:off x="5923059" y="2942039"/>
            <a:ext cx="371061" cy="371060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Равнобедренный треугольник 16">
            <a:extLst>
              <a:ext uri="{FF2B5EF4-FFF2-40B4-BE49-F238E27FC236}">
                <a16:creationId xmlns:a16="http://schemas.microsoft.com/office/drawing/2014/main" id="{A652712B-C884-23DE-3A20-EA041A759264}"/>
              </a:ext>
            </a:extLst>
          </p:cNvPr>
          <p:cNvSpPr/>
          <p:nvPr/>
        </p:nvSpPr>
        <p:spPr>
          <a:xfrm>
            <a:off x="1609476" y="1629775"/>
            <a:ext cx="1722783" cy="1183795"/>
          </a:xfrm>
          <a:prstGeom prst="triangle">
            <a:avLst>
              <a:gd name="adj" fmla="val 6846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: вверх 17">
            <a:extLst>
              <a:ext uri="{FF2B5EF4-FFF2-40B4-BE49-F238E27FC236}">
                <a16:creationId xmlns:a16="http://schemas.microsoft.com/office/drawing/2014/main" id="{34750524-34EF-A437-1FCB-B2AC71AC40B7}"/>
              </a:ext>
            </a:extLst>
          </p:cNvPr>
          <p:cNvSpPr/>
          <p:nvPr/>
        </p:nvSpPr>
        <p:spPr>
          <a:xfrm rot="5400000">
            <a:off x="3299126" y="2036140"/>
            <a:ext cx="371061" cy="371060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: вверх 18">
            <a:extLst>
              <a:ext uri="{FF2B5EF4-FFF2-40B4-BE49-F238E27FC236}">
                <a16:creationId xmlns:a16="http://schemas.microsoft.com/office/drawing/2014/main" id="{15A6B271-29BF-24B0-2F65-D8235A30DDF9}"/>
              </a:ext>
            </a:extLst>
          </p:cNvPr>
          <p:cNvSpPr/>
          <p:nvPr/>
        </p:nvSpPr>
        <p:spPr>
          <a:xfrm rot="16200000">
            <a:off x="1516709" y="2036141"/>
            <a:ext cx="371061" cy="371060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Равнобедренный треугольник 19">
            <a:extLst>
              <a:ext uri="{FF2B5EF4-FFF2-40B4-BE49-F238E27FC236}">
                <a16:creationId xmlns:a16="http://schemas.microsoft.com/office/drawing/2014/main" id="{3457C3C9-4204-BC4E-7FAD-63344570B37C}"/>
              </a:ext>
            </a:extLst>
          </p:cNvPr>
          <p:cNvSpPr/>
          <p:nvPr/>
        </p:nvSpPr>
        <p:spPr>
          <a:xfrm>
            <a:off x="8553615" y="1629775"/>
            <a:ext cx="1722783" cy="1183795"/>
          </a:xfrm>
          <a:prstGeom prst="triangle">
            <a:avLst>
              <a:gd name="adj" fmla="val 6846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: вверх 20">
            <a:extLst>
              <a:ext uri="{FF2B5EF4-FFF2-40B4-BE49-F238E27FC236}">
                <a16:creationId xmlns:a16="http://schemas.microsoft.com/office/drawing/2014/main" id="{34C0B49A-9658-AC3A-59BF-B8FAA05A042E}"/>
              </a:ext>
            </a:extLst>
          </p:cNvPr>
          <p:cNvSpPr/>
          <p:nvPr/>
        </p:nvSpPr>
        <p:spPr>
          <a:xfrm rot="5400000">
            <a:off x="9415005" y="1130245"/>
            <a:ext cx="371061" cy="371060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: вверх 21">
            <a:extLst>
              <a:ext uri="{FF2B5EF4-FFF2-40B4-BE49-F238E27FC236}">
                <a16:creationId xmlns:a16="http://schemas.microsoft.com/office/drawing/2014/main" id="{CAE85970-C929-5F29-F86F-9B13C5D6E503}"/>
              </a:ext>
            </a:extLst>
          </p:cNvPr>
          <p:cNvSpPr/>
          <p:nvPr/>
        </p:nvSpPr>
        <p:spPr>
          <a:xfrm rot="16200000">
            <a:off x="9335492" y="2942038"/>
            <a:ext cx="371061" cy="371060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7FDB20-84D2-0713-F36A-4A072B68407A}"/>
              </a:ext>
            </a:extLst>
          </p:cNvPr>
          <p:cNvSpPr txBox="1"/>
          <p:nvPr/>
        </p:nvSpPr>
        <p:spPr>
          <a:xfrm>
            <a:off x="1436534" y="3313099"/>
            <a:ext cx="2148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X tension</a:t>
            </a:r>
            <a:endParaRPr lang="en-US" sz="4000" dirty="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599D59-CD02-6074-A44C-99A6A32BBF7F}"/>
              </a:ext>
            </a:extLst>
          </p:cNvPr>
          <p:cNvSpPr txBox="1"/>
          <p:nvPr/>
        </p:nvSpPr>
        <p:spPr>
          <a:xfrm>
            <a:off x="4716447" y="3309047"/>
            <a:ext cx="2148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Y tension</a:t>
            </a:r>
            <a:endParaRPr lang="en-US" sz="4000" dirty="0"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DA19D0-0C7C-819D-EDB4-6C4F072C5318}"/>
              </a:ext>
            </a:extLst>
          </p:cNvPr>
          <p:cNvSpPr txBox="1"/>
          <p:nvPr/>
        </p:nvSpPr>
        <p:spPr>
          <a:xfrm>
            <a:off x="8340916" y="3324273"/>
            <a:ext cx="2148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Shear</a:t>
            </a:r>
            <a:endParaRPr lang="en-US" sz="4000" dirty="0">
              <a:latin typeface="Consolas" panose="020B0609020204030204" pitchFamily="49" charset="0"/>
            </a:endParaRPr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BBDB2351-7B25-29FC-31B9-12CAB6D07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1329-7131-4621-8A87-68709F32DB83}" type="slidenum">
              <a:rPr lang="ru-RU" smtClean="0"/>
              <a:t>44</a:t>
            </a:fld>
            <a:endParaRPr lang="ru-RU"/>
          </a:p>
        </p:txBody>
      </p:sp>
      <p:sp>
        <p:nvSpPr>
          <p:cNvPr id="3" name="Стрелка: вверх 2">
            <a:extLst>
              <a:ext uri="{FF2B5EF4-FFF2-40B4-BE49-F238E27FC236}">
                <a16:creationId xmlns:a16="http://schemas.microsoft.com/office/drawing/2014/main" id="{DC6D9EBA-BEE0-D410-0C19-508F7E405C7F}"/>
              </a:ext>
            </a:extLst>
          </p:cNvPr>
          <p:cNvSpPr/>
          <p:nvPr/>
        </p:nvSpPr>
        <p:spPr>
          <a:xfrm>
            <a:off x="10276398" y="1955127"/>
            <a:ext cx="371061" cy="371060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трелка: вверх 3">
            <a:extLst>
              <a:ext uri="{FF2B5EF4-FFF2-40B4-BE49-F238E27FC236}">
                <a16:creationId xmlns:a16="http://schemas.microsoft.com/office/drawing/2014/main" id="{8934AD92-AE30-823C-87EB-81421FD95597}"/>
              </a:ext>
            </a:extLst>
          </p:cNvPr>
          <p:cNvSpPr/>
          <p:nvPr/>
        </p:nvSpPr>
        <p:spPr>
          <a:xfrm rot="10800000">
            <a:off x="8414468" y="1971273"/>
            <a:ext cx="371061" cy="371060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78767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E960D-2C33-629D-8E80-350F47332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401" y="246848"/>
            <a:ext cx="11600828" cy="10498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FEM: Stresses</a:t>
            </a:r>
            <a:endParaRPr lang="ru-RU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68C3B4-F6AB-82CF-CDDC-2AB405F8E7C6}"/>
              </a:ext>
            </a:extLst>
          </p:cNvPr>
          <p:cNvSpPr txBox="1"/>
          <p:nvPr/>
        </p:nvSpPr>
        <p:spPr>
          <a:xfrm>
            <a:off x="315401" y="5798723"/>
            <a:ext cx="11320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Explicit formula in </a:t>
            </a:r>
            <a:r>
              <a:rPr lang="en-US" sz="4000" dirty="0">
                <a:latin typeface="Consolas" panose="020B0609020204030204" pitchFamily="49" charset="0"/>
              </a:rPr>
              <a:t>fem::</a:t>
            </a:r>
            <a:r>
              <a:rPr lang="en-US" sz="4000" dirty="0" err="1">
                <a:latin typeface="Consolas" panose="020B0609020204030204" pitchFamily="49" charset="0"/>
              </a:rPr>
              <a:t>getEquivalentStress</a:t>
            </a:r>
            <a:r>
              <a:rPr lang="en-US" sz="40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B0D839-DD4B-E4A4-3721-4DFE499D1C8A}"/>
              </a:ext>
            </a:extLst>
          </p:cNvPr>
          <p:cNvSpPr txBox="1"/>
          <p:nvPr/>
        </p:nvSpPr>
        <p:spPr>
          <a:xfrm>
            <a:off x="2804822" y="4882244"/>
            <a:ext cx="59714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Von Mises equivalent stress</a:t>
            </a:r>
            <a:endParaRPr lang="en-US" sz="4000" dirty="0">
              <a:latin typeface="Consolas" panose="020B0609020204030204" pitchFamily="49" charset="0"/>
            </a:endParaRPr>
          </a:p>
        </p:txBody>
      </p:sp>
      <p:sp>
        <p:nvSpPr>
          <p:cNvPr id="14" name="Равнобедренный треугольник 13">
            <a:extLst>
              <a:ext uri="{FF2B5EF4-FFF2-40B4-BE49-F238E27FC236}">
                <a16:creationId xmlns:a16="http://schemas.microsoft.com/office/drawing/2014/main" id="{610D499F-0CB9-2FBC-54BC-8309D6B32703}"/>
              </a:ext>
            </a:extLst>
          </p:cNvPr>
          <p:cNvSpPr/>
          <p:nvPr/>
        </p:nvSpPr>
        <p:spPr>
          <a:xfrm>
            <a:off x="4929146" y="1629774"/>
            <a:ext cx="1722783" cy="1183795"/>
          </a:xfrm>
          <a:prstGeom prst="triangle">
            <a:avLst>
              <a:gd name="adj" fmla="val 6846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: вверх 14">
            <a:extLst>
              <a:ext uri="{FF2B5EF4-FFF2-40B4-BE49-F238E27FC236}">
                <a16:creationId xmlns:a16="http://schemas.microsoft.com/office/drawing/2014/main" id="{3F889ACB-0C57-0027-D5B7-C01C3E6750D8}"/>
              </a:ext>
            </a:extLst>
          </p:cNvPr>
          <p:cNvSpPr/>
          <p:nvPr/>
        </p:nvSpPr>
        <p:spPr>
          <a:xfrm>
            <a:off x="5923059" y="1130244"/>
            <a:ext cx="371061" cy="371060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: вверх 15">
            <a:extLst>
              <a:ext uri="{FF2B5EF4-FFF2-40B4-BE49-F238E27FC236}">
                <a16:creationId xmlns:a16="http://schemas.microsoft.com/office/drawing/2014/main" id="{34B13038-2A87-7F5A-0502-B7999D2A04FF}"/>
              </a:ext>
            </a:extLst>
          </p:cNvPr>
          <p:cNvSpPr/>
          <p:nvPr/>
        </p:nvSpPr>
        <p:spPr>
          <a:xfrm rot="10800000">
            <a:off x="5923059" y="2942039"/>
            <a:ext cx="371061" cy="371060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Равнобедренный треугольник 16">
            <a:extLst>
              <a:ext uri="{FF2B5EF4-FFF2-40B4-BE49-F238E27FC236}">
                <a16:creationId xmlns:a16="http://schemas.microsoft.com/office/drawing/2014/main" id="{A652712B-C884-23DE-3A20-EA041A759264}"/>
              </a:ext>
            </a:extLst>
          </p:cNvPr>
          <p:cNvSpPr/>
          <p:nvPr/>
        </p:nvSpPr>
        <p:spPr>
          <a:xfrm>
            <a:off x="1609476" y="1629775"/>
            <a:ext cx="1722783" cy="1183795"/>
          </a:xfrm>
          <a:prstGeom prst="triangle">
            <a:avLst>
              <a:gd name="adj" fmla="val 6846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Стрелка: вверх 17">
            <a:extLst>
              <a:ext uri="{FF2B5EF4-FFF2-40B4-BE49-F238E27FC236}">
                <a16:creationId xmlns:a16="http://schemas.microsoft.com/office/drawing/2014/main" id="{34750524-34EF-A437-1FCB-B2AC71AC40B7}"/>
              </a:ext>
            </a:extLst>
          </p:cNvPr>
          <p:cNvSpPr/>
          <p:nvPr/>
        </p:nvSpPr>
        <p:spPr>
          <a:xfrm rot="5400000">
            <a:off x="3299126" y="2036140"/>
            <a:ext cx="371061" cy="371060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Стрелка: вверх 18">
            <a:extLst>
              <a:ext uri="{FF2B5EF4-FFF2-40B4-BE49-F238E27FC236}">
                <a16:creationId xmlns:a16="http://schemas.microsoft.com/office/drawing/2014/main" id="{15A6B271-29BF-24B0-2F65-D8235A30DDF9}"/>
              </a:ext>
            </a:extLst>
          </p:cNvPr>
          <p:cNvSpPr/>
          <p:nvPr/>
        </p:nvSpPr>
        <p:spPr>
          <a:xfrm rot="16200000">
            <a:off x="1516709" y="2036141"/>
            <a:ext cx="371061" cy="371060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Равнобедренный треугольник 19">
            <a:extLst>
              <a:ext uri="{FF2B5EF4-FFF2-40B4-BE49-F238E27FC236}">
                <a16:creationId xmlns:a16="http://schemas.microsoft.com/office/drawing/2014/main" id="{3457C3C9-4204-BC4E-7FAD-63344570B37C}"/>
              </a:ext>
            </a:extLst>
          </p:cNvPr>
          <p:cNvSpPr/>
          <p:nvPr/>
        </p:nvSpPr>
        <p:spPr>
          <a:xfrm>
            <a:off x="8553615" y="1629775"/>
            <a:ext cx="1722783" cy="1183795"/>
          </a:xfrm>
          <a:prstGeom prst="triangle">
            <a:avLst>
              <a:gd name="adj" fmla="val 6846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: вверх 20">
            <a:extLst>
              <a:ext uri="{FF2B5EF4-FFF2-40B4-BE49-F238E27FC236}">
                <a16:creationId xmlns:a16="http://schemas.microsoft.com/office/drawing/2014/main" id="{34C0B49A-9658-AC3A-59BF-B8FAA05A042E}"/>
              </a:ext>
            </a:extLst>
          </p:cNvPr>
          <p:cNvSpPr/>
          <p:nvPr/>
        </p:nvSpPr>
        <p:spPr>
          <a:xfrm rot="5400000">
            <a:off x="9415005" y="1130245"/>
            <a:ext cx="371061" cy="371060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Стрелка: вверх 21">
            <a:extLst>
              <a:ext uri="{FF2B5EF4-FFF2-40B4-BE49-F238E27FC236}">
                <a16:creationId xmlns:a16="http://schemas.microsoft.com/office/drawing/2014/main" id="{CAE85970-C929-5F29-F86F-9B13C5D6E503}"/>
              </a:ext>
            </a:extLst>
          </p:cNvPr>
          <p:cNvSpPr/>
          <p:nvPr/>
        </p:nvSpPr>
        <p:spPr>
          <a:xfrm rot="16200000">
            <a:off x="9335492" y="2942038"/>
            <a:ext cx="371061" cy="371060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7FDB20-84D2-0713-F36A-4A072B68407A}"/>
              </a:ext>
            </a:extLst>
          </p:cNvPr>
          <p:cNvSpPr txBox="1"/>
          <p:nvPr/>
        </p:nvSpPr>
        <p:spPr>
          <a:xfrm>
            <a:off x="1436534" y="3313099"/>
            <a:ext cx="2148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X tension</a:t>
            </a:r>
            <a:endParaRPr lang="en-US" sz="4000" dirty="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599D59-CD02-6074-A44C-99A6A32BBF7F}"/>
              </a:ext>
            </a:extLst>
          </p:cNvPr>
          <p:cNvSpPr txBox="1"/>
          <p:nvPr/>
        </p:nvSpPr>
        <p:spPr>
          <a:xfrm>
            <a:off x="4716447" y="3309047"/>
            <a:ext cx="2148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Y tension</a:t>
            </a:r>
            <a:endParaRPr lang="en-US" sz="4000" dirty="0"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DA19D0-0C7C-819D-EDB4-6C4F072C5318}"/>
              </a:ext>
            </a:extLst>
          </p:cNvPr>
          <p:cNvSpPr txBox="1"/>
          <p:nvPr/>
        </p:nvSpPr>
        <p:spPr>
          <a:xfrm>
            <a:off x="8340916" y="3324273"/>
            <a:ext cx="21481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Shear</a:t>
            </a:r>
            <a:endParaRPr lang="en-US" sz="4000" dirty="0">
              <a:latin typeface="Consolas" panose="020B0609020204030204" pitchFamily="49" charset="0"/>
            </a:endParaRPr>
          </a:p>
        </p:txBody>
      </p:sp>
      <p:sp>
        <p:nvSpPr>
          <p:cNvPr id="27" name="Номер слайда 26">
            <a:extLst>
              <a:ext uri="{FF2B5EF4-FFF2-40B4-BE49-F238E27FC236}">
                <a16:creationId xmlns:a16="http://schemas.microsoft.com/office/drawing/2014/main" id="{BBDB2351-7B25-29FC-31B9-12CAB6D07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1329-7131-4621-8A87-68709F32DB83}" type="slidenum">
              <a:rPr lang="ru-RU" smtClean="0"/>
              <a:t>45</a:t>
            </a:fld>
            <a:endParaRPr lang="ru-RU"/>
          </a:p>
        </p:txBody>
      </p:sp>
      <p:sp>
        <p:nvSpPr>
          <p:cNvPr id="3" name="Стрелка: вверх 2">
            <a:extLst>
              <a:ext uri="{FF2B5EF4-FFF2-40B4-BE49-F238E27FC236}">
                <a16:creationId xmlns:a16="http://schemas.microsoft.com/office/drawing/2014/main" id="{DC6D9EBA-BEE0-D410-0C19-508F7E405C7F}"/>
              </a:ext>
            </a:extLst>
          </p:cNvPr>
          <p:cNvSpPr/>
          <p:nvPr/>
        </p:nvSpPr>
        <p:spPr>
          <a:xfrm>
            <a:off x="10276398" y="1955127"/>
            <a:ext cx="371061" cy="371060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Стрелка: вверх 3">
            <a:extLst>
              <a:ext uri="{FF2B5EF4-FFF2-40B4-BE49-F238E27FC236}">
                <a16:creationId xmlns:a16="http://schemas.microsoft.com/office/drawing/2014/main" id="{8934AD92-AE30-823C-87EB-81421FD95597}"/>
              </a:ext>
            </a:extLst>
          </p:cNvPr>
          <p:cNvSpPr/>
          <p:nvPr/>
        </p:nvSpPr>
        <p:spPr>
          <a:xfrm rot="10800000">
            <a:off x="8414468" y="1971273"/>
            <a:ext cx="371061" cy="371060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ED42A3A8-171E-359C-D319-FC0DC9AF21C3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2510624" y="4020985"/>
            <a:ext cx="2869759" cy="8718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23332FC7-B7A2-CD21-295C-F09BEA773B1F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6268943" y="4032159"/>
            <a:ext cx="3146063" cy="8758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FA0EA48-A403-EFF1-48EC-DBA18F34C798}"/>
              </a:ext>
            </a:extLst>
          </p:cNvPr>
          <p:cNvCxnSpPr>
            <a:cxnSpLocks/>
            <a:stCxn id="25" idx="2"/>
            <a:endCxn id="13" idx="0"/>
          </p:cNvCxnSpPr>
          <p:nvPr/>
        </p:nvCxnSpPr>
        <p:spPr>
          <a:xfrm>
            <a:off x="5790537" y="4016933"/>
            <a:ext cx="0" cy="8758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13527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E960D-2C33-629D-8E80-350F47332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401" y="246848"/>
            <a:ext cx="11600828" cy="10498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Visualization</a:t>
            </a:r>
            <a:endParaRPr lang="ru-RU" dirty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C589F1-1F67-1599-9C25-96706D4E8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24" y="1296676"/>
            <a:ext cx="8505825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693F821-4492-803F-16A6-8EF5E122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1329-7131-4621-8A87-68709F32DB83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56459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B9EB71C-B870-B2B2-F436-5859BE801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25656" flipH="1">
            <a:off x="3596203" y="4186853"/>
            <a:ext cx="2956109" cy="219582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E960D-2C33-629D-8E80-350F47332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401" y="246848"/>
            <a:ext cx="11600828" cy="10498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Self-check</a:t>
            </a:r>
            <a:endParaRPr lang="ru-RU" dirty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2050" name="Picture 2" descr="Изгиб балки">
            <a:extLst>
              <a:ext uri="{FF2B5EF4-FFF2-40B4-BE49-F238E27FC236}">
                <a16:creationId xmlns:a16="http://schemas.microsoft.com/office/drawing/2014/main" id="{C9F6AA42-EC20-AD5E-CDB8-4093BE298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127" y="1148860"/>
            <a:ext cx="8354070" cy="271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4000DD-6EF3-7A1A-59BF-04EDE4C9FA4F}"/>
              </a:ext>
            </a:extLst>
          </p:cNvPr>
          <p:cNvSpPr txBox="1"/>
          <p:nvPr/>
        </p:nvSpPr>
        <p:spPr>
          <a:xfrm>
            <a:off x="4278116" y="2457289"/>
            <a:ext cx="3675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B0F0"/>
                </a:solidFill>
              </a:rPr>
              <a:t>Not stressed?!</a:t>
            </a:r>
            <a:endParaRPr lang="en-US" sz="4000" dirty="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5365A8-59AA-5F49-B20D-8F6BA8EBA71A}"/>
              </a:ext>
            </a:extLst>
          </p:cNvPr>
          <p:cNvSpPr txBox="1"/>
          <p:nvPr/>
        </p:nvSpPr>
        <p:spPr>
          <a:xfrm>
            <a:off x="1853349" y="5648880"/>
            <a:ext cx="28768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Compression</a:t>
            </a:r>
            <a:endParaRPr lang="en-US" sz="4000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5A07ED-EF51-9B72-913C-C2CB6630300B}"/>
              </a:ext>
            </a:extLst>
          </p:cNvPr>
          <p:cNvSpPr txBox="1"/>
          <p:nvPr/>
        </p:nvSpPr>
        <p:spPr>
          <a:xfrm>
            <a:off x="5515769" y="4012817"/>
            <a:ext cx="20723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Tension</a:t>
            </a:r>
            <a:endParaRPr lang="en-US" sz="40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229053-884B-2BFB-ACD5-E1583A3803B6}"/>
              </a:ext>
            </a:extLst>
          </p:cNvPr>
          <p:cNvSpPr txBox="1"/>
          <p:nvPr/>
        </p:nvSpPr>
        <p:spPr>
          <a:xfrm>
            <a:off x="7155481" y="5652745"/>
            <a:ext cx="30300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Not stressed!</a:t>
            </a:r>
            <a:endParaRPr lang="en-US" sz="4000" dirty="0">
              <a:latin typeface="Consolas" panose="020B0609020204030204" pitchFamily="49" charset="0"/>
            </a:endParaRP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BD751828-A792-FDB6-34B7-59F6BB6AC775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306230" y="5155095"/>
            <a:ext cx="1849251" cy="85159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A20766D-50DD-C342-4448-305AA02E8733}"/>
              </a:ext>
            </a:extLst>
          </p:cNvPr>
          <p:cNvSpPr txBox="1"/>
          <p:nvPr/>
        </p:nvSpPr>
        <p:spPr>
          <a:xfrm>
            <a:off x="1165798" y="1869671"/>
            <a:ext cx="20723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Beam bending</a:t>
            </a:r>
            <a:endParaRPr lang="en-US" sz="4000" dirty="0">
              <a:latin typeface="Consolas" panose="020B0609020204030204" pitchFamily="49" charset="0"/>
            </a:endParaRPr>
          </a:p>
        </p:txBody>
      </p:sp>
      <p:sp>
        <p:nvSpPr>
          <p:cNvPr id="19" name="Номер слайда 18">
            <a:extLst>
              <a:ext uri="{FF2B5EF4-FFF2-40B4-BE49-F238E27FC236}">
                <a16:creationId xmlns:a16="http://schemas.microsoft.com/office/drawing/2014/main" id="{1B088F73-3995-1EE8-E4C6-35BBAF191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1329-7131-4621-8A87-68709F32DB83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41402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E960D-2C33-629D-8E80-350F47332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401" y="246848"/>
            <a:ext cx="11600828" cy="10498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Implementation</a:t>
            </a:r>
            <a:endParaRPr lang="ru-RU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9" name="Номер слайда 18">
            <a:extLst>
              <a:ext uri="{FF2B5EF4-FFF2-40B4-BE49-F238E27FC236}">
                <a16:creationId xmlns:a16="http://schemas.microsoft.com/office/drawing/2014/main" id="{1B088F73-3995-1EE8-E4C6-35BBAF191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1329-7131-4621-8A87-68709F32DB83}" type="slidenum">
              <a:rPr lang="ru-RU" smtClean="0"/>
              <a:t>48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AA44A3D-9D6D-D208-29CF-CD086939A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099" y="1524931"/>
            <a:ext cx="1769168" cy="185799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F747CFA-26C9-2A00-F45B-3B3CD3958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645" y="4178405"/>
            <a:ext cx="2213651" cy="15584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FA07749-6133-78B6-5DD8-767601AC7975}"/>
              </a:ext>
            </a:extLst>
          </p:cNvPr>
          <p:cNvSpPr txBox="1"/>
          <p:nvPr/>
        </p:nvSpPr>
        <p:spPr>
          <a:xfrm>
            <a:off x="3800062" y="1392164"/>
            <a:ext cx="75537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/>
              <a:t>Umka</a:t>
            </a:r>
            <a:r>
              <a:rPr lang="en-US" sz="4000" dirty="0"/>
              <a:t>: a statically typed embeddable scripting language</a:t>
            </a:r>
            <a:endParaRPr lang="en-US" sz="40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00D09E-5D87-063C-1EB1-094699F58EED}"/>
              </a:ext>
            </a:extLst>
          </p:cNvPr>
          <p:cNvSpPr txBox="1"/>
          <p:nvPr/>
        </p:nvSpPr>
        <p:spPr>
          <a:xfrm>
            <a:off x="3800062" y="4009630"/>
            <a:ext cx="69249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/>
              <a:t>tophat</a:t>
            </a:r>
            <a:r>
              <a:rPr lang="en-US" sz="4000" dirty="0"/>
              <a:t>: a 2D framework for making games in </a:t>
            </a:r>
            <a:r>
              <a:rPr lang="en-US" sz="4000" dirty="0" err="1"/>
              <a:t>Umka</a:t>
            </a:r>
            <a:endParaRPr lang="en-US" sz="40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F6FA6C-11F6-9B50-8165-2A086B952B83}"/>
              </a:ext>
            </a:extLst>
          </p:cNvPr>
          <p:cNvSpPr txBox="1"/>
          <p:nvPr/>
        </p:nvSpPr>
        <p:spPr>
          <a:xfrm>
            <a:off x="3800062" y="2735566"/>
            <a:ext cx="63775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hlinkClick r:id="rId4"/>
              </a:rPr>
              <a:t>https://github.com/vtereshkov/umka-lang</a:t>
            </a:r>
            <a:endParaRPr lang="ru-RU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86016B-A70F-94CC-E71A-588F38B312DD}"/>
              </a:ext>
            </a:extLst>
          </p:cNvPr>
          <p:cNvSpPr txBox="1"/>
          <p:nvPr/>
        </p:nvSpPr>
        <p:spPr>
          <a:xfrm>
            <a:off x="3800062" y="5412220"/>
            <a:ext cx="36012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hlinkClick r:id="rId5"/>
              </a:rPr>
              <a:t>https://tophat2d.dev/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4704170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E960D-2C33-629D-8E80-350F47332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8328" y="2904086"/>
            <a:ext cx="3155343" cy="1049828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solidFill>
                  <a:schemeClr val="accent1"/>
                </a:solidFill>
                <a:latin typeface="+mn-lt"/>
              </a:rPr>
              <a:t>Questions?</a:t>
            </a:r>
            <a:endParaRPr lang="ru-RU" sz="48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9" name="Номер слайда 18">
            <a:extLst>
              <a:ext uri="{FF2B5EF4-FFF2-40B4-BE49-F238E27FC236}">
                <a16:creationId xmlns:a16="http://schemas.microsoft.com/office/drawing/2014/main" id="{1B088F73-3995-1EE8-E4C6-35BBAF191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1329-7131-4621-8A87-68709F32DB83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798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E960D-2C33-629D-8E80-350F47332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402" y="260100"/>
            <a:ext cx="10058400" cy="1049828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Editor: Clockwise or counter-clockwise?</a:t>
            </a:r>
            <a:endParaRPr lang="ru-RU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9798FD-A829-F13D-28D7-F4BD4EC6D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402" y="1479192"/>
            <a:ext cx="10840278" cy="1330270"/>
          </a:xfrm>
        </p:spPr>
        <p:txBody>
          <a:bodyPr/>
          <a:lstStyle/>
          <a:p>
            <a:r>
              <a:rPr lang="en-US" sz="4000" b="1" dirty="0"/>
              <a:t>Boundary</a:t>
            </a:r>
            <a:r>
              <a:rPr lang="en-US" sz="4000" dirty="0"/>
              <a:t>: counter-clockwise</a:t>
            </a:r>
          </a:p>
          <a:p>
            <a:r>
              <a:rPr lang="en-US" sz="4000" b="1" dirty="0"/>
              <a:t>Holes</a:t>
            </a:r>
            <a:r>
              <a:rPr lang="en-US" sz="4000" dirty="0"/>
              <a:t>: clockwise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D900B56-905B-D6DE-A90B-6DA9253EB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78" y="3308251"/>
            <a:ext cx="10922166" cy="2522705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47DA47D-9768-F72E-0DED-A0DD8D0F5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1329-7131-4621-8A87-68709F32DB8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415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E960D-2C33-629D-8E80-350F47332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402" y="260100"/>
            <a:ext cx="10058400" cy="1049828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Mesh generation: Delaunay triangulation</a:t>
            </a:r>
            <a:endParaRPr lang="ru-RU" dirty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3076" name="Picture 4" descr="This pair of triangles does not meet the Delaunay condition (there is a point within the interior of the circumcircle).">
            <a:extLst>
              <a:ext uri="{FF2B5EF4-FFF2-40B4-BE49-F238E27FC236}">
                <a16:creationId xmlns:a16="http://schemas.microsoft.com/office/drawing/2014/main" id="{ACD4FD56-955C-4B29-9689-9BE20BDA0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584" y="2040142"/>
            <a:ext cx="4310575" cy="431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Flipping the common edge produces a valid Delaunay triangulation for the four points.">
            <a:extLst>
              <a:ext uri="{FF2B5EF4-FFF2-40B4-BE49-F238E27FC236}">
                <a16:creationId xmlns:a16="http://schemas.microsoft.com/office/drawing/2014/main" id="{26B1C801-18DC-1252-C20F-3CAF4B6A8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002" y="1917992"/>
            <a:ext cx="4310575" cy="431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5FDB1D-2098-E821-963F-43F51B9D96B6}"/>
              </a:ext>
            </a:extLst>
          </p:cNvPr>
          <p:cNvSpPr txBox="1"/>
          <p:nvPr/>
        </p:nvSpPr>
        <p:spPr>
          <a:xfrm>
            <a:off x="4593775" y="5396228"/>
            <a:ext cx="13195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Good</a:t>
            </a:r>
            <a:endParaRPr lang="ru-RU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147DD5-900B-51F2-A5CC-AA07AC1009A3}"/>
              </a:ext>
            </a:extLst>
          </p:cNvPr>
          <p:cNvSpPr txBox="1"/>
          <p:nvPr/>
        </p:nvSpPr>
        <p:spPr>
          <a:xfrm>
            <a:off x="10026197" y="5396228"/>
            <a:ext cx="9781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Bad</a:t>
            </a:r>
            <a:endParaRPr lang="ru-RU" sz="4000" dirty="0"/>
          </a:p>
        </p:txBody>
      </p:sp>
      <p:sp>
        <p:nvSpPr>
          <p:cNvPr id="9" name="Стрелка: влево 8">
            <a:extLst>
              <a:ext uri="{FF2B5EF4-FFF2-40B4-BE49-F238E27FC236}">
                <a16:creationId xmlns:a16="http://schemas.microsoft.com/office/drawing/2014/main" id="{F4F1FBE9-B01B-4571-630B-D3E8FCC36544}"/>
              </a:ext>
            </a:extLst>
          </p:cNvPr>
          <p:cNvSpPr/>
          <p:nvPr/>
        </p:nvSpPr>
        <p:spPr>
          <a:xfrm>
            <a:off x="10423793" y="4172442"/>
            <a:ext cx="878007" cy="594360"/>
          </a:xfrm>
          <a:prstGeom prst="lef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B8068F-6D75-FA9E-595B-62079EC18F76}"/>
              </a:ext>
            </a:extLst>
          </p:cNvPr>
          <p:cNvSpPr txBox="1"/>
          <p:nvPr/>
        </p:nvSpPr>
        <p:spPr>
          <a:xfrm>
            <a:off x="315402" y="622856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Source: </a:t>
            </a:r>
            <a:r>
              <a:rPr lang="ru-RU" dirty="0">
                <a:solidFill>
                  <a:schemeClr val="accent3"/>
                </a:solidFill>
              </a:rPr>
              <a:t>https://en.wikipedia.org/wiki/Delaunay_triangulation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662032-7DF1-4999-F6C7-F4E5B5527A33}"/>
              </a:ext>
            </a:extLst>
          </p:cNvPr>
          <p:cNvSpPr txBox="1"/>
          <p:nvPr/>
        </p:nvSpPr>
        <p:spPr>
          <a:xfrm>
            <a:off x="10294289" y="2904945"/>
            <a:ext cx="141256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Point</a:t>
            </a:r>
          </a:p>
          <a:p>
            <a:r>
              <a:rPr lang="en-US" sz="4000" dirty="0">
                <a:solidFill>
                  <a:srgbClr val="FF0000"/>
                </a:solidFill>
              </a:rPr>
              <a:t>inside</a:t>
            </a:r>
            <a:endParaRPr lang="ru-RU" sz="4000" dirty="0">
              <a:solidFill>
                <a:srgbClr val="FF0000"/>
              </a:solidFill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9F182B0-8453-62EB-1B2B-88650EC83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1329-7131-4621-8A87-68709F32DB83}" type="slidenum">
              <a:rPr lang="ru-RU" smtClean="0"/>
              <a:t>6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25F0D0-09C2-8F1D-4996-665CAE052461}"/>
              </a:ext>
            </a:extLst>
          </p:cNvPr>
          <p:cNvSpPr txBox="1"/>
          <p:nvPr/>
        </p:nvSpPr>
        <p:spPr>
          <a:xfrm>
            <a:off x="315402" y="1151147"/>
            <a:ext cx="1005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How to avoid extremely long and thin triangles?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2749285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E960D-2C33-629D-8E80-350F47332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401" y="260100"/>
            <a:ext cx="10392355" cy="10498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Mesh generation: Bowyer-Watson algorithm</a:t>
            </a:r>
            <a:endParaRPr lang="ru-RU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6" name="Равнобедренный треугольник 5">
            <a:extLst>
              <a:ext uri="{FF2B5EF4-FFF2-40B4-BE49-F238E27FC236}">
                <a16:creationId xmlns:a16="http://schemas.microsoft.com/office/drawing/2014/main" id="{7EF38465-F945-43E0-1115-62129157594A}"/>
              </a:ext>
            </a:extLst>
          </p:cNvPr>
          <p:cNvSpPr/>
          <p:nvPr/>
        </p:nvSpPr>
        <p:spPr>
          <a:xfrm>
            <a:off x="2769704" y="1431234"/>
            <a:ext cx="6652592" cy="4888370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756D21-B9F3-FCE8-9AC2-492CA3E3FF09}"/>
              </a:ext>
            </a:extLst>
          </p:cNvPr>
          <p:cNvSpPr txBox="1"/>
          <p:nvPr/>
        </p:nvSpPr>
        <p:spPr>
          <a:xfrm>
            <a:off x="1133060" y="3213699"/>
            <a:ext cx="28227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Start with a fake super-triangle</a:t>
            </a:r>
            <a:endParaRPr lang="ru-RU" sz="4000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C1C612DE-0403-6523-37B7-A8A51E2CC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1329-7131-4621-8A87-68709F32DB83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610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E960D-2C33-629D-8E80-350F47332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401" y="260100"/>
            <a:ext cx="10392355" cy="10498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Mesh generation: Bowyer-Watson algorithm</a:t>
            </a:r>
            <a:endParaRPr lang="ru-RU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6" name="Равнобедренный треугольник 5">
            <a:extLst>
              <a:ext uri="{FF2B5EF4-FFF2-40B4-BE49-F238E27FC236}">
                <a16:creationId xmlns:a16="http://schemas.microsoft.com/office/drawing/2014/main" id="{7EF38465-F945-43E0-1115-62129157594A}"/>
              </a:ext>
            </a:extLst>
          </p:cNvPr>
          <p:cNvSpPr/>
          <p:nvPr/>
        </p:nvSpPr>
        <p:spPr>
          <a:xfrm>
            <a:off x="2769704" y="1431234"/>
            <a:ext cx="6652592" cy="4888370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DAD2EF88-575A-0FD1-D773-E8DC9AE5B0D9}"/>
              </a:ext>
            </a:extLst>
          </p:cNvPr>
          <p:cNvCxnSpPr>
            <a:cxnSpLocks/>
            <a:stCxn id="6" idx="0"/>
          </p:cNvCxnSpPr>
          <p:nvPr/>
        </p:nvCxnSpPr>
        <p:spPr>
          <a:xfrm>
            <a:off x="6096000" y="1431234"/>
            <a:ext cx="948002" cy="33996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64580644-3B14-AA5A-C2EE-390B773D8F35}"/>
              </a:ext>
            </a:extLst>
          </p:cNvPr>
          <p:cNvCxnSpPr>
            <a:cxnSpLocks/>
          </p:cNvCxnSpPr>
          <p:nvPr/>
        </p:nvCxnSpPr>
        <p:spPr>
          <a:xfrm flipH="1">
            <a:off x="2769704" y="4830888"/>
            <a:ext cx="4274298" cy="14887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EF33B08-55D8-06ED-36B3-C824A7CF3FBE}"/>
              </a:ext>
            </a:extLst>
          </p:cNvPr>
          <p:cNvCxnSpPr>
            <a:cxnSpLocks/>
            <a:endCxn id="6" idx="4"/>
          </p:cNvCxnSpPr>
          <p:nvPr/>
        </p:nvCxnSpPr>
        <p:spPr>
          <a:xfrm>
            <a:off x="7044002" y="4830888"/>
            <a:ext cx="2378294" cy="14887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6AE69CE-48BB-0BAB-E5F9-DD7D00D0173E}"/>
              </a:ext>
            </a:extLst>
          </p:cNvPr>
          <p:cNvSpPr txBox="1"/>
          <p:nvPr/>
        </p:nvSpPr>
        <p:spPr>
          <a:xfrm>
            <a:off x="6096000" y="5072823"/>
            <a:ext cx="17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Point 1</a:t>
            </a:r>
            <a:endParaRPr lang="ru-RU" sz="4000" dirty="0">
              <a:solidFill>
                <a:schemeClr val="accent1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E85DF39-D5F7-CF24-88B7-87CCEF314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1329-7131-4621-8A87-68709F32DB83}" type="slidenum">
              <a:rPr lang="ru-RU" smtClean="0"/>
              <a:t>8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5BFEC1-5F1B-B0D5-4B58-D0B7C860EA47}"/>
              </a:ext>
            </a:extLst>
          </p:cNvPr>
          <p:cNvSpPr txBox="1"/>
          <p:nvPr/>
        </p:nvSpPr>
        <p:spPr>
          <a:xfrm>
            <a:off x="1133060" y="3213699"/>
            <a:ext cx="28227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Add points one by one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63537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E960D-2C33-629D-8E80-350F47332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401" y="260100"/>
            <a:ext cx="10392355" cy="104982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Mesh generation: Bowyer-Watson algorithm</a:t>
            </a:r>
            <a:endParaRPr lang="ru-RU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6" name="Равнобедренный треугольник 5">
            <a:extLst>
              <a:ext uri="{FF2B5EF4-FFF2-40B4-BE49-F238E27FC236}">
                <a16:creationId xmlns:a16="http://schemas.microsoft.com/office/drawing/2014/main" id="{7EF38465-F945-43E0-1115-62129157594A}"/>
              </a:ext>
            </a:extLst>
          </p:cNvPr>
          <p:cNvSpPr/>
          <p:nvPr/>
        </p:nvSpPr>
        <p:spPr>
          <a:xfrm>
            <a:off x="2769704" y="1431234"/>
            <a:ext cx="6652592" cy="4888370"/>
          </a:xfrm>
          <a:prstGeom prst="triangl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DAD2EF88-575A-0FD1-D773-E8DC9AE5B0D9}"/>
              </a:ext>
            </a:extLst>
          </p:cNvPr>
          <p:cNvCxnSpPr>
            <a:cxnSpLocks/>
            <a:stCxn id="6" idx="0"/>
          </p:cNvCxnSpPr>
          <p:nvPr/>
        </p:nvCxnSpPr>
        <p:spPr>
          <a:xfrm>
            <a:off x="6096000" y="1431234"/>
            <a:ext cx="948002" cy="33996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64580644-3B14-AA5A-C2EE-390B773D8F35}"/>
              </a:ext>
            </a:extLst>
          </p:cNvPr>
          <p:cNvCxnSpPr>
            <a:cxnSpLocks/>
          </p:cNvCxnSpPr>
          <p:nvPr/>
        </p:nvCxnSpPr>
        <p:spPr>
          <a:xfrm flipH="1">
            <a:off x="2769704" y="4830888"/>
            <a:ext cx="4274298" cy="14887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EF33B08-55D8-06ED-36B3-C824A7CF3FBE}"/>
              </a:ext>
            </a:extLst>
          </p:cNvPr>
          <p:cNvCxnSpPr>
            <a:cxnSpLocks/>
            <a:endCxn id="6" idx="4"/>
          </p:cNvCxnSpPr>
          <p:nvPr/>
        </p:nvCxnSpPr>
        <p:spPr>
          <a:xfrm>
            <a:off x="7044002" y="4830888"/>
            <a:ext cx="2378294" cy="14887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CB1A26FF-6185-D86F-BA1C-A76108726985}"/>
              </a:ext>
            </a:extLst>
          </p:cNvPr>
          <p:cNvCxnSpPr>
            <a:cxnSpLocks/>
          </p:cNvCxnSpPr>
          <p:nvPr/>
        </p:nvCxnSpPr>
        <p:spPr>
          <a:xfrm flipH="1">
            <a:off x="5287617" y="1431234"/>
            <a:ext cx="808383" cy="31672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083EAC2A-DB21-E4C7-E366-8709835F2B64}"/>
              </a:ext>
            </a:extLst>
          </p:cNvPr>
          <p:cNvCxnSpPr>
            <a:cxnSpLocks/>
          </p:cNvCxnSpPr>
          <p:nvPr/>
        </p:nvCxnSpPr>
        <p:spPr>
          <a:xfrm flipH="1" flipV="1">
            <a:off x="5287617" y="4598504"/>
            <a:ext cx="1756385" cy="2323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04850323-C949-6006-EE67-21610B2AA73D}"/>
              </a:ext>
            </a:extLst>
          </p:cNvPr>
          <p:cNvCxnSpPr>
            <a:cxnSpLocks/>
            <a:endCxn id="6" idx="2"/>
          </p:cNvCxnSpPr>
          <p:nvPr/>
        </p:nvCxnSpPr>
        <p:spPr>
          <a:xfrm flipH="1">
            <a:off x="2769704" y="4598504"/>
            <a:ext cx="2517913" cy="17211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4BC1AEA-40E7-654C-0037-F04DAA2B0430}"/>
              </a:ext>
            </a:extLst>
          </p:cNvPr>
          <p:cNvSpPr txBox="1"/>
          <p:nvPr/>
        </p:nvSpPr>
        <p:spPr>
          <a:xfrm>
            <a:off x="3531233" y="4062349"/>
            <a:ext cx="1756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Point 2</a:t>
            </a:r>
            <a:endParaRPr lang="ru-RU" sz="4000" dirty="0">
              <a:solidFill>
                <a:schemeClr val="accent1"/>
              </a:solidFill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142F329-0773-B2F0-4F15-0FBE7C073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BB1329-7131-4621-8A87-68709F32DB83}" type="slidenum">
              <a:rPr lang="ru-RU" smtClean="0"/>
              <a:t>9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A4387D-3C02-6DE5-FD33-3E1FAC778F1D}"/>
              </a:ext>
            </a:extLst>
          </p:cNvPr>
          <p:cNvSpPr txBox="1"/>
          <p:nvPr/>
        </p:nvSpPr>
        <p:spPr>
          <a:xfrm>
            <a:off x="1133060" y="3213699"/>
            <a:ext cx="28227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Add points one by one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1772836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1731</TotalTime>
  <Words>898</Words>
  <Application>Microsoft Office PowerPoint</Application>
  <PresentationFormat>Широкоэкранный</PresentationFormat>
  <Paragraphs>248</Paragraphs>
  <Slides>49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49</vt:i4>
      </vt:variant>
    </vt:vector>
  </HeadingPairs>
  <TitlesOfParts>
    <vt:vector size="55" baseType="lpstr">
      <vt:lpstr>Arial</vt:lpstr>
      <vt:lpstr>Calibri</vt:lpstr>
      <vt:lpstr>Calibri Light</vt:lpstr>
      <vt:lpstr>Consolas</vt:lpstr>
      <vt:lpstr>Google Sans</vt:lpstr>
      <vt:lpstr>Тема Office</vt:lpstr>
      <vt:lpstr>Презентация PowerPoint</vt:lpstr>
      <vt:lpstr>Topics</vt:lpstr>
      <vt:lpstr>Editor: Requirements</vt:lpstr>
      <vt:lpstr>Editor: GUI</vt:lpstr>
      <vt:lpstr>Editor: Clockwise or counter-clockwise?</vt:lpstr>
      <vt:lpstr>Mesh generation: Delaunay triangulation</vt:lpstr>
      <vt:lpstr>Mesh generation: Bowyer-Watson algorithm</vt:lpstr>
      <vt:lpstr>Mesh generation: Bowyer-Watson algorithm</vt:lpstr>
      <vt:lpstr>Mesh generation: Bowyer-Watson algorithm</vt:lpstr>
      <vt:lpstr>Mesh generation: Bowyer-Watson algorithm</vt:lpstr>
      <vt:lpstr>Mesh generation: Bowyer-Watson algorithm</vt:lpstr>
      <vt:lpstr>Mesh generation: Bowyer-Watson algorithm</vt:lpstr>
      <vt:lpstr>Mesh generation: Bowyer-Watson algorithm</vt:lpstr>
      <vt:lpstr>Mesh generation: Bowyer-Watson algorithm</vt:lpstr>
      <vt:lpstr>Mesh generation: Missing edges</vt:lpstr>
      <vt:lpstr>Mesh generation: Missing edges</vt:lpstr>
      <vt:lpstr>Mesh generation: Missing edges: Sloan algorithm</vt:lpstr>
      <vt:lpstr>Mesh generation: Missing edges</vt:lpstr>
      <vt:lpstr>Mesh generation: Removing outside triangles</vt:lpstr>
      <vt:lpstr>Mesh generation: Removing outside triangles</vt:lpstr>
      <vt:lpstr>Mesh generation: Removing outside triangles</vt:lpstr>
      <vt:lpstr>Mesh generation: Removing outside triangles</vt:lpstr>
      <vt:lpstr>Mesh generation: Removing outside triangles</vt:lpstr>
      <vt:lpstr>Mesh generation: Removing outside triangles</vt:lpstr>
      <vt:lpstr>Mesh generation: Removing outside triangles</vt:lpstr>
      <vt:lpstr>Mesh generation: Validation</vt:lpstr>
      <vt:lpstr>FEM: Discretization</vt:lpstr>
      <vt:lpstr>FEM: Constraints</vt:lpstr>
      <vt:lpstr>FEM: Triangular element</vt:lpstr>
      <vt:lpstr>FEM: Triangular element: “Hooke’s law”</vt:lpstr>
      <vt:lpstr>FEM: Triangular element: “Hooke’s law”</vt:lpstr>
      <vt:lpstr>FEM: Triangular element: Stiffness matrix</vt:lpstr>
      <vt:lpstr>FEM: Triangular element: Stiffness matrix</vt:lpstr>
      <vt:lpstr>FEM: Connecting elements</vt:lpstr>
      <vt:lpstr>FEM: Global stiffness matrix</vt:lpstr>
      <vt:lpstr>FEM: Global stiffness matrix</vt:lpstr>
      <vt:lpstr>FEM: Global stiffness matrix</vt:lpstr>
      <vt:lpstr>FEM: Constraints</vt:lpstr>
      <vt:lpstr>FEM: Constraints</vt:lpstr>
      <vt:lpstr>FEM: Displacements</vt:lpstr>
      <vt:lpstr>FEM: Displacements: Gaussian elimination</vt:lpstr>
      <vt:lpstr>FEM: Displacements: Gaussian elimination</vt:lpstr>
      <vt:lpstr>FEM: Stresses</vt:lpstr>
      <vt:lpstr>FEM: Stresses</vt:lpstr>
      <vt:lpstr>FEM: Stresses</vt:lpstr>
      <vt:lpstr>Visualization</vt:lpstr>
      <vt:lpstr>Self-check</vt:lpstr>
      <vt:lpstr>Implementation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Vasiliy Tereshkov</dc:creator>
  <cp:lastModifiedBy>Vasiliy Tereshkov</cp:lastModifiedBy>
  <cp:revision>77</cp:revision>
  <dcterms:created xsi:type="dcterms:W3CDTF">2024-06-04T20:08:12Z</dcterms:created>
  <dcterms:modified xsi:type="dcterms:W3CDTF">2024-06-11T09:12:02Z</dcterms:modified>
</cp:coreProperties>
</file>