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0" r:id="rId2"/>
    <p:sldId id="381" r:id="rId3"/>
    <p:sldId id="383" r:id="rId4"/>
    <p:sldId id="385" r:id="rId5"/>
    <p:sldId id="386" r:id="rId6"/>
    <p:sldId id="373" r:id="rId7"/>
    <p:sldId id="38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400"/>
    <a:srgbClr val="F7DDE8"/>
    <a:srgbClr val="F3CDDD"/>
    <a:srgbClr val="E9A5C2"/>
    <a:srgbClr val="C0D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9" autoAdjust="0"/>
    <p:restoredTop sz="94660" autoAdjust="0"/>
  </p:normalViewPr>
  <p:slideViewPr>
    <p:cSldViewPr>
      <p:cViewPr varScale="1">
        <p:scale>
          <a:sx n="74" d="100"/>
          <a:sy n="74" d="100"/>
        </p:scale>
        <p:origin x="14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4/13/2020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68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4/13/2020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0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4/13/2020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03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4/13/2020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06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4/13/2020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04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4/13/2020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79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4/13/2020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1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4/13/2020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1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4/13/2020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44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4/13/2020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64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4/13/2020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7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4/13/2020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78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8075" y="1008123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Behaviour </a:t>
            </a:r>
            <a:r>
              <a:rPr lang="en-IN" sz="3200" dirty="0"/>
              <a:t>Driven Development </a:t>
            </a:r>
            <a:r>
              <a:rPr lang="en-IN" sz="3200" dirty="0" smtClean="0"/>
              <a:t>Framework Using Cucumber</a:t>
            </a:r>
            <a:endParaRPr lang="en-IN" sz="3000" dirty="0">
              <a:solidFill>
                <a:srgbClr val="C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684" y="141913"/>
            <a:ext cx="2614286" cy="540000"/>
          </a:xfrm>
          <a:prstGeom prst="rect">
            <a:avLst/>
          </a:prstGeom>
        </p:spPr>
      </p:pic>
      <p:pic>
        <p:nvPicPr>
          <p:cNvPr id="1026" name="Picture 2" descr="BDD - Tes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6" y="2729678"/>
            <a:ext cx="4230200" cy="312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600" b="1" strike="noStrike" spc="-1">
                <a:solidFill>
                  <a:srgbClr val="C00000"/>
                </a:solidFill>
                <a:latin typeface="Calibri"/>
                <a:ea typeface="DejaVu Sans"/>
              </a:rPr>
              <a:t>Agenda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371600"/>
            <a:ext cx="8227440" cy="47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lang="en-IN" sz="3200" b="0" strike="noStrike" spc="-1" dirty="0" smtClean="0">
                <a:solidFill>
                  <a:srgbClr val="C00000"/>
                </a:solidFill>
                <a:latin typeface="Calibri"/>
                <a:ea typeface="DejaVu Sans"/>
              </a:rPr>
              <a:t>Tools Used</a:t>
            </a:r>
          </a:p>
          <a:p>
            <a:pPr marL="343080" indent="-34092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lang="en-IN" sz="3200" spc="-1" dirty="0" smtClean="0">
                <a:solidFill>
                  <a:srgbClr val="C00000"/>
                </a:solidFill>
                <a:latin typeface="Calibri"/>
              </a:rPr>
              <a:t>Automation Framework Architecture</a:t>
            </a:r>
          </a:p>
          <a:p>
            <a:pPr marL="343080" indent="-34092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lang="en-IN" sz="3200" spc="-1" dirty="0" smtClean="0">
                <a:solidFill>
                  <a:srgbClr val="C00000"/>
                </a:solidFill>
                <a:latin typeface="Calibri"/>
              </a:rPr>
              <a:t>Sample Report</a:t>
            </a:r>
          </a:p>
          <a:p>
            <a:pPr marL="343080" indent="-34092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endParaRPr lang="en-IN" sz="3200" spc="-1" dirty="0" smtClean="0">
              <a:solidFill>
                <a:srgbClr val="C00000"/>
              </a:solidFill>
              <a:latin typeface="Calibri"/>
            </a:endParaRPr>
          </a:p>
          <a:p>
            <a:pPr marL="343080" indent="-34092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</a:pPr>
            <a:endParaRPr lang="en-IN" sz="3200" spc="-1" dirty="0" smtClean="0">
              <a:solidFill>
                <a:srgbClr val="C00000"/>
              </a:solidFill>
              <a:latin typeface="Calibri"/>
            </a:endParaRPr>
          </a:p>
          <a:p>
            <a:pPr marL="343080" indent="-34092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IN" sz="3200" b="0" strike="noStrike" spc="-1" dirty="0">
              <a:latin typeface="Arial"/>
            </a:endParaRPr>
          </a:p>
        </p:txBody>
      </p:sp>
      <p:sp>
        <p:nvSpPr>
          <p:cNvPr id="82" name="Line 3"/>
          <p:cNvSpPr/>
          <p:nvPr/>
        </p:nvSpPr>
        <p:spPr>
          <a:xfrm>
            <a:off x="838080" y="1218960"/>
            <a:ext cx="1981080" cy="180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4662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799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600" b="0" strike="noStrike" spc="-1" dirty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Tools </a:t>
            </a:r>
            <a:r>
              <a:rPr lang="en-IN" sz="3600" b="0" strike="noStrike" spc="-1" dirty="0" smtClean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And  Their Significance</a:t>
            </a:r>
            <a:endParaRPr lang="en-IN" sz="3600" b="0" strike="noStrike" spc="-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415520"/>
            <a:ext cx="8227440" cy="4794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32500" lnSpcReduction="20000"/>
          </a:bodyPr>
          <a:lstStyle/>
          <a:p>
            <a:pPr marL="343080" indent="-34092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7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Cucumber-</a:t>
            </a:r>
            <a:r>
              <a:rPr lang="en-US" sz="7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7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Cucumber can </a:t>
            </a:r>
            <a:r>
              <a:rPr lang="en-US" sz="7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defined as a testing framework, driven by plain English text. It serves </a:t>
            </a:r>
            <a:r>
              <a:rPr lang="en-US" sz="7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documentation</a:t>
            </a:r>
            <a:r>
              <a:rPr lang="en-US" sz="7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automated tests, and a development aid – all in one.</a:t>
            </a:r>
            <a:endParaRPr lang="en-IN" sz="7200" b="1" strike="noStrike" spc="-1" dirty="0" smtClean="0">
              <a:solidFill>
                <a:srgbClr val="C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3080" indent="-34092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7200" b="1" strike="noStrike" spc="-1" dirty="0" smtClean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Selenium</a:t>
            </a:r>
            <a:r>
              <a:rPr lang="en-IN" sz="7200" b="0" strike="noStrike" spc="-1" dirty="0" smtClean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–Key features like </a:t>
            </a:r>
            <a:r>
              <a:rPr lang="en-IN" sz="7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and Framework Support, Open Source Availability, Multi-Browser Support,</a:t>
            </a:r>
            <a:r>
              <a:rPr lang="en-US" sz="7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 Across Various Operating Systems, Ease Of Implementation, Reusability and </a:t>
            </a:r>
            <a:r>
              <a:rPr lang="en-US" sz="7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Integrations makes </a:t>
            </a:r>
            <a:r>
              <a:rPr lang="en-US" sz="7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en-US" sz="7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better choice for Test Automation.</a:t>
            </a:r>
          </a:p>
          <a:p>
            <a:pPr marL="216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</a:pPr>
            <a:endParaRPr lang="en-IN" sz="4200" b="0" strike="noStrike" spc="-1" dirty="0" smtClean="0">
              <a:solidFill>
                <a:srgbClr val="C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3080" indent="-3409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7200" b="1" strike="noStrike" spc="-1" dirty="0" smtClean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Core Java -</a:t>
            </a:r>
            <a:r>
              <a:rPr lang="en-US" sz="7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There is an abundance of readily available frameworks, plugins, APIs and libraries that supports </a:t>
            </a:r>
            <a:r>
              <a:rPr lang="en-US" sz="7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7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for test automation.</a:t>
            </a:r>
          </a:p>
          <a:p>
            <a:pPr marL="21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endParaRPr lang="en-US" sz="7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endParaRPr lang="en-IN" sz="8800" b="0" strike="noStrike" spc="-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Line 3"/>
          <p:cNvSpPr/>
          <p:nvPr/>
        </p:nvSpPr>
        <p:spPr>
          <a:xfrm>
            <a:off x="838080" y="1218960"/>
            <a:ext cx="2133720" cy="180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578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799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600" spc="-1" dirty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Tools And  Their Significance</a:t>
            </a:r>
            <a:endParaRPr lang="en-IN" sz="3600" spc="-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415520"/>
            <a:ext cx="8227440" cy="53401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8000"/>
          </a:bodyPr>
          <a:lstStyle/>
          <a:p>
            <a:pPr marL="21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endParaRPr lang="en-IN" sz="42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200" b="1" strike="noStrike" spc="-1" dirty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Maven(Build Tool</a:t>
            </a:r>
            <a:r>
              <a:rPr lang="en-IN" sz="2200" b="1" strike="noStrike" spc="-1" dirty="0" smtClean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)</a:t>
            </a:r>
            <a:r>
              <a:rPr lang="en-IN" sz="2200" strike="noStrike" spc="-1" dirty="0" smtClean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-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project/ build management tool, which is based on the concept of a POM (Project Object Model) contains project information and configuration information for the maven to build the project like build directory, source directory, dependencies, test source directory, goals, plugin, etc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3080" indent="-3409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09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200" b="1" spc="-1" dirty="0" smtClean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Version </a:t>
            </a:r>
            <a:r>
              <a:rPr lang="en-IN" sz="2200" b="1" spc="-1" dirty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control</a:t>
            </a:r>
            <a:r>
              <a:rPr lang="en-IN" sz="2200" spc="-1" dirty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IN" sz="2200" strike="noStrike" spc="-1" dirty="0" smtClean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- </a:t>
            </a:r>
            <a:r>
              <a:rPr lang="en-I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System(Git/</a:t>
            </a:r>
            <a:r>
              <a:rPr lang="en-IN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I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&amp; </a:t>
            </a:r>
            <a:r>
              <a:rPr lang="en-I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CI/CD(</a:t>
            </a:r>
            <a:r>
              <a:rPr lang="en-IN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TeamCity</a:t>
            </a:r>
            <a:r>
              <a:rPr lang="en-I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dirty="0"/>
              <a:t/>
            </a:r>
            <a:br>
              <a:rPr dirty="0"/>
            </a:br>
            <a:r>
              <a:rPr lang="en-IN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103" name="Line 3"/>
          <p:cNvSpPr/>
          <p:nvPr/>
        </p:nvSpPr>
        <p:spPr>
          <a:xfrm>
            <a:off x="838080" y="1218960"/>
            <a:ext cx="2133720" cy="180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5973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160">
              <a:lnSpc>
                <a:spcPct val="100000"/>
              </a:lnSpc>
              <a:spcBef>
                <a:spcPts val="641"/>
              </a:spcBef>
            </a:pPr>
            <a:r>
              <a:rPr lang="en-IN" sz="3200" spc="-1" dirty="0" smtClean="0">
                <a:solidFill>
                  <a:srgbClr val="C00000"/>
                </a:solidFill>
                <a:latin typeface="Calibri"/>
              </a:rPr>
              <a:t>Framework Architecture</a:t>
            </a:r>
            <a:endParaRPr lang="en-IN" sz="3200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2507343"/>
            <a:ext cx="129614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Feature(s)</a:t>
            </a:r>
          </a:p>
          <a:p>
            <a:pPr algn="ctr"/>
            <a:r>
              <a:rPr lang="en-US" dirty="0" smtClean="0"/>
              <a:t>Given</a:t>
            </a:r>
          </a:p>
          <a:p>
            <a:pPr algn="ctr"/>
            <a:r>
              <a:rPr lang="en-US" dirty="0" smtClean="0"/>
              <a:t>When</a:t>
            </a:r>
          </a:p>
          <a:p>
            <a:pPr algn="ctr"/>
            <a:r>
              <a:rPr lang="en-US" dirty="0" smtClean="0"/>
              <a:t>Then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129550" y="4375011"/>
            <a:ext cx="128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File</a:t>
            </a:r>
            <a:endParaRPr lang="en-IN" dirty="0"/>
          </a:p>
        </p:txBody>
      </p:sp>
      <p:sp>
        <p:nvSpPr>
          <p:cNvPr id="8" name="Left-Right Arrow 7"/>
          <p:cNvSpPr/>
          <p:nvPr/>
        </p:nvSpPr>
        <p:spPr>
          <a:xfrm>
            <a:off x="2411760" y="3140968"/>
            <a:ext cx="792088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183924" y="2507344"/>
            <a:ext cx="129614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Cases</a:t>
            </a:r>
          </a:p>
          <a:p>
            <a:pPr algn="ctr"/>
            <a:r>
              <a:rPr lang="en-US" dirty="0" smtClean="0"/>
              <a:t>Selenium Java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040625" y="4411217"/>
            <a:ext cx="158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Definition</a:t>
            </a:r>
            <a:endParaRPr lang="en-IN" dirty="0"/>
          </a:p>
        </p:txBody>
      </p:sp>
      <p:sp>
        <p:nvSpPr>
          <p:cNvPr id="14" name="Left-Right Arrow 13"/>
          <p:cNvSpPr/>
          <p:nvPr/>
        </p:nvSpPr>
        <p:spPr>
          <a:xfrm>
            <a:off x="4480068" y="3178347"/>
            <a:ext cx="86409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344164" y="2429486"/>
            <a:ext cx="2756228" cy="187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Runner</a:t>
            </a:r>
          </a:p>
          <a:p>
            <a:pPr algn="ctr"/>
            <a:r>
              <a:rPr lang="en-US" dirty="0" smtClean="0"/>
              <a:t>To Run Your Feature</a:t>
            </a:r>
          </a:p>
          <a:p>
            <a:pPr algn="ctr"/>
            <a:r>
              <a:rPr lang="en-US" dirty="0" smtClean="0"/>
              <a:t>To Generate Output/Report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074825" y="4411217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Runner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67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Reporting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844" y="500042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C00000"/>
                </a:solidFill>
              </a:rPr>
              <a:t>BDD Framework Reporting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76325"/>
            <a:ext cx="8176422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196753"/>
            <a:ext cx="8191822" cy="467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2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1547802</TotalTime>
  <Words>195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Framework Architecture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Admin</cp:lastModifiedBy>
  <cp:revision>1218</cp:revision>
  <dcterms:created xsi:type="dcterms:W3CDTF">2016-06-04T14:27:10Z</dcterms:created>
  <dcterms:modified xsi:type="dcterms:W3CDTF">2020-04-13T06:40:28Z</dcterms:modified>
</cp:coreProperties>
</file>