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0" r:id="rId2"/>
    <p:sldId id="381" r:id="rId3"/>
    <p:sldId id="383" r:id="rId4"/>
    <p:sldId id="385" r:id="rId5"/>
    <p:sldId id="386" r:id="rId6"/>
    <p:sldId id="296" r:id="rId7"/>
    <p:sldId id="387" r:id="rId8"/>
    <p:sldId id="367" r:id="rId9"/>
    <p:sldId id="377" r:id="rId10"/>
    <p:sldId id="375" r:id="rId11"/>
    <p:sldId id="379" r:id="rId12"/>
    <p:sldId id="373" r:id="rId13"/>
    <p:sldId id="378" r:id="rId14"/>
    <p:sldId id="39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00"/>
    <a:srgbClr val="F7DDE8"/>
    <a:srgbClr val="F3CDDD"/>
    <a:srgbClr val="E9A5C2"/>
    <a:srgbClr val="C0D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59" autoAdjust="0"/>
    <p:restoredTop sz="94660" autoAdjust="0"/>
  </p:normalViewPr>
  <p:slideViewPr>
    <p:cSldViewPr>
      <p:cViewPr varScale="1">
        <p:scale>
          <a:sx n="74" d="100"/>
          <a:sy n="74" d="100"/>
        </p:scale>
        <p:origin x="14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180868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41850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183103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168706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345904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142179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29811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6941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318444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377264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4/14/2020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29367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AC5AEB4-E477-4CE7-B193-5F5560385FC2}" type="datetimeFigureOut">
              <a:rPr lang="en-US" smtClean="0"/>
              <a:pPr/>
              <a:t>4/14/2020</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36267825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tx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tx1"/>
              </a:solidFill>
            </a:endParaRPr>
          </a:p>
        </p:txBody>
      </p:sp>
      <p:sp>
        <p:nvSpPr>
          <p:cNvPr id="13" name="TextBox 12"/>
          <p:cNvSpPr txBox="1"/>
          <p:nvPr/>
        </p:nvSpPr>
        <p:spPr>
          <a:xfrm>
            <a:off x="785786" y="1928802"/>
            <a:ext cx="7929618" cy="553998"/>
          </a:xfrm>
          <a:prstGeom prst="rect">
            <a:avLst/>
          </a:prstGeom>
          <a:noFill/>
        </p:spPr>
        <p:txBody>
          <a:bodyPr wrap="square" rtlCol="0">
            <a:spAutoFit/>
          </a:bodyPr>
          <a:lstStyle/>
          <a:p>
            <a:r>
              <a:rPr lang="en-US" sz="3000" dirty="0" smtClean="0">
                <a:solidFill>
                  <a:srgbClr val="C00000"/>
                </a:solidFill>
              </a:rPr>
              <a:t>Webpage Layout Testing with Galen Framework</a:t>
            </a:r>
            <a:endParaRPr lang="en-IN" sz="3000" dirty="0">
              <a:solidFill>
                <a:srgbClr val="C00000"/>
              </a:solidFill>
            </a:endParaRPr>
          </a:p>
        </p:txBody>
      </p:sp>
      <p:pic>
        <p:nvPicPr>
          <p:cNvPr id="10" name="Picture 9" descr="slide-responsive-design.png"/>
          <p:cNvPicPr>
            <a:picLocks noChangeAspect="1"/>
          </p:cNvPicPr>
          <p:nvPr/>
        </p:nvPicPr>
        <p:blipFill>
          <a:blip r:embed="rId2">
            <a:lum bright="-25000" contrast="86000"/>
          </a:blip>
          <a:stretch>
            <a:fillRect/>
          </a:stretch>
        </p:blipFill>
        <p:spPr>
          <a:xfrm>
            <a:off x="3428992" y="2714620"/>
            <a:ext cx="1997242" cy="2734685"/>
          </a:xfrm>
          <a:prstGeom prst="rect">
            <a:avLst/>
          </a:prstGeom>
          <a:solidFill>
            <a:schemeClr val="accent3">
              <a:lumMod val="50000"/>
            </a:schemeClr>
          </a:solidFill>
          <a:ln>
            <a:noFill/>
          </a:ln>
        </p:spPr>
      </p:pic>
      <p:pic>
        <p:nvPicPr>
          <p:cNvPr id="6" name="Picture 5"/>
          <p:cNvPicPr>
            <a:picLocks noChangeAspect="1"/>
          </p:cNvPicPr>
          <p:nvPr/>
        </p:nvPicPr>
        <p:blipFill>
          <a:blip r:embed="rId3"/>
          <a:stretch>
            <a:fillRect/>
          </a:stretch>
        </p:blipFill>
        <p:spPr>
          <a:xfrm>
            <a:off x="6422684" y="141913"/>
            <a:ext cx="2614286" cy="540000"/>
          </a:xfrm>
          <a:prstGeom prst="rect">
            <a:avLst/>
          </a:prstGeom>
        </p:spPr>
      </p:pic>
    </p:spTree>
    <p:extLst>
      <p:ext uri="{BB962C8B-B14F-4D97-AF65-F5344CB8AC3E}">
        <p14:creationId xmlns:p14="http://schemas.microsoft.com/office/powerpoint/2010/main" val="2225304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rgbClr val="C00000"/>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rgbClr val="C00000"/>
              </a:solidFill>
            </a:endParaRPr>
          </a:p>
        </p:txBody>
      </p:sp>
      <p:sp>
        <p:nvSpPr>
          <p:cNvPr id="9" name="TextBox 8"/>
          <p:cNvSpPr txBox="1"/>
          <p:nvPr/>
        </p:nvSpPr>
        <p:spPr>
          <a:xfrm>
            <a:off x="0" y="0"/>
            <a:ext cx="9144000" cy="646331"/>
          </a:xfrm>
          <a:prstGeom prst="rect">
            <a:avLst/>
          </a:prstGeom>
          <a:noFill/>
        </p:spPr>
        <p:txBody>
          <a:bodyPr wrap="square" rtlCol="0">
            <a:spAutoFit/>
          </a:bodyPr>
          <a:lstStyle/>
          <a:p>
            <a:r>
              <a:rPr lang="en-US" sz="3600" b="1" dirty="0" smtClean="0">
                <a:solidFill>
                  <a:srgbClr val="C00000"/>
                </a:solidFill>
              </a:rPr>
              <a:t> Simple Feature – CSS/ Text</a:t>
            </a:r>
            <a:endParaRPr lang="en-US" sz="4000" b="1" dirty="0" smtClean="0">
              <a:solidFill>
                <a:srgbClr val="C00000"/>
              </a:solidFill>
            </a:endParaRPr>
          </a:p>
        </p:txBody>
      </p:sp>
      <p:sp>
        <p:nvSpPr>
          <p:cNvPr id="14" name="TextBox 13"/>
          <p:cNvSpPr txBox="1"/>
          <p:nvPr/>
        </p:nvSpPr>
        <p:spPr>
          <a:xfrm>
            <a:off x="152400" y="773088"/>
            <a:ext cx="8991600" cy="1477328"/>
          </a:xfrm>
          <a:prstGeom prst="rect">
            <a:avLst/>
          </a:prstGeom>
          <a:noFill/>
        </p:spPr>
        <p:txBody>
          <a:bodyPr wrap="square" rtlCol="0">
            <a:spAutoFit/>
          </a:bodyPr>
          <a:lstStyle/>
          <a:p>
            <a:pPr marL="457200" indent="-457200">
              <a:buFont typeface="Wingdings" panose="05000000000000000000" pitchFamily="2" charset="2"/>
              <a:buChar char="Ø"/>
            </a:pPr>
            <a:r>
              <a:rPr lang="en-US" sz="3000" dirty="0" smtClean="0">
                <a:solidFill>
                  <a:srgbClr val="C00000"/>
                </a:solidFill>
              </a:rPr>
              <a:t>Verifying following additional attributes:</a:t>
            </a:r>
          </a:p>
          <a:p>
            <a:pPr marL="914400" lvl="1" indent="-457200">
              <a:buFont typeface="Wingdings" pitchFamily="2" charset="2"/>
              <a:buChar char="§"/>
            </a:pPr>
            <a:r>
              <a:rPr lang="en-US" sz="3000" dirty="0" smtClean="0">
                <a:solidFill>
                  <a:srgbClr val="C00000"/>
                </a:solidFill>
              </a:rPr>
              <a:t>Visible – i.e. element/ object is visible</a:t>
            </a:r>
          </a:p>
          <a:p>
            <a:pPr marL="914400" lvl="1" indent="-457200">
              <a:buFont typeface="Wingdings" pitchFamily="2" charset="2"/>
              <a:buChar char="§"/>
            </a:pPr>
            <a:r>
              <a:rPr lang="en-US" sz="3000" dirty="0" smtClean="0">
                <a:solidFill>
                  <a:srgbClr val="C00000"/>
                </a:solidFill>
              </a:rPr>
              <a:t>Present – i.e. element/ object is present</a:t>
            </a:r>
            <a:endParaRPr lang="en-IN" sz="3000" dirty="0" smtClean="0">
              <a:solidFill>
                <a:srgbClr val="C00000"/>
              </a:solidFill>
            </a:endParaRPr>
          </a:p>
        </p:txBody>
      </p:sp>
      <p:sp>
        <p:nvSpPr>
          <p:cNvPr id="10" name="TextBox 9"/>
          <p:cNvSpPr txBox="1"/>
          <p:nvPr/>
        </p:nvSpPr>
        <p:spPr>
          <a:xfrm>
            <a:off x="0" y="3857628"/>
            <a:ext cx="9144000" cy="646331"/>
          </a:xfrm>
          <a:prstGeom prst="rect">
            <a:avLst/>
          </a:prstGeom>
          <a:noFill/>
        </p:spPr>
        <p:txBody>
          <a:bodyPr wrap="square" rtlCol="0">
            <a:spAutoFit/>
          </a:bodyPr>
          <a:lstStyle/>
          <a:p>
            <a:r>
              <a:rPr lang="en-US" sz="3600" b="1" dirty="0" smtClean="0">
                <a:solidFill>
                  <a:srgbClr val="C00000"/>
                </a:solidFill>
              </a:rPr>
              <a:t> Simple Feature – Groups and page section</a:t>
            </a:r>
            <a:endParaRPr lang="en-US" sz="4000" b="1" dirty="0" smtClean="0">
              <a:solidFill>
                <a:srgbClr val="C00000"/>
              </a:solidFill>
            </a:endParaRPr>
          </a:p>
        </p:txBody>
      </p:sp>
      <p:sp>
        <p:nvSpPr>
          <p:cNvPr id="11" name="TextBox 10"/>
          <p:cNvSpPr txBox="1"/>
          <p:nvPr/>
        </p:nvSpPr>
        <p:spPr>
          <a:xfrm>
            <a:off x="152400" y="4500570"/>
            <a:ext cx="8991600" cy="1477328"/>
          </a:xfrm>
          <a:prstGeom prst="rect">
            <a:avLst/>
          </a:prstGeom>
          <a:noFill/>
        </p:spPr>
        <p:txBody>
          <a:bodyPr wrap="square" rtlCol="0">
            <a:spAutoFit/>
          </a:bodyPr>
          <a:lstStyle/>
          <a:p>
            <a:pPr marL="457200" indent="-457200">
              <a:buFont typeface="Wingdings" panose="05000000000000000000" pitchFamily="2" charset="2"/>
              <a:buChar char="Ø"/>
            </a:pPr>
            <a:r>
              <a:rPr lang="en-US" sz="3000" dirty="0" smtClean="0">
                <a:solidFill>
                  <a:srgbClr val="C00000"/>
                </a:solidFill>
              </a:rPr>
              <a:t>Elements/ objects can be grouped and tested</a:t>
            </a:r>
          </a:p>
          <a:p>
            <a:pPr marL="457200" indent="-457200">
              <a:buFont typeface="Wingdings" panose="05000000000000000000" pitchFamily="2" charset="2"/>
              <a:buChar char="Ø"/>
            </a:pPr>
            <a:r>
              <a:rPr lang="en-US" sz="3000" dirty="0" smtClean="0">
                <a:solidFill>
                  <a:srgbClr val="C00000"/>
                </a:solidFill>
              </a:rPr>
              <a:t>Different sections of page or collection of pages or collection of devices can be formed</a:t>
            </a:r>
          </a:p>
        </p:txBody>
      </p:sp>
    </p:spTree>
    <p:extLst>
      <p:ext uri="{BB962C8B-B14F-4D97-AF65-F5344CB8AC3E}">
        <p14:creationId xmlns:p14="http://schemas.microsoft.com/office/powerpoint/2010/main" val="208667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3568" y="404664"/>
            <a:ext cx="7848872" cy="3168352"/>
          </a:xfrm>
          <a:prstGeom prst="rect">
            <a:avLst/>
          </a:prstGeom>
        </p:spPr>
      </p:pic>
      <p:pic>
        <p:nvPicPr>
          <p:cNvPr id="5" name="Picture 4"/>
          <p:cNvPicPr>
            <a:picLocks noChangeAspect="1"/>
          </p:cNvPicPr>
          <p:nvPr/>
        </p:nvPicPr>
        <p:blipFill>
          <a:blip r:embed="rId3"/>
          <a:stretch>
            <a:fillRect/>
          </a:stretch>
        </p:blipFill>
        <p:spPr>
          <a:xfrm>
            <a:off x="467544" y="3590895"/>
            <a:ext cx="8410575" cy="3105150"/>
          </a:xfrm>
          <a:prstGeom prst="rect">
            <a:avLst/>
          </a:prstGeom>
        </p:spPr>
      </p:pic>
    </p:spTree>
    <p:extLst>
      <p:ext uri="{BB962C8B-B14F-4D97-AF65-F5344CB8AC3E}">
        <p14:creationId xmlns:p14="http://schemas.microsoft.com/office/powerpoint/2010/main" val="388358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646331"/>
          </a:xfrm>
          <a:prstGeom prst="rect">
            <a:avLst/>
          </a:prstGeom>
          <a:noFill/>
        </p:spPr>
        <p:txBody>
          <a:bodyPr wrap="square" rtlCol="0">
            <a:spAutoFit/>
          </a:bodyPr>
          <a:lstStyle/>
          <a:p>
            <a:r>
              <a:rPr lang="en-US" sz="3600" b="1" dirty="0" smtClean="0">
                <a:solidFill>
                  <a:schemeClr val="bg1"/>
                </a:solidFill>
              </a:rPr>
              <a:t> Reporting</a:t>
            </a:r>
          </a:p>
        </p:txBody>
      </p:sp>
      <p:sp>
        <p:nvSpPr>
          <p:cNvPr id="14" name="TextBox 13"/>
          <p:cNvSpPr txBox="1"/>
          <p:nvPr/>
        </p:nvSpPr>
        <p:spPr>
          <a:xfrm>
            <a:off x="142844" y="500042"/>
            <a:ext cx="8501122" cy="553998"/>
          </a:xfrm>
          <a:prstGeom prst="rect">
            <a:avLst/>
          </a:prstGeom>
          <a:noFill/>
        </p:spPr>
        <p:txBody>
          <a:bodyPr wrap="square" rtlCol="0">
            <a:spAutoFit/>
          </a:bodyPr>
          <a:lstStyle/>
          <a:p>
            <a:pPr algn="ctr"/>
            <a:r>
              <a:rPr lang="en-US" sz="3000" dirty="0" smtClean="0">
                <a:solidFill>
                  <a:srgbClr val="FF0000"/>
                </a:solidFill>
              </a:rPr>
              <a:t>Sample Html Report.</a:t>
            </a:r>
          </a:p>
        </p:txBody>
      </p:sp>
      <p:pic>
        <p:nvPicPr>
          <p:cNvPr id="3" name="Picture 2"/>
          <p:cNvPicPr>
            <a:picLocks noChangeAspect="1"/>
          </p:cNvPicPr>
          <p:nvPr/>
        </p:nvPicPr>
        <p:blipFill>
          <a:blip r:embed="rId2"/>
          <a:stretch>
            <a:fillRect/>
          </a:stretch>
        </p:blipFill>
        <p:spPr>
          <a:xfrm>
            <a:off x="547687" y="1554082"/>
            <a:ext cx="8048625" cy="3284618"/>
          </a:xfrm>
          <a:prstGeom prst="rect">
            <a:avLst/>
          </a:prstGeom>
        </p:spPr>
      </p:pic>
    </p:spTree>
    <p:extLst>
      <p:ext uri="{BB962C8B-B14F-4D97-AF65-F5344CB8AC3E}">
        <p14:creationId xmlns:p14="http://schemas.microsoft.com/office/powerpoint/2010/main" val="2086672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smtClean="0"/>
              <a:t>Heat Map</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395535" y="1423987"/>
            <a:ext cx="8119815" cy="4597301"/>
          </a:xfrm>
          <a:prstGeom prst="rect">
            <a:avLst/>
          </a:prstGeom>
        </p:spPr>
      </p:pic>
    </p:spTree>
    <p:extLst>
      <p:ext uri="{BB962C8B-B14F-4D97-AF65-F5344CB8AC3E}">
        <p14:creationId xmlns:p14="http://schemas.microsoft.com/office/powerpoint/2010/main" val="2086672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Click on Checks  on Report to see located element </a:t>
            </a:r>
            <a:endParaRPr lang="en-IN" dirty="0">
              <a:solidFill>
                <a:srgbClr val="FF0000"/>
              </a:solidFill>
            </a:endParaRPr>
          </a:p>
        </p:txBody>
      </p:sp>
      <p:pic>
        <p:nvPicPr>
          <p:cNvPr id="6" name="Picture 5"/>
          <p:cNvPicPr>
            <a:picLocks noChangeAspect="1"/>
          </p:cNvPicPr>
          <p:nvPr/>
        </p:nvPicPr>
        <p:blipFill>
          <a:blip r:embed="rId2"/>
          <a:stretch>
            <a:fillRect/>
          </a:stretch>
        </p:blipFill>
        <p:spPr>
          <a:xfrm>
            <a:off x="3995936" y="1747837"/>
            <a:ext cx="4633714" cy="4429126"/>
          </a:xfrm>
          <a:prstGeom prst="rect">
            <a:avLst/>
          </a:prstGeom>
        </p:spPr>
      </p:pic>
      <p:pic>
        <p:nvPicPr>
          <p:cNvPr id="7" name="Picture 6"/>
          <p:cNvPicPr>
            <a:picLocks noChangeAspect="1"/>
          </p:cNvPicPr>
          <p:nvPr/>
        </p:nvPicPr>
        <p:blipFill>
          <a:blip r:embed="rId3"/>
          <a:stretch>
            <a:fillRect/>
          </a:stretch>
        </p:blipFill>
        <p:spPr>
          <a:xfrm>
            <a:off x="11445" y="2219325"/>
            <a:ext cx="3480436" cy="3486150"/>
          </a:xfrm>
          <a:prstGeom prst="rect">
            <a:avLst/>
          </a:prstGeom>
        </p:spPr>
      </p:pic>
      <p:cxnSp>
        <p:nvCxnSpPr>
          <p:cNvPr id="10" name="Straight Arrow Connector 9"/>
          <p:cNvCxnSpPr/>
          <p:nvPr/>
        </p:nvCxnSpPr>
        <p:spPr>
          <a:xfrm flipH="1">
            <a:off x="2843809" y="3933056"/>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469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IN" sz="3600" b="1" strike="noStrike" spc="-1">
                <a:solidFill>
                  <a:srgbClr val="C00000"/>
                </a:solidFill>
                <a:latin typeface="Calibri"/>
                <a:ea typeface="DejaVu Sans"/>
              </a:rPr>
              <a:t>Agenda</a:t>
            </a:r>
            <a:endParaRPr lang="en-IN" sz="3600" b="0" strike="noStrike" spc="-1">
              <a:latin typeface="Arial"/>
            </a:endParaRPr>
          </a:p>
        </p:txBody>
      </p:sp>
      <p:sp>
        <p:nvSpPr>
          <p:cNvPr id="81" name="CustomShape 2"/>
          <p:cNvSpPr/>
          <p:nvPr/>
        </p:nvSpPr>
        <p:spPr>
          <a:xfrm>
            <a:off x="457200" y="1371600"/>
            <a:ext cx="8227440" cy="475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0920">
              <a:lnSpc>
                <a:spcPct val="100000"/>
              </a:lnSpc>
              <a:spcBef>
                <a:spcPts val="641"/>
              </a:spcBef>
              <a:buClr>
                <a:srgbClr val="C00000"/>
              </a:buClr>
              <a:buFont typeface="Arial"/>
              <a:buChar char="•"/>
            </a:pPr>
            <a:r>
              <a:rPr lang="en-IN" sz="3200" b="0" strike="noStrike" spc="-1" dirty="0" smtClean="0">
                <a:solidFill>
                  <a:srgbClr val="C00000"/>
                </a:solidFill>
                <a:latin typeface="Calibri"/>
                <a:ea typeface="DejaVu Sans"/>
              </a:rPr>
              <a:t>Tools Used</a:t>
            </a:r>
          </a:p>
          <a:p>
            <a:pPr marL="343080" indent="-340920">
              <a:lnSpc>
                <a:spcPct val="100000"/>
              </a:lnSpc>
              <a:spcBef>
                <a:spcPts val="641"/>
              </a:spcBef>
              <a:buClr>
                <a:srgbClr val="C00000"/>
              </a:buClr>
              <a:buFont typeface="Arial"/>
              <a:buChar char="•"/>
            </a:pPr>
            <a:r>
              <a:rPr lang="en-IN" sz="3200" spc="-1" dirty="0" smtClean="0">
                <a:solidFill>
                  <a:srgbClr val="C00000"/>
                </a:solidFill>
                <a:latin typeface="Calibri"/>
              </a:rPr>
              <a:t>Automation Framework Architecture</a:t>
            </a:r>
          </a:p>
          <a:p>
            <a:pPr marL="343080" indent="-340920">
              <a:lnSpc>
                <a:spcPct val="100000"/>
              </a:lnSpc>
              <a:spcBef>
                <a:spcPts val="641"/>
              </a:spcBef>
              <a:buClr>
                <a:srgbClr val="C00000"/>
              </a:buClr>
              <a:buFont typeface="Arial"/>
              <a:buChar char="•"/>
            </a:pPr>
            <a:r>
              <a:rPr lang="en-IN" sz="3200" spc="-1" dirty="0" smtClean="0">
                <a:solidFill>
                  <a:srgbClr val="C00000"/>
                </a:solidFill>
                <a:latin typeface="Calibri"/>
              </a:rPr>
              <a:t>Sample Report</a:t>
            </a:r>
          </a:p>
          <a:p>
            <a:pPr marL="343080" indent="-340920">
              <a:lnSpc>
                <a:spcPct val="100000"/>
              </a:lnSpc>
              <a:spcBef>
                <a:spcPts val="641"/>
              </a:spcBef>
              <a:buClr>
                <a:srgbClr val="C00000"/>
              </a:buClr>
              <a:buFont typeface="Arial"/>
              <a:buChar char="•"/>
            </a:pPr>
            <a:endParaRPr lang="en-IN" sz="3200" spc="-1" dirty="0" smtClean="0">
              <a:solidFill>
                <a:srgbClr val="C00000"/>
              </a:solidFill>
              <a:latin typeface="Calibri"/>
            </a:endParaRPr>
          </a:p>
          <a:p>
            <a:pPr marL="343080" indent="-340920">
              <a:lnSpc>
                <a:spcPct val="100000"/>
              </a:lnSpc>
              <a:spcBef>
                <a:spcPts val="641"/>
              </a:spcBef>
              <a:buClr>
                <a:srgbClr val="C00000"/>
              </a:buClr>
            </a:pPr>
            <a:endParaRPr lang="en-IN" sz="3200" spc="-1" dirty="0" smtClean="0">
              <a:solidFill>
                <a:srgbClr val="C00000"/>
              </a:solidFill>
              <a:latin typeface="Calibri"/>
            </a:endParaRPr>
          </a:p>
          <a:p>
            <a:pPr marL="343080" indent="-340920">
              <a:lnSpc>
                <a:spcPct val="100000"/>
              </a:lnSpc>
              <a:spcBef>
                <a:spcPts val="641"/>
              </a:spcBef>
              <a:buClr>
                <a:srgbClr val="C00000"/>
              </a:buClr>
              <a:buFont typeface="Arial"/>
              <a:buChar char="•"/>
            </a:pPr>
            <a:endParaRPr lang="en-IN" sz="3200" b="0" strike="noStrike" spc="-1" dirty="0">
              <a:latin typeface="Arial"/>
            </a:endParaRPr>
          </a:p>
          <a:p>
            <a:pPr>
              <a:lnSpc>
                <a:spcPct val="100000"/>
              </a:lnSpc>
              <a:spcBef>
                <a:spcPts val="641"/>
              </a:spcBef>
            </a:pPr>
            <a:endParaRPr lang="en-IN" sz="3200" b="0" strike="noStrike" spc="-1" dirty="0">
              <a:latin typeface="Arial"/>
            </a:endParaRPr>
          </a:p>
        </p:txBody>
      </p:sp>
      <p:sp>
        <p:nvSpPr>
          <p:cNvPr id="82" name="Line 3"/>
          <p:cNvSpPr/>
          <p:nvPr/>
        </p:nvSpPr>
        <p:spPr>
          <a:xfrm>
            <a:off x="838080" y="1218960"/>
            <a:ext cx="198108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46625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7992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IN" sz="3600" b="0" strike="noStrike" spc="-1" dirty="0">
                <a:solidFill>
                  <a:srgbClr val="C00000"/>
                </a:solidFill>
                <a:latin typeface="Times New Roman" panose="02020603050405020304" pitchFamily="18" charset="0"/>
                <a:ea typeface="DejaVu Sans"/>
                <a:cs typeface="Times New Roman" panose="02020603050405020304" pitchFamily="18" charset="0"/>
              </a:rPr>
              <a:t>Tools </a:t>
            </a:r>
            <a:r>
              <a:rPr lang="en-IN" sz="3600" b="0" strike="noStrike" spc="-1" dirty="0" smtClean="0">
                <a:solidFill>
                  <a:srgbClr val="C00000"/>
                </a:solidFill>
                <a:latin typeface="Times New Roman" panose="02020603050405020304" pitchFamily="18" charset="0"/>
                <a:ea typeface="DejaVu Sans"/>
                <a:cs typeface="Times New Roman" panose="02020603050405020304" pitchFamily="18" charset="0"/>
              </a:rPr>
              <a:t>And  Their Significance</a:t>
            </a:r>
            <a:endParaRPr lang="en-IN" sz="36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102" name="CustomShape 2"/>
          <p:cNvSpPr/>
          <p:nvPr/>
        </p:nvSpPr>
        <p:spPr>
          <a:xfrm>
            <a:off x="457200" y="1415520"/>
            <a:ext cx="8227440" cy="4794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25000" lnSpcReduction="20000"/>
          </a:bodyPr>
          <a:lstStyle/>
          <a:p>
            <a:pPr marL="343080" indent="-340920">
              <a:lnSpc>
                <a:spcPct val="120000"/>
              </a:lnSpc>
              <a:spcBef>
                <a:spcPts val="641"/>
              </a:spcBef>
              <a:buClr>
                <a:srgbClr val="000000"/>
              </a:buClr>
              <a:buFont typeface="Arial"/>
              <a:buChar char="•"/>
            </a:pPr>
            <a:r>
              <a:rPr lang="en-IN" sz="7200" b="1" strike="noStrike" spc="-1" dirty="0" smtClean="0">
                <a:solidFill>
                  <a:srgbClr val="C00000"/>
                </a:solidFill>
                <a:latin typeface="Times New Roman" panose="02020603050405020304" pitchFamily="18" charset="0"/>
                <a:ea typeface="DejaVu Sans"/>
                <a:cs typeface="Times New Roman" panose="02020603050405020304" pitchFamily="18" charset="0"/>
              </a:rPr>
              <a:t>Selenium</a:t>
            </a:r>
            <a:r>
              <a:rPr lang="en-IN" sz="7200" b="0" strike="noStrike" spc="-1" dirty="0" smtClean="0">
                <a:solidFill>
                  <a:srgbClr val="C00000"/>
                </a:solidFill>
                <a:latin typeface="Times New Roman" panose="02020603050405020304" pitchFamily="18" charset="0"/>
                <a:ea typeface="DejaVu Sans"/>
                <a:cs typeface="Times New Roman" panose="02020603050405020304" pitchFamily="18" charset="0"/>
              </a:rPr>
              <a:t> –Key features like </a:t>
            </a:r>
            <a:r>
              <a:rPr lang="en-IN" sz="7200" dirty="0" smtClean="0">
                <a:solidFill>
                  <a:srgbClr val="C00000"/>
                </a:solidFill>
                <a:latin typeface="Times New Roman" panose="02020603050405020304" pitchFamily="18" charset="0"/>
                <a:cs typeface="Times New Roman" panose="02020603050405020304" pitchFamily="18" charset="0"/>
              </a:rPr>
              <a:t>Language and Framework Support, Open Source Availability, Multi-Browser Support,</a:t>
            </a:r>
            <a:r>
              <a:rPr lang="en-US" sz="7200" dirty="0">
                <a:solidFill>
                  <a:srgbClr val="C00000"/>
                </a:solidFill>
                <a:latin typeface="Times New Roman" panose="02020603050405020304" pitchFamily="18" charset="0"/>
                <a:cs typeface="Times New Roman" panose="02020603050405020304" pitchFamily="18" charset="0"/>
              </a:rPr>
              <a:t> Support Across Various Operating Systems, Ease Of Implementation, Reusability and </a:t>
            </a:r>
            <a:r>
              <a:rPr lang="en-US" sz="7200" dirty="0" smtClean="0">
                <a:solidFill>
                  <a:srgbClr val="C00000"/>
                </a:solidFill>
                <a:latin typeface="Times New Roman" panose="02020603050405020304" pitchFamily="18" charset="0"/>
                <a:cs typeface="Times New Roman" panose="02020603050405020304" pitchFamily="18" charset="0"/>
              </a:rPr>
              <a:t>Integrations makes </a:t>
            </a:r>
            <a:r>
              <a:rPr lang="en-US" sz="7200" b="1" dirty="0" smtClean="0">
                <a:solidFill>
                  <a:srgbClr val="C00000"/>
                </a:solidFill>
                <a:latin typeface="Times New Roman" panose="02020603050405020304" pitchFamily="18" charset="0"/>
                <a:cs typeface="Times New Roman" panose="02020603050405020304" pitchFamily="18" charset="0"/>
              </a:rPr>
              <a:t>Selenium</a:t>
            </a:r>
            <a:r>
              <a:rPr lang="en-US" sz="7200" dirty="0" smtClean="0">
                <a:solidFill>
                  <a:srgbClr val="C00000"/>
                </a:solidFill>
                <a:latin typeface="Times New Roman" panose="02020603050405020304" pitchFamily="18" charset="0"/>
                <a:cs typeface="Times New Roman" panose="02020603050405020304" pitchFamily="18" charset="0"/>
              </a:rPr>
              <a:t> better choice for Test Automation.</a:t>
            </a:r>
            <a:endParaRPr lang="en-IN" sz="4200" b="0" strike="noStrike" spc="-1" dirty="0" smtClean="0">
              <a:solidFill>
                <a:srgbClr val="C00000"/>
              </a:solidFill>
              <a:latin typeface="Times New Roman" panose="02020603050405020304" pitchFamily="18" charset="0"/>
              <a:ea typeface="DejaVu Sans"/>
              <a:cs typeface="Times New Roman" panose="02020603050405020304" pitchFamily="18" charset="0"/>
            </a:endParaRPr>
          </a:p>
          <a:p>
            <a:pPr marL="343080" indent="-340920">
              <a:lnSpc>
                <a:spcPct val="100000"/>
              </a:lnSpc>
              <a:spcBef>
                <a:spcPts val="641"/>
              </a:spcBef>
              <a:buClr>
                <a:srgbClr val="000000"/>
              </a:buClr>
              <a:buFont typeface="Arial"/>
              <a:buChar char="•"/>
            </a:pPr>
            <a:r>
              <a:rPr lang="en-IN" sz="7200" b="1" strike="noStrike" spc="-1" dirty="0" smtClean="0">
                <a:solidFill>
                  <a:srgbClr val="C00000"/>
                </a:solidFill>
                <a:latin typeface="Times New Roman" panose="02020603050405020304" pitchFamily="18" charset="0"/>
                <a:ea typeface="DejaVu Sans"/>
                <a:cs typeface="Times New Roman" panose="02020603050405020304" pitchFamily="18" charset="0"/>
              </a:rPr>
              <a:t>Core Java -</a:t>
            </a:r>
            <a:r>
              <a:rPr lang="en-US" sz="7200" dirty="0" smtClean="0">
                <a:solidFill>
                  <a:srgbClr val="C00000"/>
                </a:solidFill>
                <a:latin typeface="Times New Roman" panose="02020603050405020304" pitchFamily="18" charset="0"/>
                <a:cs typeface="Times New Roman" panose="02020603050405020304" pitchFamily="18" charset="0"/>
              </a:rPr>
              <a:t> There is an abundance of readily available frameworks, plugins, APIs and libraries that supports </a:t>
            </a:r>
            <a:r>
              <a:rPr lang="en-US" sz="7200" b="1" dirty="0" smtClean="0">
                <a:solidFill>
                  <a:srgbClr val="C00000"/>
                </a:solidFill>
                <a:latin typeface="Times New Roman" panose="02020603050405020304" pitchFamily="18" charset="0"/>
                <a:cs typeface="Times New Roman" panose="02020603050405020304" pitchFamily="18" charset="0"/>
              </a:rPr>
              <a:t>Java</a:t>
            </a:r>
            <a:r>
              <a:rPr lang="en-US" sz="7200" dirty="0" smtClean="0">
                <a:solidFill>
                  <a:srgbClr val="C00000"/>
                </a:solidFill>
                <a:latin typeface="Times New Roman" panose="02020603050405020304" pitchFamily="18" charset="0"/>
                <a:cs typeface="Times New Roman" panose="02020603050405020304" pitchFamily="18" charset="0"/>
              </a:rPr>
              <a:t> for test automation.</a:t>
            </a:r>
          </a:p>
          <a:p>
            <a:pPr marL="343080" indent="-340920">
              <a:lnSpc>
                <a:spcPct val="100000"/>
              </a:lnSpc>
              <a:spcBef>
                <a:spcPts val="641"/>
              </a:spcBef>
              <a:buClr>
                <a:srgbClr val="000000"/>
              </a:buClr>
              <a:buFont typeface="Arial"/>
              <a:buChar char="•"/>
            </a:pPr>
            <a:endParaRPr lang="en-US" sz="7200" dirty="0" smtClean="0">
              <a:solidFill>
                <a:srgbClr val="C00000"/>
              </a:solidFill>
              <a:latin typeface="Times New Roman" panose="02020603050405020304" pitchFamily="18" charset="0"/>
              <a:cs typeface="Times New Roman" panose="02020603050405020304" pitchFamily="18" charset="0"/>
            </a:endParaRPr>
          </a:p>
          <a:p>
            <a:pPr marL="343080" indent="-340920">
              <a:lnSpc>
                <a:spcPct val="100000"/>
              </a:lnSpc>
              <a:spcBef>
                <a:spcPts val="641"/>
              </a:spcBef>
              <a:buClr>
                <a:srgbClr val="000000"/>
              </a:buClr>
              <a:buFont typeface="Arial"/>
              <a:buChar char="•"/>
            </a:pPr>
            <a:r>
              <a:rPr lang="en-US" sz="7200" b="1" dirty="0">
                <a:solidFill>
                  <a:srgbClr val="C00000"/>
                </a:solidFill>
                <a:latin typeface="Times New Roman" panose="02020603050405020304" pitchFamily="18" charset="0"/>
                <a:cs typeface="Times New Roman" panose="02020603050405020304" pitchFamily="18" charset="0"/>
              </a:rPr>
              <a:t>TestNG-</a:t>
            </a:r>
            <a:r>
              <a:rPr lang="en-US" sz="7200" dirty="0">
                <a:solidFill>
                  <a:srgbClr val="C00000"/>
                </a:solidFill>
                <a:latin typeface="Times New Roman" panose="02020603050405020304" pitchFamily="18" charset="0"/>
                <a:cs typeface="Times New Roman" panose="02020603050405020304" pitchFamily="18" charset="0"/>
              </a:rPr>
              <a:t>  It’s a preferred framework of QA analysts as it allows you to generate test reports in both HTML and XML formats and enable you to group test cases easily which is not possible in </a:t>
            </a:r>
            <a:r>
              <a:rPr lang="en-US" sz="7200" dirty="0" err="1" smtClean="0">
                <a:solidFill>
                  <a:srgbClr val="C00000"/>
                </a:solidFill>
                <a:latin typeface="Times New Roman" panose="02020603050405020304" pitchFamily="18" charset="0"/>
                <a:cs typeface="Times New Roman" panose="02020603050405020304" pitchFamily="18" charset="0"/>
              </a:rPr>
              <a:t>Junit</a:t>
            </a:r>
            <a:endParaRPr lang="en-US" sz="7200" dirty="0" smtClean="0">
              <a:solidFill>
                <a:srgbClr val="C00000"/>
              </a:solidFill>
              <a:latin typeface="Times New Roman" panose="02020603050405020304" pitchFamily="18" charset="0"/>
              <a:cs typeface="Times New Roman" panose="02020603050405020304" pitchFamily="18" charset="0"/>
            </a:endParaRPr>
          </a:p>
          <a:p>
            <a:pPr marL="343080" indent="-340920">
              <a:lnSpc>
                <a:spcPct val="100000"/>
              </a:lnSpc>
              <a:spcBef>
                <a:spcPts val="641"/>
              </a:spcBef>
              <a:buClr>
                <a:srgbClr val="000000"/>
              </a:buClr>
              <a:buFont typeface="Arial"/>
              <a:buChar char="•"/>
            </a:pPr>
            <a:endParaRPr lang="en-US" sz="7200" dirty="0">
              <a:solidFill>
                <a:srgbClr val="C00000"/>
              </a:solidFill>
              <a:latin typeface="Times New Roman" panose="02020603050405020304" pitchFamily="18" charset="0"/>
              <a:cs typeface="Times New Roman" panose="02020603050405020304" pitchFamily="18" charset="0"/>
            </a:endParaRPr>
          </a:p>
          <a:p>
            <a:pPr marL="343080" indent="-340920">
              <a:lnSpc>
                <a:spcPct val="100000"/>
              </a:lnSpc>
              <a:spcBef>
                <a:spcPts val="641"/>
              </a:spcBef>
              <a:buClr>
                <a:srgbClr val="000000"/>
              </a:buClr>
              <a:buFont typeface="Arial"/>
              <a:buChar char="•"/>
            </a:pPr>
            <a:r>
              <a:rPr lang="en-US" sz="7200" b="1" dirty="0">
                <a:solidFill>
                  <a:srgbClr val="C00000"/>
                </a:solidFill>
                <a:latin typeface="Times New Roman" panose="02020603050405020304" pitchFamily="18" charset="0"/>
                <a:cs typeface="Times New Roman" panose="02020603050405020304" pitchFamily="18" charset="0"/>
              </a:rPr>
              <a:t>Galen-</a:t>
            </a:r>
            <a:r>
              <a:rPr lang="en-US" sz="7200" dirty="0">
                <a:solidFill>
                  <a:srgbClr val="C00000"/>
                </a:solidFill>
                <a:latin typeface="Times New Roman" panose="02020603050405020304" pitchFamily="18" charset="0"/>
                <a:cs typeface="Times New Roman" panose="02020603050405020304" pitchFamily="18" charset="0"/>
              </a:rPr>
              <a:t> </a:t>
            </a:r>
            <a:r>
              <a:rPr lang="en-US" sz="7200" b="1" dirty="0">
                <a:solidFill>
                  <a:srgbClr val="C00000"/>
                </a:solidFill>
                <a:latin typeface="Times New Roman" panose="02020603050405020304" pitchFamily="18" charset="0"/>
                <a:cs typeface="Times New Roman" panose="02020603050405020304" pitchFamily="18" charset="0"/>
              </a:rPr>
              <a:t>Galen Framework </a:t>
            </a:r>
            <a:r>
              <a:rPr lang="en-US" sz="7200" dirty="0">
                <a:solidFill>
                  <a:srgbClr val="C00000"/>
                </a:solidFill>
                <a:latin typeface="Times New Roman" panose="02020603050405020304" pitchFamily="18" charset="0"/>
                <a:cs typeface="Times New Roman" panose="02020603050405020304" pitchFamily="18" charset="0"/>
              </a:rPr>
              <a:t>offers a simple solution: test location of objects relatively to each other on page. Using a special syntax and comprehensive rules you can describe any layout you can </a:t>
            </a:r>
            <a:r>
              <a:rPr lang="en-US" sz="7200" dirty="0" smtClean="0">
                <a:solidFill>
                  <a:srgbClr val="C00000"/>
                </a:solidFill>
                <a:latin typeface="Times New Roman" panose="02020603050405020304" pitchFamily="18" charset="0"/>
                <a:cs typeface="Times New Roman" panose="02020603050405020304" pitchFamily="18" charset="0"/>
              </a:rPr>
              <a:t>imagine.</a:t>
            </a:r>
            <a:endParaRPr lang="en-US" sz="7200" dirty="0">
              <a:solidFill>
                <a:srgbClr val="C00000"/>
              </a:solidFill>
              <a:latin typeface="Times New Roman" panose="02020603050405020304" pitchFamily="18" charset="0"/>
              <a:cs typeface="Times New Roman" panose="02020603050405020304" pitchFamily="18" charset="0"/>
            </a:endParaRPr>
          </a:p>
          <a:p>
            <a:pPr marL="343080" indent="-340920">
              <a:lnSpc>
                <a:spcPct val="100000"/>
              </a:lnSpc>
              <a:spcBef>
                <a:spcPts val="641"/>
              </a:spcBef>
              <a:buClr>
                <a:srgbClr val="000000"/>
              </a:buClr>
              <a:buFont typeface="Arial"/>
              <a:buChar char="•"/>
            </a:pPr>
            <a:endParaRPr lang="en-US" sz="7200" dirty="0" smtClean="0">
              <a:solidFill>
                <a:srgbClr val="C00000"/>
              </a:solidFill>
              <a:latin typeface="Times New Roman" panose="02020603050405020304" pitchFamily="18" charset="0"/>
              <a:cs typeface="Times New Roman" panose="02020603050405020304" pitchFamily="18" charset="0"/>
            </a:endParaRPr>
          </a:p>
          <a:p>
            <a:pPr marL="2160">
              <a:lnSpc>
                <a:spcPct val="100000"/>
              </a:lnSpc>
              <a:spcBef>
                <a:spcPts val="641"/>
              </a:spcBef>
              <a:buClr>
                <a:srgbClr val="000000"/>
              </a:buClr>
            </a:pPr>
            <a:endParaRPr lang="en-IN" sz="88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103" name="Line 3"/>
          <p:cNvSpPr/>
          <p:nvPr/>
        </p:nvSpPr>
        <p:spPr>
          <a:xfrm>
            <a:off x="838080" y="1218960"/>
            <a:ext cx="213372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357883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7992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IN" sz="3600" spc="-1" dirty="0">
                <a:solidFill>
                  <a:srgbClr val="C00000"/>
                </a:solidFill>
                <a:latin typeface="Times New Roman" panose="02020603050405020304" pitchFamily="18" charset="0"/>
                <a:ea typeface="DejaVu Sans"/>
                <a:cs typeface="Times New Roman" panose="02020603050405020304" pitchFamily="18" charset="0"/>
              </a:rPr>
              <a:t>Tools And  Their Significance</a:t>
            </a:r>
            <a:endParaRPr lang="en-IN" sz="3600" spc="-1" dirty="0">
              <a:solidFill>
                <a:srgbClr val="C00000"/>
              </a:solidFill>
              <a:latin typeface="Times New Roman" panose="02020603050405020304" pitchFamily="18" charset="0"/>
              <a:cs typeface="Times New Roman" panose="02020603050405020304" pitchFamily="18" charset="0"/>
            </a:endParaRPr>
          </a:p>
        </p:txBody>
      </p:sp>
      <p:sp>
        <p:nvSpPr>
          <p:cNvPr id="102" name="CustomShape 2"/>
          <p:cNvSpPr/>
          <p:nvPr/>
        </p:nvSpPr>
        <p:spPr>
          <a:xfrm>
            <a:off x="457200" y="1415520"/>
            <a:ext cx="8227440" cy="53401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8000"/>
          </a:bodyPr>
          <a:lstStyle/>
          <a:p>
            <a:pPr marL="2160">
              <a:lnSpc>
                <a:spcPct val="100000"/>
              </a:lnSpc>
              <a:spcBef>
                <a:spcPts val="641"/>
              </a:spcBef>
              <a:buClr>
                <a:srgbClr val="000000"/>
              </a:buClr>
            </a:pPr>
            <a:endParaRPr lang="en-IN" sz="4200" b="0" strike="noStrike" spc="-1" dirty="0">
              <a:latin typeface="Arial"/>
            </a:endParaRPr>
          </a:p>
          <a:p>
            <a:pPr marL="343080" indent="-340920">
              <a:lnSpc>
                <a:spcPct val="100000"/>
              </a:lnSpc>
              <a:spcBef>
                <a:spcPts val="641"/>
              </a:spcBef>
              <a:buClr>
                <a:srgbClr val="000000"/>
              </a:buClr>
              <a:buFont typeface="Arial"/>
              <a:buChar char="•"/>
            </a:pPr>
            <a:r>
              <a:rPr lang="en-IN" sz="2200" b="1" strike="noStrike" spc="-1" dirty="0">
                <a:solidFill>
                  <a:srgbClr val="C00000"/>
                </a:solidFill>
                <a:latin typeface="Times New Roman" panose="02020603050405020304" pitchFamily="18" charset="0"/>
                <a:ea typeface="DejaVu Sans"/>
                <a:cs typeface="Times New Roman" panose="02020603050405020304" pitchFamily="18" charset="0"/>
              </a:rPr>
              <a:t>Maven(Build Tool</a:t>
            </a:r>
            <a:r>
              <a:rPr lang="en-IN" sz="2200" b="1" strike="noStrike" spc="-1" dirty="0" smtClean="0">
                <a:solidFill>
                  <a:srgbClr val="C00000"/>
                </a:solidFill>
                <a:latin typeface="Times New Roman" panose="02020603050405020304" pitchFamily="18" charset="0"/>
                <a:ea typeface="DejaVu Sans"/>
                <a:cs typeface="Times New Roman" panose="02020603050405020304" pitchFamily="18" charset="0"/>
              </a:rPr>
              <a:t>)</a:t>
            </a:r>
            <a:r>
              <a:rPr lang="en-IN" sz="2200" strike="noStrike" spc="-1" dirty="0" smtClean="0">
                <a:solidFill>
                  <a:srgbClr val="C00000"/>
                </a:solidFill>
                <a:latin typeface="Times New Roman" panose="02020603050405020304" pitchFamily="18" charset="0"/>
                <a:ea typeface="DejaVu Sans"/>
                <a:cs typeface="Times New Roman" panose="02020603050405020304" pitchFamily="18" charset="0"/>
              </a:rPr>
              <a:t> - </a:t>
            </a:r>
            <a:r>
              <a:rPr lang="en-US" sz="2200" b="1" dirty="0">
                <a:solidFill>
                  <a:srgbClr val="C00000"/>
                </a:solidFill>
                <a:latin typeface="Times New Roman" panose="02020603050405020304" pitchFamily="18" charset="0"/>
                <a:cs typeface="Times New Roman" panose="02020603050405020304" pitchFamily="18" charset="0"/>
              </a:rPr>
              <a:t>Maven</a:t>
            </a:r>
            <a:r>
              <a:rPr lang="en-US" sz="2200" dirty="0">
                <a:solidFill>
                  <a:srgbClr val="C00000"/>
                </a:solidFill>
                <a:latin typeface="Times New Roman" panose="02020603050405020304" pitchFamily="18" charset="0"/>
                <a:cs typeface="Times New Roman" panose="02020603050405020304" pitchFamily="18" charset="0"/>
              </a:rPr>
              <a:t> is a powerful project/ build management tool, which is based on the concept of a POM (Project Object Model) contains project information and configuration information for the maven to build the project like build directory, source directory, dependencies, test source directory, goals, plugin, etc</a:t>
            </a:r>
            <a:r>
              <a:rPr lang="en-US" sz="2200" dirty="0" smtClean="0">
                <a:solidFill>
                  <a:srgbClr val="C00000"/>
                </a:solidFill>
                <a:latin typeface="Times New Roman" panose="02020603050405020304" pitchFamily="18" charset="0"/>
                <a:cs typeface="Times New Roman" panose="02020603050405020304" pitchFamily="18" charset="0"/>
              </a:rPr>
              <a:t>.</a:t>
            </a:r>
          </a:p>
          <a:p>
            <a:pPr marL="343080" indent="-340920">
              <a:lnSpc>
                <a:spcPct val="100000"/>
              </a:lnSpc>
              <a:spcBef>
                <a:spcPts val="641"/>
              </a:spcBef>
              <a:buClr>
                <a:srgbClr val="000000"/>
              </a:buClr>
              <a:buFont typeface="Arial"/>
              <a:buChar char="•"/>
            </a:pPr>
            <a:endParaRPr lang="en-US" sz="2200" dirty="0" smtClean="0">
              <a:solidFill>
                <a:srgbClr val="C00000"/>
              </a:solidFill>
              <a:latin typeface="Times New Roman" panose="02020603050405020304" pitchFamily="18" charset="0"/>
              <a:cs typeface="Times New Roman" panose="02020603050405020304" pitchFamily="18" charset="0"/>
            </a:endParaRPr>
          </a:p>
          <a:p>
            <a:pPr marL="343080" indent="-340920">
              <a:spcBef>
                <a:spcPts val="641"/>
              </a:spcBef>
              <a:buClr>
                <a:srgbClr val="000000"/>
              </a:buClr>
              <a:buFont typeface="Arial"/>
              <a:buChar char="•"/>
            </a:pPr>
            <a:r>
              <a:rPr lang="en-IN" sz="2200" b="1" spc="-1" dirty="0" smtClean="0">
                <a:solidFill>
                  <a:srgbClr val="C00000"/>
                </a:solidFill>
                <a:latin typeface="Times New Roman" panose="02020603050405020304" pitchFamily="18" charset="0"/>
                <a:ea typeface="DejaVu Sans"/>
                <a:cs typeface="Times New Roman" panose="02020603050405020304" pitchFamily="18" charset="0"/>
              </a:rPr>
              <a:t>Version </a:t>
            </a:r>
            <a:r>
              <a:rPr lang="en-IN" sz="2200" b="1" spc="-1" dirty="0">
                <a:solidFill>
                  <a:srgbClr val="C00000"/>
                </a:solidFill>
                <a:latin typeface="Times New Roman" panose="02020603050405020304" pitchFamily="18" charset="0"/>
                <a:ea typeface="DejaVu Sans"/>
                <a:cs typeface="Times New Roman" panose="02020603050405020304" pitchFamily="18" charset="0"/>
              </a:rPr>
              <a:t>control</a:t>
            </a:r>
            <a:r>
              <a:rPr lang="en-IN" sz="2200" spc="-1" dirty="0">
                <a:solidFill>
                  <a:srgbClr val="C00000"/>
                </a:solidFill>
                <a:latin typeface="Times New Roman" panose="02020603050405020304" pitchFamily="18" charset="0"/>
                <a:ea typeface="DejaVu Sans"/>
                <a:cs typeface="Times New Roman" panose="02020603050405020304" pitchFamily="18" charset="0"/>
              </a:rPr>
              <a:t> </a:t>
            </a:r>
            <a:r>
              <a:rPr lang="en-IN" sz="2200" strike="noStrike" spc="-1" dirty="0" smtClean="0">
                <a:solidFill>
                  <a:srgbClr val="C00000"/>
                </a:solidFill>
                <a:latin typeface="Times New Roman" panose="02020603050405020304" pitchFamily="18" charset="0"/>
                <a:ea typeface="DejaVu Sans"/>
                <a:cs typeface="Times New Roman" panose="02020603050405020304" pitchFamily="18" charset="0"/>
              </a:rPr>
              <a:t>- </a:t>
            </a:r>
            <a:r>
              <a:rPr lang="en-IN" sz="2200" dirty="0" smtClean="0">
                <a:solidFill>
                  <a:srgbClr val="C00000"/>
                </a:solidFill>
                <a:latin typeface="Times New Roman" panose="02020603050405020304" pitchFamily="18" charset="0"/>
                <a:cs typeface="Times New Roman" panose="02020603050405020304" pitchFamily="18" charset="0"/>
              </a:rPr>
              <a:t>System(Git/</a:t>
            </a:r>
            <a:r>
              <a:rPr lang="en-IN" sz="2200" dirty="0" err="1" smtClean="0">
                <a:solidFill>
                  <a:srgbClr val="C00000"/>
                </a:solidFill>
                <a:latin typeface="Times New Roman" panose="02020603050405020304" pitchFamily="18" charset="0"/>
                <a:cs typeface="Times New Roman" panose="02020603050405020304" pitchFamily="18" charset="0"/>
              </a:rPr>
              <a:t>Bitbucket</a:t>
            </a:r>
            <a:r>
              <a:rPr lang="en-IN" sz="2200" dirty="0">
                <a:solidFill>
                  <a:srgbClr val="C00000"/>
                </a:solidFill>
                <a:latin typeface="Times New Roman" panose="02020603050405020304" pitchFamily="18" charset="0"/>
                <a:cs typeface="Times New Roman" panose="02020603050405020304" pitchFamily="18" charset="0"/>
              </a:rPr>
              <a:t>) &amp; </a:t>
            </a:r>
            <a:r>
              <a:rPr lang="en-IN" sz="2200" dirty="0" smtClean="0">
                <a:solidFill>
                  <a:srgbClr val="C00000"/>
                </a:solidFill>
                <a:latin typeface="Times New Roman" panose="02020603050405020304" pitchFamily="18" charset="0"/>
                <a:cs typeface="Times New Roman" panose="02020603050405020304" pitchFamily="18" charset="0"/>
              </a:rPr>
              <a:t>CI/CD(</a:t>
            </a:r>
            <a:r>
              <a:rPr lang="en-IN" sz="2200" dirty="0" err="1">
                <a:solidFill>
                  <a:srgbClr val="C00000"/>
                </a:solidFill>
                <a:latin typeface="Times New Roman" panose="02020603050405020304" pitchFamily="18" charset="0"/>
                <a:cs typeface="Times New Roman" panose="02020603050405020304" pitchFamily="18" charset="0"/>
              </a:rPr>
              <a:t>TeamCity</a:t>
            </a:r>
            <a:r>
              <a:rPr lang="en-IN" sz="2200" dirty="0" smtClean="0">
                <a:solidFill>
                  <a:srgbClr val="C00000"/>
                </a:solidFill>
                <a:latin typeface="Times New Roman" panose="02020603050405020304" pitchFamily="18" charset="0"/>
                <a:cs typeface="Times New Roman" panose="02020603050405020304" pitchFamily="18" charset="0"/>
              </a:rPr>
              <a:t>)</a:t>
            </a:r>
            <a:endParaRPr lang="en-IN" sz="2200" dirty="0">
              <a:solidFill>
                <a:srgbClr val="C00000"/>
              </a:solidFill>
              <a:latin typeface="Times New Roman" panose="02020603050405020304" pitchFamily="18" charset="0"/>
              <a:cs typeface="Times New Roman" panose="02020603050405020304" pitchFamily="18" charset="0"/>
            </a:endParaRPr>
          </a:p>
          <a:p>
            <a:pPr>
              <a:lnSpc>
                <a:spcPct val="100000"/>
              </a:lnSpc>
              <a:spcBef>
                <a:spcPts val="641"/>
              </a:spcBef>
            </a:pPr>
            <a:r>
              <a:rPr dirty="0"/>
              <a:t/>
            </a:r>
            <a:br>
              <a:rPr dirty="0"/>
            </a:br>
            <a:r>
              <a:rPr lang="en-IN" sz="3200" b="0" strike="noStrike" spc="-1" dirty="0">
                <a:solidFill>
                  <a:srgbClr val="000000"/>
                </a:solidFill>
                <a:latin typeface="Calibri"/>
                <a:ea typeface="DejaVu Sans"/>
              </a:rPr>
              <a:t> </a:t>
            </a:r>
            <a:endParaRPr lang="en-IN" sz="3200" b="0" strike="noStrike" spc="-1" dirty="0">
              <a:latin typeface="Arial"/>
            </a:endParaRPr>
          </a:p>
        </p:txBody>
      </p:sp>
      <p:sp>
        <p:nvSpPr>
          <p:cNvPr id="103" name="Line 3"/>
          <p:cNvSpPr/>
          <p:nvPr/>
        </p:nvSpPr>
        <p:spPr>
          <a:xfrm>
            <a:off x="838080" y="1218960"/>
            <a:ext cx="213372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759738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160">
              <a:lnSpc>
                <a:spcPct val="100000"/>
              </a:lnSpc>
              <a:spcBef>
                <a:spcPts val="641"/>
              </a:spcBef>
            </a:pPr>
            <a:r>
              <a:rPr lang="en-IN" sz="3200" spc="-1" dirty="0" smtClean="0">
                <a:solidFill>
                  <a:srgbClr val="C00000"/>
                </a:solidFill>
                <a:latin typeface="Calibri"/>
              </a:rPr>
              <a:t>Framework Architecture</a:t>
            </a:r>
            <a:endParaRPr lang="en-IN" sz="3200" spc="-1" dirty="0">
              <a:solidFill>
                <a:srgbClr val="C00000"/>
              </a:solidFill>
              <a:latin typeface="Calibri"/>
            </a:endParaRPr>
          </a:p>
        </p:txBody>
      </p:sp>
      <p:pic>
        <p:nvPicPr>
          <p:cNvPr id="4" name="Content Placeholder 3"/>
          <p:cNvPicPr>
            <a:picLocks noGrp="1" noChangeAspect="1"/>
          </p:cNvPicPr>
          <p:nvPr>
            <p:ph idx="1"/>
          </p:nvPr>
        </p:nvPicPr>
        <p:blipFill>
          <a:blip r:embed="rId2"/>
          <a:stretch>
            <a:fillRect/>
          </a:stretch>
        </p:blipFill>
        <p:spPr>
          <a:xfrm>
            <a:off x="1457325" y="2162969"/>
            <a:ext cx="6229350" cy="3676650"/>
          </a:xfrm>
          <a:prstGeom prst="rect">
            <a:avLst/>
          </a:prstGeom>
        </p:spPr>
      </p:pic>
    </p:spTree>
    <p:extLst>
      <p:ext uri="{BB962C8B-B14F-4D97-AF65-F5344CB8AC3E}">
        <p14:creationId xmlns:p14="http://schemas.microsoft.com/office/powerpoint/2010/main" val="146267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rgbClr val="C00000"/>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rgbClr val="C00000"/>
              </a:solidFill>
            </a:endParaRPr>
          </a:p>
        </p:txBody>
      </p:sp>
      <p:sp>
        <p:nvSpPr>
          <p:cNvPr id="9" name="TextBox 8"/>
          <p:cNvSpPr txBox="1"/>
          <p:nvPr/>
        </p:nvSpPr>
        <p:spPr>
          <a:xfrm>
            <a:off x="0" y="0"/>
            <a:ext cx="9144000" cy="646331"/>
          </a:xfrm>
          <a:prstGeom prst="rect">
            <a:avLst/>
          </a:prstGeom>
          <a:noFill/>
        </p:spPr>
        <p:txBody>
          <a:bodyPr wrap="square" rtlCol="0">
            <a:spAutoFit/>
          </a:bodyPr>
          <a:lstStyle/>
          <a:p>
            <a:r>
              <a:rPr lang="en-US" sz="3600" b="1" dirty="0">
                <a:solidFill>
                  <a:srgbClr val="C00000"/>
                </a:solidFill>
              </a:rPr>
              <a:t> What is Galen Framework? Why it is Used?</a:t>
            </a:r>
            <a:endParaRPr lang="en-US" sz="4000" b="1" dirty="0" smtClean="0">
              <a:solidFill>
                <a:srgbClr val="C00000"/>
              </a:solidFill>
            </a:endParaRPr>
          </a:p>
        </p:txBody>
      </p:sp>
      <p:sp>
        <p:nvSpPr>
          <p:cNvPr id="14" name="TextBox 13"/>
          <p:cNvSpPr txBox="1"/>
          <p:nvPr/>
        </p:nvSpPr>
        <p:spPr>
          <a:xfrm>
            <a:off x="152400" y="773089"/>
            <a:ext cx="8380040" cy="3785652"/>
          </a:xfrm>
          <a:prstGeom prst="rect">
            <a:avLst/>
          </a:prstGeom>
          <a:noFill/>
        </p:spPr>
        <p:txBody>
          <a:bodyPr wrap="square" rtlCol="0">
            <a:spAutoFit/>
          </a:bodyPr>
          <a:lstStyle/>
          <a:p>
            <a:pPr marL="457200" indent="-457200">
              <a:buFont typeface="Wingdings" panose="05000000000000000000" pitchFamily="2" charset="2"/>
              <a:buChar char="Ø"/>
            </a:pPr>
            <a:r>
              <a:rPr lang="en-US" sz="3000" dirty="0" smtClean="0">
                <a:solidFill>
                  <a:srgbClr val="C00000"/>
                </a:solidFill>
              </a:rPr>
              <a:t>It </a:t>
            </a:r>
            <a:r>
              <a:rPr lang="en-IN" sz="3000" dirty="0" smtClean="0">
                <a:solidFill>
                  <a:srgbClr val="C00000"/>
                </a:solidFill>
              </a:rPr>
              <a:t>is a open source testing framework which is used to test layout of elements on web page</a:t>
            </a:r>
            <a:r>
              <a:rPr lang="en-US" sz="3000" dirty="0" smtClean="0">
                <a:solidFill>
                  <a:srgbClr val="C00000"/>
                </a:solidFill>
              </a:rPr>
              <a:t>.</a:t>
            </a:r>
          </a:p>
          <a:p>
            <a:pPr marL="457200" indent="-457200">
              <a:buFont typeface="Wingdings" panose="05000000000000000000" pitchFamily="2" charset="2"/>
              <a:buChar char="Ø"/>
            </a:pPr>
            <a:r>
              <a:rPr lang="en-US" sz="3000" dirty="0" smtClean="0">
                <a:solidFill>
                  <a:srgbClr val="C00000"/>
                </a:solidFill>
              </a:rPr>
              <a:t>Mainly useful for responsive web page elements testing.</a:t>
            </a:r>
          </a:p>
          <a:p>
            <a:pPr marL="457200" indent="-457200">
              <a:buFont typeface="Wingdings" panose="05000000000000000000" pitchFamily="2" charset="2"/>
              <a:buChar char="Ø"/>
            </a:pPr>
            <a:r>
              <a:rPr lang="en-US" sz="3000" dirty="0" smtClean="0">
                <a:solidFill>
                  <a:srgbClr val="C00000"/>
                </a:solidFill>
              </a:rPr>
              <a:t>Galen Framework is developed to check layout </a:t>
            </a:r>
            <a:r>
              <a:rPr lang="en-US" sz="3000" dirty="0" smtClean="0">
                <a:solidFill>
                  <a:srgbClr val="C00000"/>
                </a:solidFill>
              </a:rPr>
              <a:t>of web application.</a:t>
            </a:r>
            <a:endParaRPr lang="en-US" sz="3000" dirty="0" smtClean="0">
              <a:solidFill>
                <a:srgbClr val="C00000"/>
              </a:solidFill>
            </a:endParaRPr>
          </a:p>
          <a:p>
            <a:endParaRPr lang="en-US" sz="3000" dirty="0" smtClean="0">
              <a:solidFill>
                <a:srgbClr val="C00000"/>
              </a:solidFill>
            </a:endParaRPr>
          </a:p>
          <a:p>
            <a:pPr marL="457200" indent="-457200">
              <a:buFont typeface="Wingdings" panose="05000000000000000000" pitchFamily="2" charset="2"/>
              <a:buChar char="Ø"/>
            </a:pPr>
            <a:endParaRPr lang="en-US" sz="3000" dirty="0" smtClean="0">
              <a:solidFill>
                <a:srgbClr val="C00000"/>
              </a:solidFill>
            </a:endParaRPr>
          </a:p>
        </p:txBody>
      </p:sp>
    </p:spTree>
    <p:extLst>
      <p:ext uri="{BB962C8B-B14F-4D97-AF65-F5344CB8AC3E}">
        <p14:creationId xmlns:p14="http://schemas.microsoft.com/office/powerpoint/2010/main" val="2086672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C00000"/>
                </a:solidFill>
              </a:rPr>
              <a:t> Installation</a:t>
            </a:r>
            <a:r>
              <a:rPr lang="en-US" sz="3600" b="1" dirty="0">
                <a:solidFill>
                  <a:srgbClr val="C00000"/>
                </a:solidFill>
              </a:rPr>
              <a:t/>
            </a:r>
            <a:br>
              <a:rPr lang="en-US" sz="3600" b="1" dirty="0">
                <a:solidFill>
                  <a:srgbClr val="C00000"/>
                </a:solidFill>
              </a:rPr>
            </a:br>
            <a:endParaRPr lang="en-IN"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IN" sz="2400" dirty="0">
                <a:solidFill>
                  <a:srgbClr val="C00000"/>
                </a:solidFill>
              </a:rPr>
              <a:t>Download jar file for </a:t>
            </a:r>
            <a:r>
              <a:rPr lang="en-IN" sz="2400" dirty="0" err="1">
                <a:solidFill>
                  <a:srgbClr val="C00000"/>
                </a:solidFill>
              </a:rPr>
              <a:t>Junit</a:t>
            </a:r>
            <a:r>
              <a:rPr lang="en-IN" sz="2400" dirty="0">
                <a:solidFill>
                  <a:srgbClr val="C00000"/>
                </a:solidFill>
              </a:rPr>
              <a:t>/ </a:t>
            </a:r>
            <a:r>
              <a:rPr lang="en-IN" sz="2400" dirty="0" err="1">
                <a:solidFill>
                  <a:srgbClr val="C00000"/>
                </a:solidFill>
              </a:rPr>
              <a:t>TestNG</a:t>
            </a:r>
            <a:r>
              <a:rPr lang="en-IN" sz="2400" dirty="0">
                <a:solidFill>
                  <a:srgbClr val="C00000"/>
                </a:solidFill>
              </a:rPr>
              <a:t>. </a:t>
            </a:r>
          </a:p>
          <a:p>
            <a:pPr marL="457200" indent="-457200">
              <a:buFont typeface="Wingdings" panose="05000000000000000000" pitchFamily="2" charset="2"/>
              <a:buChar char="Ø"/>
            </a:pPr>
            <a:r>
              <a:rPr lang="en-US" sz="2400" dirty="0">
                <a:solidFill>
                  <a:srgbClr val="C00000"/>
                </a:solidFill>
              </a:rPr>
              <a:t>Maven dependency</a:t>
            </a:r>
          </a:p>
          <a:p>
            <a:r>
              <a:rPr lang="en-IN" sz="2400" dirty="0">
                <a:solidFill>
                  <a:srgbClr val="C00000"/>
                </a:solidFill>
              </a:rPr>
              <a:t> &lt;dependency&gt;</a:t>
            </a:r>
          </a:p>
          <a:p>
            <a:r>
              <a:rPr lang="en-IN" sz="2400" dirty="0">
                <a:solidFill>
                  <a:srgbClr val="C00000"/>
                </a:solidFill>
              </a:rPr>
              <a:t>        &lt;grouped&gt;</a:t>
            </a:r>
            <a:r>
              <a:rPr lang="en-IN" sz="2400" dirty="0" err="1">
                <a:solidFill>
                  <a:srgbClr val="C00000"/>
                </a:solidFill>
              </a:rPr>
              <a:t>com.galenframework</a:t>
            </a:r>
            <a:r>
              <a:rPr lang="en-IN" sz="2400" dirty="0">
                <a:solidFill>
                  <a:srgbClr val="C00000"/>
                </a:solidFill>
              </a:rPr>
              <a:t>&lt;/</a:t>
            </a:r>
            <a:r>
              <a:rPr lang="en-IN" sz="2400" dirty="0" err="1">
                <a:solidFill>
                  <a:srgbClr val="C00000"/>
                </a:solidFill>
              </a:rPr>
              <a:t>groupId</a:t>
            </a:r>
            <a:r>
              <a:rPr lang="en-IN" sz="2400" dirty="0">
                <a:solidFill>
                  <a:srgbClr val="C00000"/>
                </a:solidFill>
              </a:rPr>
              <a:t>&gt;</a:t>
            </a:r>
          </a:p>
          <a:p>
            <a:r>
              <a:rPr lang="en-IN" sz="2400" dirty="0">
                <a:solidFill>
                  <a:srgbClr val="C00000"/>
                </a:solidFill>
              </a:rPr>
              <a:t>        &lt;</a:t>
            </a:r>
            <a:r>
              <a:rPr lang="en-IN" sz="2400" dirty="0" err="1">
                <a:solidFill>
                  <a:srgbClr val="C00000"/>
                </a:solidFill>
              </a:rPr>
              <a:t>artifactId</a:t>
            </a:r>
            <a:r>
              <a:rPr lang="en-IN" sz="2400" dirty="0">
                <a:solidFill>
                  <a:srgbClr val="C00000"/>
                </a:solidFill>
              </a:rPr>
              <a:t>&gt;</a:t>
            </a:r>
            <a:r>
              <a:rPr lang="en-IN" sz="2400" dirty="0" err="1">
                <a:solidFill>
                  <a:srgbClr val="C00000"/>
                </a:solidFill>
              </a:rPr>
              <a:t>galen</a:t>
            </a:r>
            <a:r>
              <a:rPr lang="en-IN" sz="2400" dirty="0">
                <a:solidFill>
                  <a:srgbClr val="C00000"/>
                </a:solidFill>
              </a:rPr>
              <a:t>-java-support&lt;/</a:t>
            </a:r>
            <a:r>
              <a:rPr lang="en-IN" sz="2400" dirty="0" err="1">
                <a:solidFill>
                  <a:srgbClr val="C00000"/>
                </a:solidFill>
              </a:rPr>
              <a:t>artifactId</a:t>
            </a:r>
            <a:r>
              <a:rPr lang="en-IN" sz="2400" dirty="0">
                <a:solidFill>
                  <a:srgbClr val="C00000"/>
                </a:solidFill>
              </a:rPr>
              <a:t>&gt;</a:t>
            </a:r>
          </a:p>
          <a:p>
            <a:r>
              <a:rPr lang="en-IN" sz="2400" dirty="0">
                <a:solidFill>
                  <a:srgbClr val="C00000"/>
                </a:solidFill>
              </a:rPr>
              <a:t>        &lt;version&gt;2.3.2&lt;/version&gt;</a:t>
            </a:r>
          </a:p>
          <a:p>
            <a:r>
              <a:rPr lang="en-IN" sz="2400" dirty="0">
                <a:solidFill>
                  <a:srgbClr val="C00000"/>
                </a:solidFill>
              </a:rPr>
              <a:t> &lt;/dependency&gt;</a:t>
            </a:r>
          </a:p>
          <a:p>
            <a:endParaRPr lang="en-IN" dirty="0"/>
          </a:p>
        </p:txBody>
      </p:sp>
    </p:spTree>
    <p:extLst>
      <p:ext uri="{BB962C8B-B14F-4D97-AF65-F5344CB8AC3E}">
        <p14:creationId xmlns:p14="http://schemas.microsoft.com/office/powerpoint/2010/main" val="424147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646331"/>
          </a:xfrm>
          <a:prstGeom prst="rect">
            <a:avLst/>
          </a:prstGeom>
          <a:noFill/>
        </p:spPr>
        <p:txBody>
          <a:bodyPr wrap="square" rtlCol="0">
            <a:spAutoFit/>
          </a:bodyPr>
          <a:lstStyle/>
          <a:p>
            <a:r>
              <a:rPr lang="en-US" sz="3600" b="1" dirty="0" smtClean="0">
                <a:solidFill>
                  <a:schemeClr val="bg1"/>
                </a:solidFill>
              </a:rPr>
              <a:t> gspec language</a:t>
            </a:r>
            <a:endParaRPr lang="en-US" sz="4000" b="1" dirty="0" smtClean="0">
              <a:solidFill>
                <a:schemeClr val="bg1"/>
              </a:solidFill>
            </a:endParaRPr>
          </a:p>
        </p:txBody>
      </p:sp>
      <p:sp>
        <p:nvSpPr>
          <p:cNvPr id="14" name="TextBox 13"/>
          <p:cNvSpPr txBox="1"/>
          <p:nvPr/>
        </p:nvSpPr>
        <p:spPr>
          <a:xfrm>
            <a:off x="152400" y="773088"/>
            <a:ext cx="8991600" cy="3323987"/>
          </a:xfrm>
          <a:prstGeom prst="rect">
            <a:avLst/>
          </a:prstGeom>
          <a:noFill/>
        </p:spPr>
        <p:txBody>
          <a:bodyPr wrap="square" rtlCol="0">
            <a:spAutoFit/>
          </a:bodyPr>
          <a:lstStyle/>
          <a:p>
            <a:pPr marL="457200" indent="-457200">
              <a:buFont typeface="Wingdings" panose="05000000000000000000" pitchFamily="2" charset="2"/>
              <a:buChar char="Ø"/>
            </a:pPr>
            <a:r>
              <a:rPr lang="en-US" sz="3000" dirty="0" smtClean="0">
                <a:solidFill>
                  <a:srgbClr val="C00000"/>
                </a:solidFill>
              </a:rPr>
              <a:t>Using gspec language:</a:t>
            </a:r>
          </a:p>
          <a:p>
            <a:pPr marL="914400" lvl="1" indent="-457200">
              <a:buFont typeface="Wingdings" pitchFamily="2" charset="2"/>
              <a:buChar char="§"/>
            </a:pPr>
            <a:r>
              <a:rPr lang="en-US" sz="3000" dirty="0" smtClean="0">
                <a:solidFill>
                  <a:srgbClr val="C00000"/>
                </a:solidFill>
              </a:rPr>
              <a:t>User can write different specification(s) for particular element/ object to be tested in plain English words</a:t>
            </a:r>
          </a:p>
          <a:p>
            <a:pPr marL="914400" lvl="1" indent="-457200">
              <a:buFont typeface="Wingdings" pitchFamily="2" charset="2"/>
              <a:buChar char="§"/>
            </a:pPr>
            <a:r>
              <a:rPr lang="en-US" sz="3000" dirty="0" smtClean="0">
                <a:solidFill>
                  <a:srgbClr val="C00000"/>
                </a:solidFill>
              </a:rPr>
              <a:t>File extension to be .gspec</a:t>
            </a:r>
          </a:p>
          <a:p>
            <a:pPr marL="914400" lvl="1" indent="-457200">
              <a:buFont typeface="Wingdings" pitchFamily="2" charset="2"/>
              <a:buChar char="§"/>
            </a:pPr>
            <a:r>
              <a:rPr lang="en-US" sz="3000" dirty="0" smtClean="0">
                <a:solidFill>
                  <a:srgbClr val="C00000"/>
                </a:solidFill>
              </a:rPr>
              <a:t>gspec file should start by specifying element/ object selector</a:t>
            </a:r>
          </a:p>
        </p:txBody>
      </p:sp>
    </p:spTree>
    <p:extLst>
      <p:ext uri="{BB962C8B-B14F-4D97-AF65-F5344CB8AC3E}">
        <p14:creationId xmlns:p14="http://schemas.microsoft.com/office/powerpoint/2010/main" val="2086672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646331"/>
          </a:xfrm>
          <a:prstGeom prst="rect">
            <a:avLst/>
          </a:prstGeom>
          <a:noFill/>
        </p:spPr>
        <p:txBody>
          <a:bodyPr wrap="square" rtlCol="0">
            <a:spAutoFit/>
          </a:bodyPr>
          <a:lstStyle/>
          <a:p>
            <a:r>
              <a:rPr lang="en-US" sz="3600" b="1" dirty="0" smtClean="0">
                <a:solidFill>
                  <a:schemeClr val="bg1"/>
                </a:solidFill>
              </a:rPr>
              <a:t> Simple Feature – Positional attributes</a:t>
            </a:r>
            <a:endParaRPr lang="en-US" sz="4000" b="1" dirty="0" smtClean="0">
              <a:solidFill>
                <a:schemeClr val="bg1"/>
              </a:solidFill>
            </a:endParaRPr>
          </a:p>
        </p:txBody>
      </p:sp>
      <p:sp>
        <p:nvSpPr>
          <p:cNvPr id="14" name="TextBox 13"/>
          <p:cNvSpPr txBox="1"/>
          <p:nvPr/>
        </p:nvSpPr>
        <p:spPr>
          <a:xfrm>
            <a:off x="152400" y="773088"/>
            <a:ext cx="8991600" cy="5170646"/>
          </a:xfrm>
          <a:prstGeom prst="rect">
            <a:avLst/>
          </a:prstGeom>
          <a:noFill/>
        </p:spPr>
        <p:txBody>
          <a:bodyPr wrap="square" rtlCol="0">
            <a:spAutoFit/>
          </a:bodyPr>
          <a:lstStyle/>
          <a:p>
            <a:pPr marL="457200" indent="-457200">
              <a:buFont typeface="Wingdings" panose="05000000000000000000" pitchFamily="2" charset="2"/>
              <a:buChar char="Ø"/>
            </a:pPr>
            <a:r>
              <a:rPr lang="en-US" sz="3000" dirty="0" smtClean="0">
                <a:solidFill>
                  <a:srgbClr val="C00000"/>
                </a:solidFill>
              </a:rPr>
              <a:t>Verifying following positional attributes:</a:t>
            </a:r>
          </a:p>
          <a:p>
            <a:pPr marL="914400" lvl="1" indent="-457200">
              <a:buFont typeface="Wingdings" pitchFamily="2" charset="2"/>
              <a:buChar char="§"/>
            </a:pPr>
            <a:r>
              <a:rPr lang="en-US" sz="3000" dirty="0" smtClean="0">
                <a:solidFill>
                  <a:srgbClr val="C00000"/>
                </a:solidFill>
              </a:rPr>
              <a:t>Height/ Width exact e.g. height 25px</a:t>
            </a:r>
          </a:p>
          <a:p>
            <a:pPr marL="914400" lvl="1" indent="-457200">
              <a:buFont typeface="Wingdings" pitchFamily="2" charset="2"/>
              <a:buChar char="§"/>
            </a:pPr>
            <a:r>
              <a:rPr lang="en-US" sz="3000" dirty="0" smtClean="0">
                <a:solidFill>
                  <a:srgbClr val="C00000"/>
                </a:solidFill>
              </a:rPr>
              <a:t>Height/ Width in a range e.g. width 20 to 30px</a:t>
            </a:r>
          </a:p>
          <a:p>
            <a:pPr marL="914400" lvl="1" indent="-457200">
              <a:buFont typeface="Wingdings" pitchFamily="2" charset="2"/>
              <a:buChar char="§"/>
            </a:pPr>
            <a:r>
              <a:rPr lang="en-US" sz="3000" dirty="0" smtClean="0">
                <a:solidFill>
                  <a:srgbClr val="C00000"/>
                </a:solidFill>
              </a:rPr>
              <a:t>Height/ Width &lt;,&lt;=, &gt;,&gt;= e.g.  width &gt;= 50px</a:t>
            </a:r>
          </a:p>
          <a:p>
            <a:pPr marL="914400" lvl="1" indent="-457200">
              <a:buFont typeface="Wingdings" pitchFamily="2" charset="2"/>
              <a:buChar char="§"/>
            </a:pPr>
            <a:r>
              <a:rPr lang="en-US" sz="3000" dirty="0" smtClean="0">
                <a:solidFill>
                  <a:srgbClr val="C00000"/>
                </a:solidFill>
              </a:rPr>
              <a:t>Near (Left/ Right/ Top/ Below) of other element/ object exact pixel</a:t>
            </a:r>
          </a:p>
          <a:p>
            <a:pPr marL="914400" lvl="1" indent="-457200">
              <a:buFont typeface="Wingdings" pitchFamily="2" charset="2"/>
              <a:buChar char="§"/>
            </a:pPr>
            <a:r>
              <a:rPr lang="en-US" sz="3000" dirty="0" smtClean="0">
                <a:solidFill>
                  <a:srgbClr val="C00000"/>
                </a:solidFill>
              </a:rPr>
              <a:t>Near (Left/ Right/ Top/ Below) of other element/ object pixel range e.g. </a:t>
            </a:r>
          </a:p>
          <a:p>
            <a:pPr marL="914400" lvl="1" indent="-457200"/>
            <a:r>
              <a:rPr lang="en-US" sz="3000" dirty="0" smtClean="0">
                <a:solidFill>
                  <a:srgbClr val="C00000"/>
                </a:solidFill>
              </a:rPr>
              <a:t>		</a:t>
            </a:r>
            <a:r>
              <a:rPr lang="en-IN" sz="3000" dirty="0" smtClean="0">
                <a:solidFill>
                  <a:srgbClr val="C00000"/>
                </a:solidFill>
              </a:rPr>
              <a:t>below full_header_box 45 to 55px</a:t>
            </a:r>
          </a:p>
          <a:p>
            <a:pPr marL="914400" lvl="1" indent="-457200">
              <a:buFont typeface="Wingdings" pitchFamily="2" charset="2"/>
              <a:buChar char="§"/>
            </a:pPr>
            <a:r>
              <a:rPr lang="en-US" sz="3000" dirty="0" smtClean="0">
                <a:solidFill>
                  <a:srgbClr val="C00000"/>
                </a:solidFill>
              </a:rPr>
              <a:t>Inside another element/ object e.g. </a:t>
            </a:r>
          </a:p>
          <a:p>
            <a:pPr marL="914400" lvl="1" indent="-457200"/>
            <a:r>
              <a:rPr lang="en-US" sz="3000" dirty="0" smtClean="0">
                <a:solidFill>
                  <a:srgbClr val="C00000"/>
                </a:solidFill>
              </a:rPr>
              <a:t>		</a:t>
            </a:r>
            <a:r>
              <a:rPr lang="en-IN" sz="3000" dirty="0" smtClean="0">
                <a:solidFill>
                  <a:srgbClr val="C00000"/>
                </a:solidFill>
              </a:rPr>
              <a:t>inside full_header_box 180 to 185px left</a:t>
            </a:r>
            <a:endParaRPr lang="en-US" sz="3000" dirty="0" smtClean="0">
              <a:solidFill>
                <a:srgbClr val="C00000"/>
              </a:solidFill>
            </a:endParaRPr>
          </a:p>
        </p:txBody>
      </p:sp>
    </p:spTree>
    <p:extLst>
      <p:ext uri="{BB962C8B-B14F-4D97-AF65-F5344CB8AC3E}">
        <p14:creationId xmlns:p14="http://schemas.microsoft.com/office/powerpoint/2010/main" val="2086672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1546592</TotalTime>
  <Words>417</Words>
  <Application>Microsoft Office PowerPoint</Application>
  <PresentationFormat>On-screen Show (4:3)</PresentationFormat>
  <Paragraphs>59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DejaVu Sans</vt:lpstr>
      <vt:lpstr>Times New Roman</vt:lpstr>
      <vt:lpstr>Wingdings</vt:lpstr>
      <vt:lpstr>Office Theme</vt:lpstr>
      <vt:lpstr>PowerPoint Presentation</vt:lpstr>
      <vt:lpstr>PowerPoint Presentation</vt:lpstr>
      <vt:lpstr>PowerPoint Presentation</vt:lpstr>
      <vt:lpstr>PowerPoint Presentation</vt:lpstr>
      <vt:lpstr>Framework Architecture</vt:lpstr>
      <vt:lpstr>PowerPoint Presentation</vt:lpstr>
      <vt:lpstr> Installation </vt:lpstr>
      <vt:lpstr>PowerPoint Presentation</vt:lpstr>
      <vt:lpstr>PowerPoint Presentation</vt:lpstr>
      <vt:lpstr>PowerPoint Presentation</vt:lpstr>
      <vt:lpstr>PowerPoint Presentation</vt:lpstr>
      <vt:lpstr>PowerPoint Presentation</vt:lpstr>
      <vt:lpstr>Heat Map</vt:lpstr>
      <vt:lpstr>Click on Checks  on Report to see located element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Shrikant</dc:creator>
  <cp:lastModifiedBy>Admin</cp:lastModifiedBy>
  <cp:revision>1220</cp:revision>
  <dcterms:created xsi:type="dcterms:W3CDTF">2016-06-04T14:27:10Z</dcterms:created>
  <dcterms:modified xsi:type="dcterms:W3CDTF">2020-04-14T07:21:23Z</dcterms:modified>
</cp:coreProperties>
</file>