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28292" saveSubsetFonts="1">
  <p:sldMasterIdLst>
    <p:sldMasterId id="2147483672" r:id="rId1"/>
  </p:sldMasterIdLst>
  <p:sldIdLst>
    <p:sldId id="280" r:id="rId2"/>
    <p:sldId id="401" r:id="rId3"/>
    <p:sldId id="395" r:id="rId4"/>
    <p:sldId id="381" r:id="rId5"/>
    <p:sldId id="387" r:id="rId6"/>
    <p:sldId id="394" r:id="rId7"/>
    <p:sldId id="399" r:id="rId8"/>
    <p:sldId id="396" r:id="rId9"/>
    <p:sldId id="400" r:id="rId10"/>
    <p:sldId id="397" r:id="rId11"/>
    <p:sldId id="398" r:id="rId12"/>
    <p:sldId id="39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0"/>
    <a:srgbClr val="F7DDE8"/>
    <a:srgbClr val="F3CDDD"/>
    <a:srgbClr val="E9A5C2"/>
    <a:srgbClr val="C0D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8" autoAdjust="0"/>
    <p:restoredTop sz="94660" autoAdjust="0"/>
  </p:normalViewPr>
  <p:slideViewPr>
    <p:cSldViewPr>
      <p:cViewPr varScale="1">
        <p:scale>
          <a:sx n="52" d="100"/>
          <a:sy n="52" d="100"/>
        </p:scale>
        <p:origin x="5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80868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41850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83103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68706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4590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142179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29811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6941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18444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77264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6/10/2020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29367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C5AEB4-E477-4CE7-B193-5F5560385FC2}" type="datetimeFigureOut">
              <a:rPr lang="en-US" smtClean="0"/>
              <a:pPr/>
              <a:t>6/10/2020</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4A7B93-C367-45ED-A4A9-85EEE5ECC107}" type="slidenum">
              <a:rPr lang="en-IN" smtClean="0"/>
              <a:pPr/>
              <a:t>‹#›</a:t>
            </a:fld>
            <a:endParaRPr lang="en-IN" dirty="0"/>
          </a:p>
        </p:txBody>
      </p:sp>
    </p:spTree>
    <p:extLst>
      <p:ext uri="{BB962C8B-B14F-4D97-AF65-F5344CB8AC3E}">
        <p14:creationId xmlns:p14="http://schemas.microsoft.com/office/powerpoint/2010/main" val="3626782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erenity-bdd.net/"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13" name="TextBox 12"/>
          <p:cNvSpPr txBox="1"/>
          <p:nvPr/>
        </p:nvSpPr>
        <p:spPr>
          <a:xfrm>
            <a:off x="785786" y="609600"/>
            <a:ext cx="7929618" cy="584775"/>
          </a:xfrm>
          <a:prstGeom prst="rect">
            <a:avLst/>
          </a:prstGeom>
          <a:noFill/>
        </p:spPr>
        <p:txBody>
          <a:bodyPr wrap="square" rtlCol="0">
            <a:spAutoFit/>
          </a:bodyPr>
          <a:lstStyle/>
          <a:p>
            <a:r>
              <a:rPr lang="en-US" sz="3200" b="1" dirty="0" smtClean="0">
                <a:solidFill>
                  <a:srgbClr val="C00000"/>
                </a:solidFill>
              </a:rPr>
              <a:t>Service Now Automation through Serenity</a:t>
            </a:r>
            <a:endParaRPr lang="en-IN" sz="3000" dirty="0">
              <a:solidFill>
                <a:srgbClr val="C00000"/>
              </a:solidFill>
            </a:endParaRPr>
          </a:p>
        </p:txBody>
      </p:sp>
      <p:sp>
        <p:nvSpPr>
          <p:cNvPr id="9" name="Rectangle 8"/>
          <p:cNvSpPr/>
          <p:nvPr/>
        </p:nvSpPr>
        <p:spPr>
          <a:xfrm>
            <a:off x="228600" y="1295400"/>
            <a:ext cx="8001000" cy="5232202"/>
          </a:xfrm>
          <a:prstGeom prst="rect">
            <a:avLst/>
          </a:prstGeom>
        </p:spPr>
        <p:txBody>
          <a:bodyPr wrap="square">
            <a:spAutoFit/>
          </a:bodyPr>
          <a:lstStyle/>
          <a:p>
            <a:pPr algn="just"/>
            <a:r>
              <a:rPr lang="en-US" sz="2000" b="1" u="sng" dirty="0" smtClean="0">
                <a:hlinkClick r:id="rId2"/>
              </a:rPr>
              <a:t>Serenity BDD</a:t>
            </a:r>
            <a:r>
              <a:rPr lang="en-US" sz="2000" dirty="0" smtClean="0"/>
              <a:t> (previously known as </a:t>
            </a:r>
            <a:r>
              <a:rPr lang="en-US" sz="2000" b="1" dirty="0" smtClean="0"/>
              <a:t>Thucydides</a:t>
            </a:r>
            <a:r>
              <a:rPr lang="en-US" sz="2000" dirty="0" smtClean="0"/>
              <a:t>) is an open source reporting library that helps you write better structured, more maintainable automated acceptance criteria, and also produces rich meaningful test reports (or "living documentation") that not only report on the test results, but also what features have been tested. </a:t>
            </a:r>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b="1" i="1" dirty="0" smtClean="0"/>
          </a:p>
          <a:p>
            <a:pPr algn="just"/>
            <a:endParaRPr lang="en-US" dirty="0"/>
          </a:p>
        </p:txBody>
      </p:sp>
    </p:spTree>
    <p:extLst>
      <p:ext uri="{BB962C8B-B14F-4D97-AF65-F5344CB8AC3E}">
        <p14:creationId xmlns:p14="http://schemas.microsoft.com/office/powerpoint/2010/main" val="2225304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Reporting in Serenity</a:t>
            </a:r>
            <a:endParaRPr lang="en-US" b="1" dirty="0">
              <a:solidFill>
                <a:srgbClr val="C00000"/>
              </a:solidFill>
            </a:endParaRPr>
          </a:p>
        </p:txBody>
      </p:sp>
      <p:sp>
        <p:nvSpPr>
          <p:cNvPr id="3" name="Content Placeholder 2"/>
          <p:cNvSpPr>
            <a:spLocks noGrp="1"/>
          </p:cNvSpPr>
          <p:nvPr>
            <p:ph idx="1"/>
          </p:nvPr>
        </p:nvSpPr>
        <p:spPr/>
        <p:txBody>
          <a:bodyPr/>
          <a:lstStyle/>
          <a:p>
            <a:pPr algn="just">
              <a:buNone/>
            </a:pPr>
            <a:endParaRPr lang="en-US" dirty="0" smtClean="0"/>
          </a:p>
          <a:p>
            <a:pPr marL="457200" indent="-457200" algn="just">
              <a:buAutoNum type="arabicParenR"/>
            </a:pPr>
            <a:r>
              <a:rPr lang="en-US" dirty="0" smtClean="0"/>
              <a:t>Serenity itself develops beautiful reports after the execution of all test cases.</a:t>
            </a:r>
          </a:p>
          <a:p>
            <a:pPr marL="457200" indent="-457200" algn="just">
              <a:buAutoNum type="arabicParenR"/>
            </a:pPr>
            <a:r>
              <a:rPr lang="en-US" dirty="0" smtClean="0"/>
              <a:t>No need to write extra code for reporting</a:t>
            </a:r>
          </a:p>
          <a:p>
            <a:pPr marL="457200" indent="-457200" algn="just">
              <a:buAutoNum type="arabicParenR"/>
            </a:pPr>
            <a:r>
              <a:rPr lang="en-US" dirty="0" smtClean="0"/>
              <a:t>It takes screenshot after each method annotated with @Step annotation.</a:t>
            </a:r>
          </a:p>
          <a:p>
            <a:pPr marL="457200" indent="-457200" algn="just">
              <a:buAutoNum type="arabicParenR"/>
            </a:pPr>
            <a:r>
              <a:rPr lang="en-US" dirty="0" smtClean="0"/>
              <a:t>It develops report in pie chart also.</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Serenity Report - 1</a:t>
            </a:r>
            <a:endParaRPr lang="en-US" b="1" dirty="0">
              <a:solidFill>
                <a:srgbClr val="C00000"/>
              </a:solidFill>
            </a:endParaRPr>
          </a:p>
        </p:txBody>
      </p:sp>
      <p:pic>
        <p:nvPicPr>
          <p:cNvPr id="4" name="Picture 3"/>
          <p:cNvPicPr>
            <a:picLocks noChangeAspect="1"/>
          </p:cNvPicPr>
          <p:nvPr/>
        </p:nvPicPr>
        <p:blipFill>
          <a:blip r:embed="rId2"/>
          <a:stretch>
            <a:fillRect/>
          </a:stretch>
        </p:blipFill>
        <p:spPr>
          <a:xfrm>
            <a:off x="646895" y="1371600"/>
            <a:ext cx="7315200" cy="49903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Serenity Report - 2</a:t>
            </a:r>
            <a:endParaRPr lang="en-US" b="1" dirty="0">
              <a:solidFill>
                <a:srgbClr val="C00000"/>
              </a:solidFill>
            </a:endParaRPr>
          </a:p>
        </p:txBody>
      </p:sp>
      <p:pic>
        <p:nvPicPr>
          <p:cNvPr id="3074" name="Picture 2" descr="C:\Users\Dell\Pictures\3.png"/>
          <p:cNvPicPr>
            <a:picLocks noGrp="1" noChangeAspect="1" noChangeArrowheads="1"/>
          </p:cNvPicPr>
          <p:nvPr>
            <p:ph idx="1"/>
          </p:nvPr>
        </p:nvPicPr>
        <p:blipFill>
          <a:blip r:embed="rId2"/>
          <a:srcRect/>
          <a:stretch>
            <a:fillRect/>
          </a:stretch>
        </p:blipFill>
        <p:spPr bwMode="auto">
          <a:xfrm>
            <a:off x="1396950" y="1825625"/>
            <a:ext cx="6350099" cy="43513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533399"/>
          </a:xfrm>
        </p:spPr>
        <p:txBody>
          <a:bodyPr>
            <a:normAutofit/>
          </a:bodyPr>
          <a:lstStyle/>
          <a:p>
            <a:r>
              <a:rPr lang="en-US" sz="2800" b="1" dirty="0" smtClean="0">
                <a:solidFill>
                  <a:srgbClr val="C00000"/>
                </a:solidFill>
              </a:rPr>
              <a:t>Advantages of Serenity Over Selenium </a:t>
            </a:r>
            <a:r>
              <a:rPr lang="en-US" sz="2800" b="1" dirty="0" err="1" smtClean="0">
                <a:solidFill>
                  <a:srgbClr val="C00000"/>
                </a:solidFill>
              </a:rPr>
              <a:t>WebDriver</a:t>
            </a:r>
            <a:endParaRPr lang="en-US" sz="2800" b="1" dirty="0">
              <a:solidFill>
                <a:srgbClr val="C00000"/>
              </a:solidFill>
            </a:endParaRPr>
          </a:p>
        </p:txBody>
      </p:sp>
      <p:sp>
        <p:nvSpPr>
          <p:cNvPr id="3" name="Content Placeholder 2"/>
          <p:cNvSpPr>
            <a:spLocks noGrp="1"/>
          </p:cNvSpPr>
          <p:nvPr>
            <p:ph idx="1"/>
          </p:nvPr>
        </p:nvSpPr>
        <p:spPr>
          <a:xfrm>
            <a:off x="628650" y="685800"/>
            <a:ext cx="7886700" cy="5491163"/>
          </a:xfrm>
        </p:spPr>
        <p:txBody>
          <a:bodyPr/>
          <a:lstStyle/>
          <a:p>
            <a:pPr algn="just"/>
            <a:r>
              <a:rPr lang="en-US" dirty="0" smtClean="0"/>
              <a:t>Serenity BDD helps you write cleaner and more maintainable automated acceptance and regression tests faster.</a:t>
            </a:r>
          </a:p>
          <a:p>
            <a:pPr algn="just"/>
            <a:r>
              <a:rPr lang="en-US" dirty="0" smtClean="0"/>
              <a:t>Serenity also uses the test results to produce illustrated, narrative reports that document and describe what your application does and how it works. </a:t>
            </a:r>
          </a:p>
          <a:p>
            <a:pPr algn="just"/>
            <a:r>
              <a:rPr lang="en-US" dirty="0" smtClean="0"/>
              <a:t>Serenity tells you not only what tests have been executed, but more importantly, what requirements have been tested.</a:t>
            </a:r>
          </a:p>
          <a:p>
            <a:pPr algn="just"/>
            <a:r>
              <a:rPr lang="en-US" dirty="0" smtClean="0"/>
              <a:t>No Separate Logging is to be done and implemented in framework.</a:t>
            </a:r>
          </a:p>
          <a:p>
            <a:pPr algn="just"/>
            <a:r>
              <a:rPr lang="en-US" dirty="0" smtClean="0"/>
              <a:t>One key advantage of using Serenity BDD is that you do not have to invest time in building and maintaining your own automation framework.</a:t>
            </a:r>
          </a:p>
          <a:p>
            <a:pPr algn="just"/>
            <a:r>
              <a:rPr lang="en-US" dirty="0" smtClean="0"/>
              <a:t>You can work with Behavior-Driven-Development tools like Cucumber or </a:t>
            </a:r>
            <a:r>
              <a:rPr lang="en-US" dirty="0" err="1" smtClean="0"/>
              <a:t>JBehave</a:t>
            </a:r>
            <a:r>
              <a:rPr lang="en-US" dirty="0" smtClean="0"/>
              <a:t>, or simply use </a:t>
            </a:r>
            <a:r>
              <a:rPr lang="en-US" dirty="0" err="1" smtClean="0"/>
              <a:t>JUnit</a:t>
            </a:r>
            <a:r>
              <a:rPr lang="en-US" dirty="0" smtClean="0"/>
              <a:t>. </a:t>
            </a:r>
          </a:p>
          <a:p>
            <a:pPr algn="just"/>
            <a:r>
              <a:rPr lang="en-US" dirty="0" smtClean="0"/>
              <a:t>Beautiful Reports are generated by Serenity itself.</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13" name="TextBox 12"/>
          <p:cNvSpPr txBox="1"/>
          <p:nvPr/>
        </p:nvSpPr>
        <p:spPr>
          <a:xfrm>
            <a:off x="785786" y="1219200"/>
            <a:ext cx="7929618" cy="553998"/>
          </a:xfrm>
          <a:prstGeom prst="rect">
            <a:avLst/>
          </a:prstGeom>
          <a:noFill/>
        </p:spPr>
        <p:txBody>
          <a:bodyPr wrap="square" rtlCol="0">
            <a:spAutoFit/>
          </a:bodyPr>
          <a:lstStyle/>
          <a:p>
            <a:r>
              <a:rPr lang="en-US" sz="3000" dirty="0" smtClean="0">
                <a:solidFill>
                  <a:srgbClr val="C00000"/>
                </a:solidFill>
              </a:rPr>
              <a:t>Cucumber Framework</a:t>
            </a:r>
            <a:endParaRPr lang="en-IN" sz="3000" dirty="0">
              <a:solidFill>
                <a:srgbClr val="C00000"/>
              </a:solidFill>
            </a:endParaRPr>
          </a:p>
        </p:txBody>
      </p:sp>
      <p:sp>
        <p:nvSpPr>
          <p:cNvPr id="9" name="Rectangle 8"/>
          <p:cNvSpPr/>
          <p:nvPr/>
        </p:nvSpPr>
        <p:spPr>
          <a:xfrm>
            <a:off x="685800" y="1828800"/>
            <a:ext cx="8001000" cy="7522905"/>
          </a:xfrm>
          <a:prstGeom prst="rect">
            <a:avLst/>
          </a:prstGeom>
        </p:spPr>
        <p:txBody>
          <a:bodyPr wrap="square">
            <a:spAutoFit/>
          </a:bodyPr>
          <a:lstStyle/>
          <a:p>
            <a:pPr algn="just"/>
            <a:r>
              <a:rPr lang="en-US" b="1" i="1" dirty="0" smtClean="0"/>
              <a:t>Cucumber is a testing framework which supports Behavior Driven Development (BDD). It lets us define application behavior in plain meaningful English text using a simple grammar defined by a language called Gherkin. </a:t>
            </a:r>
          </a:p>
          <a:p>
            <a:pPr algn="just"/>
            <a:endParaRPr lang="en-US" b="1" i="1" dirty="0" smtClean="0"/>
          </a:p>
          <a:p>
            <a:pPr algn="just"/>
            <a:endParaRPr lang="en-US" b="1" i="1" dirty="0" smtClean="0"/>
          </a:p>
          <a:p>
            <a:pPr algn="just"/>
            <a:r>
              <a:rPr lang="en-US" dirty="0" smtClean="0">
                <a:solidFill>
                  <a:srgbClr val="C00000"/>
                </a:solidFill>
              </a:rPr>
              <a:t>Features  of BDD</a:t>
            </a:r>
          </a:p>
          <a:p>
            <a:pPr algn="just"/>
            <a:endParaRPr lang="en-US" dirty="0" smtClean="0">
              <a:solidFill>
                <a:srgbClr val="C00000"/>
              </a:solidFill>
            </a:endParaRPr>
          </a:p>
          <a:p>
            <a:pPr marL="342900" indent="-342900" algn="just">
              <a:buAutoNum type="arabicParenR"/>
            </a:pPr>
            <a:r>
              <a:rPr lang="en-US" i="1" dirty="0" smtClean="0"/>
              <a:t>Collaboration between Business stakeholders, Business Analysts, QA Team and developers.</a:t>
            </a:r>
          </a:p>
          <a:p>
            <a:pPr marL="342900" indent="-342900" algn="just">
              <a:buAutoNum type="arabicParenR"/>
            </a:pPr>
            <a:r>
              <a:rPr lang="en-US" i="1" dirty="0" smtClean="0"/>
              <a:t>it is easy to describe</a:t>
            </a:r>
          </a:p>
          <a:p>
            <a:pPr marL="342900" indent="-342900" algn="just">
              <a:buAutoNum type="arabicParenR"/>
            </a:pPr>
            <a:r>
              <a:rPr lang="en-US" i="1" dirty="0" smtClean="0"/>
              <a:t>Driven by Business Value</a:t>
            </a:r>
          </a:p>
          <a:p>
            <a:pPr marL="342900" indent="-342900" algn="just">
              <a:buAutoNum type="arabicParenR"/>
            </a:pPr>
            <a:r>
              <a:rPr lang="en-US" i="1" dirty="0" smtClean="0"/>
              <a:t>Extends Test-Driven Development (TDD) by utilizing natural language that non-technical stakeholders can understand</a:t>
            </a:r>
            <a:endParaRPr lang="en-IN" dirty="0" smtClean="0">
              <a:solidFill>
                <a:srgbClr val="C00000"/>
              </a:solidFill>
            </a:endParaRPr>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dirty="0"/>
          </a:p>
        </p:txBody>
      </p:sp>
    </p:spTree>
    <p:extLst>
      <p:ext uri="{BB962C8B-B14F-4D97-AF65-F5344CB8AC3E}">
        <p14:creationId xmlns:p14="http://schemas.microsoft.com/office/powerpoint/2010/main" val="2225304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0"/>
            <a:ext cx="8227440" cy="83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3600" b="1" strike="noStrike" spc="-1" dirty="0" smtClean="0">
                <a:solidFill>
                  <a:srgbClr val="C00000"/>
                </a:solidFill>
                <a:latin typeface="Calibri"/>
                <a:ea typeface="DejaVu Sans"/>
              </a:rPr>
              <a:t>Example Of Gherkin  (Feature File)</a:t>
            </a:r>
            <a:endParaRPr lang="en-IN" sz="3600" b="0" strike="noStrike" spc="-1" dirty="0">
              <a:latin typeface="Arial"/>
            </a:endParaRPr>
          </a:p>
        </p:txBody>
      </p:sp>
      <p:sp>
        <p:nvSpPr>
          <p:cNvPr id="81" name="CustomShape 2"/>
          <p:cNvSpPr/>
          <p:nvPr/>
        </p:nvSpPr>
        <p:spPr>
          <a:xfrm>
            <a:off x="457200" y="990600"/>
            <a:ext cx="8227440" cy="51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0920">
              <a:lnSpc>
                <a:spcPct val="100000"/>
              </a:lnSpc>
              <a:spcBef>
                <a:spcPts val="641"/>
              </a:spcBef>
              <a:buClr>
                <a:srgbClr val="C00000"/>
              </a:buClr>
            </a:pPr>
            <a:endParaRPr lang="en-IN" sz="3200" spc="-1" dirty="0" smtClean="0">
              <a:solidFill>
                <a:srgbClr val="C00000"/>
              </a:solidFill>
              <a:latin typeface="Calibri"/>
            </a:endParaRPr>
          </a:p>
          <a:p>
            <a:pPr marL="343080" indent="-340920">
              <a:lnSpc>
                <a:spcPct val="100000"/>
              </a:lnSpc>
              <a:spcBef>
                <a:spcPts val="641"/>
              </a:spcBef>
              <a:buClr>
                <a:srgbClr val="C00000"/>
              </a:buClr>
            </a:pPr>
            <a:endParaRPr lang="en-IN" sz="3200" spc="-1" dirty="0" smtClean="0">
              <a:solidFill>
                <a:srgbClr val="C00000"/>
              </a:solidFill>
              <a:latin typeface="Calibri"/>
            </a:endParaRPr>
          </a:p>
          <a:p>
            <a:pPr marL="343080" indent="-340920">
              <a:lnSpc>
                <a:spcPct val="100000"/>
              </a:lnSpc>
              <a:spcBef>
                <a:spcPts val="641"/>
              </a:spcBef>
              <a:buClr>
                <a:srgbClr val="C00000"/>
              </a:buClr>
              <a:buFont typeface="Arial"/>
              <a:buChar char="•"/>
            </a:pPr>
            <a:endParaRPr lang="en-IN" sz="3200" b="0" strike="noStrike" spc="-1" dirty="0">
              <a:latin typeface="Arial"/>
            </a:endParaRPr>
          </a:p>
          <a:p>
            <a:pPr>
              <a:lnSpc>
                <a:spcPct val="100000"/>
              </a:lnSpc>
              <a:spcBef>
                <a:spcPts val="641"/>
              </a:spcBef>
            </a:pPr>
            <a:endParaRPr lang="en-IN" sz="3200" b="0" strike="noStrike" spc="-1" dirty="0">
              <a:latin typeface="Arial"/>
            </a:endParaRPr>
          </a:p>
        </p:txBody>
      </p:sp>
      <p:sp>
        <p:nvSpPr>
          <p:cNvPr id="5" name="Rectangle 4"/>
          <p:cNvSpPr/>
          <p:nvPr/>
        </p:nvSpPr>
        <p:spPr>
          <a:xfrm>
            <a:off x="533400" y="762001"/>
            <a:ext cx="8001000" cy="5632311"/>
          </a:xfrm>
          <a:prstGeom prst="rect">
            <a:avLst/>
          </a:prstGeom>
        </p:spPr>
        <p:txBody>
          <a:bodyPr wrap="square">
            <a:spAutoFit/>
          </a:bodyPr>
          <a:lstStyle/>
          <a:p>
            <a:pPr algn="just"/>
            <a:r>
              <a:rPr lang="en-US" dirty="0" smtClean="0">
                <a:solidFill>
                  <a:srgbClr val="FF0000"/>
                </a:solidFill>
              </a:rPr>
              <a:t>Feature</a:t>
            </a:r>
            <a:r>
              <a:rPr lang="en-US" dirty="0" smtClean="0"/>
              <a:t>: Login functionality Demo </a:t>
            </a:r>
          </a:p>
          <a:p>
            <a:pPr algn="just"/>
            <a:endParaRPr lang="en-US" dirty="0" smtClean="0"/>
          </a:p>
          <a:p>
            <a:pPr algn="just"/>
            <a:r>
              <a:rPr lang="en-US" dirty="0" smtClean="0">
                <a:solidFill>
                  <a:srgbClr val="00B050"/>
                </a:solidFill>
              </a:rPr>
              <a:t>Scenario</a:t>
            </a:r>
            <a:r>
              <a:rPr lang="en-US" dirty="0" smtClean="0"/>
              <a:t>: </a:t>
            </a:r>
            <a:r>
              <a:rPr lang="en-US" dirty="0" err="1" smtClean="0"/>
              <a:t>Instagram</a:t>
            </a:r>
            <a:r>
              <a:rPr lang="en-US" dirty="0" smtClean="0"/>
              <a:t> Login Functionality </a:t>
            </a:r>
          </a:p>
          <a:p>
            <a:pPr algn="just"/>
            <a:r>
              <a:rPr lang="en-US" dirty="0" smtClean="0"/>
              <a:t>        Given User opens the application </a:t>
            </a:r>
          </a:p>
          <a:p>
            <a:pPr algn="just"/>
            <a:endParaRPr lang="en-US" dirty="0" smtClean="0"/>
          </a:p>
          <a:p>
            <a:pPr algn="just"/>
            <a:r>
              <a:rPr lang="en-US" dirty="0" smtClean="0"/>
              <a:t>#</a:t>
            </a:r>
            <a:r>
              <a:rPr lang="en-US" dirty="0" smtClean="0">
                <a:solidFill>
                  <a:schemeClr val="accent5"/>
                </a:solidFill>
              </a:rPr>
              <a:t>@Smoke </a:t>
            </a:r>
          </a:p>
          <a:p>
            <a:pPr algn="just"/>
            <a:r>
              <a:rPr lang="en-US" dirty="0" smtClean="0">
                <a:solidFill>
                  <a:srgbClr val="00B050"/>
                </a:solidFill>
              </a:rPr>
              <a:t>Scenario</a:t>
            </a:r>
            <a:r>
              <a:rPr lang="en-US" dirty="0" smtClean="0"/>
              <a:t>: Twitter Login and Search Functionality </a:t>
            </a:r>
          </a:p>
          <a:p>
            <a:pPr algn="just"/>
            <a:r>
              <a:rPr lang="en-US" dirty="0" smtClean="0"/>
              <a:t>        </a:t>
            </a:r>
            <a:r>
              <a:rPr lang="en-US" dirty="0" smtClean="0">
                <a:solidFill>
                  <a:schemeClr val="accent5"/>
                </a:solidFill>
              </a:rPr>
              <a:t>Given</a:t>
            </a:r>
            <a:r>
              <a:rPr lang="en-US" dirty="0" smtClean="0"/>
              <a:t> User opens the twitter application </a:t>
            </a:r>
          </a:p>
          <a:p>
            <a:pPr algn="just"/>
            <a:r>
              <a:rPr lang="en-US" dirty="0" smtClean="0"/>
              <a:t>               |8390215459|Welcome!@#|</a:t>
            </a:r>
          </a:p>
          <a:p>
            <a:pPr algn="just"/>
            <a:r>
              <a:rPr lang="en-US" dirty="0" smtClean="0"/>
              <a:t>         </a:t>
            </a:r>
            <a:r>
              <a:rPr lang="en-US" dirty="0" smtClean="0">
                <a:solidFill>
                  <a:schemeClr val="accent5"/>
                </a:solidFill>
              </a:rPr>
              <a:t>Then</a:t>
            </a:r>
            <a:r>
              <a:rPr lang="en-US" dirty="0" smtClean="0"/>
              <a:t> User enters the search text </a:t>
            </a:r>
          </a:p>
          <a:p>
            <a:pPr algn="just"/>
            <a:r>
              <a:rPr lang="en-US" dirty="0" smtClean="0"/>
              <a:t>               |</a:t>
            </a:r>
            <a:r>
              <a:rPr lang="en-US" dirty="0" err="1" smtClean="0"/>
              <a:t>Shahrukh</a:t>
            </a:r>
            <a:r>
              <a:rPr lang="en-US" dirty="0" smtClean="0"/>
              <a:t> Khan|</a:t>
            </a:r>
          </a:p>
          <a:p>
            <a:pPr algn="just"/>
            <a:endParaRPr lang="en-US" dirty="0" smtClean="0"/>
          </a:p>
          <a:p>
            <a:pPr algn="just"/>
            <a:r>
              <a:rPr lang="en-US" dirty="0" smtClean="0">
                <a:solidFill>
                  <a:schemeClr val="accent5"/>
                </a:solidFill>
              </a:rPr>
              <a:t>@Smoke </a:t>
            </a:r>
          </a:p>
          <a:p>
            <a:pPr algn="just"/>
            <a:r>
              <a:rPr lang="en-US" dirty="0" smtClean="0">
                <a:solidFill>
                  <a:srgbClr val="00B050"/>
                </a:solidFill>
              </a:rPr>
              <a:t>Scenario</a:t>
            </a:r>
            <a:r>
              <a:rPr lang="en-US" dirty="0" smtClean="0"/>
              <a:t>: </a:t>
            </a:r>
            <a:r>
              <a:rPr lang="en-US" dirty="0" err="1" smtClean="0"/>
              <a:t>Flipkart</a:t>
            </a:r>
            <a:r>
              <a:rPr lang="en-US" dirty="0" smtClean="0"/>
              <a:t> Login and Search Functionality </a:t>
            </a:r>
          </a:p>
          <a:p>
            <a:pPr algn="just"/>
            <a:r>
              <a:rPr lang="en-US" dirty="0" smtClean="0"/>
              <a:t>             </a:t>
            </a:r>
            <a:r>
              <a:rPr lang="en-US" dirty="0" smtClean="0">
                <a:solidFill>
                  <a:schemeClr val="accent5"/>
                </a:solidFill>
              </a:rPr>
              <a:t>Given</a:t>
            </a:r>
            <a:r>
              <a:rPr lang="en-US" dirty="0" smtClean="0"/>
              <a:t> User opens the </a:t>
            </a:r>
            <a:r>
              <a:rPr lang="en-US" dirty="0" err="1" smtClean="0"/>
              <a:t>flipkart</a:t>
            </a:r>
            <a:r>
              <a:rPr lang="en-US" dirty="0" smtClean="0"/>
              <a:t>  application </a:t>
            </a:r>
          </a:p>
          <a:p>
            <a:pPr algn="just"/>
            <a:r>
              <a:rPr lang="en-US" dirty="0" smtClean="0"/>
              <a:t>             </a:t>
            </a:r>
            <a:r>
              <a:rPr lang="en-US" dirty="0" smtClean="0">
                <a:solidFill>
                  <a:schemeClr val="accent5"/>
                </a:solidFill>
              </a:rPr>
              <a:t>Then</a:t>
            </a:r>
            <a:r>
              <a:rPr lang="en-US" dirty="0" smtClean="0"/>
              <a:t> User enters the product in search box </a:t>
            </a:r>
          </a:p>
          <a:p>
            <a:pPr algn="just"/>
            <a:r>
              <a:rPr lang="en-US" dirty="0" smtClean="0"/>
              <a:t>                    |mixer grinder|</a:t>
            </a:r>
          </a:p>
          <a:p>
            <a:pPr algn="just"/>
            <a:r>
              <a:rPr lang="en-US" dirty="0" smtClean="0"/>
              <a:t>             </a:t>
            </a:r>
            <a:r>
              <a:rPr lang="en-US" dirty="0" smtClean="0">
                <a:solidFill>
                  <a:schemeClr val="accent5"/>
                </a:solidFill>
              </a:rPr>
              <a:t>Then</a:t>
            </a:r>
            <a:r>
              <a:rPr lang="en-US" dirty="0" smtClean="0"/>
              <a:t> User opens the electronics list </a:t>
            </a:r>
          </a:p>
          <a:p>
            <a:pPr algn="just"/>
            <a:r>
              <a:rPr lang="en-US" dirty="0" smtClean="0"/>
              <a:t>             </a:t>
            </a:r>
            <a:r>
              <a:rPr lang="en-US" dirty="0" smtClean="0">
                <a:solidFill>
                  <a:schemeClr val="accent5"/>
                </a:solidFill>
              </a:rPr>
              <a:t>Then</a:t>
            </a:r>
            <a:r>
              <a:rPr lang="en-US" dirty="0" smtClean="0"/>
              <a:t> User Selects the Brand </a:t>
            </a:r>
          </a:p>
          <a:p>
            <a:pPr algn="just"/>
            <a:r>
              <a:rPr lang="en-US" dirty="0" smtClean="0"/>
              <a:t>                     |Vivo|</a:t>
            </a:r>
            <a:endParaRPr lang="en-US" dirty="0"/>
          </a:p>
        </p:txBody>
      </p:sp>
    </p:spTree>
    <p:extLst>
      <p:ext uri="{BB962C8B-B14F-4D97-AF65-F5344CB8AC3E}">
        <p14:creationId xmlns:p14="http://schemas.microsoft.com/office/powerpoint/2010/main" val="404662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Gherkin Keyword Used in Cucumber</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457200" indent="-457200" algn="just">
              <a:buAutoNum type="arabicParenR"/>
            </a:pPr>
            <a:r>
              <a:rPr lang="en-US" dirty="0" smtClean="0"/>
              <a:t>Feature – Defines logical test needs that needs to be tested, it contains multiple scenario.</a:t>
            </a:r>
          </a:p>
          <a:p>
            <a:pPr marL="457200" indent="-457200" algn="just">
              <a:buAutoNum type="arabicParenR"/>
            </a:pPr>
            <a:r>
              <a:rPr lang="en-US" dirty="0" smtClean="0"/>
              <a:t>Scenario: Every test in a scenario is called as scenario.</a:t>
            </a:r>
          </a:p>
          <a:p>
            <a:pPr marL="457200" indent="-457200" algn="just">
              <a:buAutoNum type="arabicParenR"/>
            </a:pPr>
            <a:r>
              <a:rPr lang="en-US" dirty="0" smtClean="0"/>
              <a:t>Given : Precondition available</a:t>
            </a:r>
          </a:p>
          <a:p>
            <a:pPr marL="457200" indent="-457200" algn="just">
              <a:buAutoNum type="arabicParenR"/>
            </a:pPr>
            <a:r>
              <a:rPr lang="en-US" dirty="0" smtClean="0"/>
              <a:t>When : Test action that will be executed.</a:t>
            </a:r>
          </a:p>
          <a:p>
            <a:pPr marL="457200" indent="-457200" algn="just">
              <a:buAutoNum type="arabicParenR"/>
            </a:pPr>
            <a:r>
              <a:rPr lang="en-US" dirty="0" smtClean="0"/>
              <a:t>Then:  Outcome of previous steps.</a:t>
            </a:r>
          </a:p>
          <a:p>
            <a:pPr marL="457200" indent="-457200" algn="just">
              <a:buAutoNum type="arabicParenR"/>
            </a:pPr>
            <a:r>
              <a:rPr lang="en-US" dirty="0" smtClean="0"/>
              <a:t>And: Add conditions to your step.</a:t>
            </a:r>
          </a:p>
          <a:p>
            <a:pPr marL="457200" indent="-457200" algn="just">
              <a:buAutoNum type="arabicParenR"/>
            </a:pPr>
            <a:r>
              <a:rPr lang="en-US" dirty="0" smtClean="0"/>
              <a:t>But: Add negative comments.</a:t>
            </a:r>
          </a:p>
          <a:p>
            <a:pPr marL="457200" indent="-457200" algn="just">
              <a:buAutoNum type="arabicParenR"/>
            </a:pPr>
            <a:r>
              <a:rPr lang="en-US" dirty="0" smtClean="0"/>
              <a:t>* :  It means all.</a:t>
            </a:r>
          </a:p>
          <a:p>
            <a:pPr marL="457200" indent="-457200" algn="just">
              <a:buAutoNum type="arabicParenR"/>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143000"/>
          </a:xfrm>
        </p:spPr>
        <p:txBody>
          <a:bodyPr/>
          <a:lstStyle/>
          <a:p>
            <a:r>
              <a:rPr lang="en-US" b="1" dirty="0" smtClean="0">
                <a:solidFill>
                  <a:srgbClr val="C00000"/>
                </a:solidFill>
              </a:rPr>
              <a:t>Project Structure  (Serenity + Cucumber) For Service Now</a:t>
            </a:r>
            <a:endParaRPr lang="en-US" b="1"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80838"/>
            <a:ext cx="4834176" cy="50199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C00000"/>
                </a:solidFill>
              </a:rPr>
              <a:t>Framework Explanation</a:t>
            </a:r>
            <a:endParaRPr lang="en-US" dirty="0"/>
          </a:p>
        </p:txBody>
      </p:sp>
      <p:sp>
        <p:nvSpPr>
          <p:cNvPr id="4" name="Content Placeholder 3"/>
          <p:cNvSpPr>
            <a:spLocks noGrp="1"/>
          </p:cNvSpPr>
          <p:nvPr>
            <p:ph idx="1"/>
          </p:nvPr>
        </p:nvSpPr>
        <p:spPr>
          <a:xfrm>
            <a:off x="628650" y="1524000"/>
            <a:ext cx="7886700" cy="5105400"/>
          </a:xfrm>
        </p:spPr>
        <p:txBody>
          <a:bodyPr>
            <a:normAutofit fontScale="92500" lnSpcReduction="10000"/>
          </a:bodyPr>
          <a:lstStyle/>
          <a:p>
            <a:pPr algn="just"/>
            <a:r>
              <a:rPr lang="en-US" sz="2000" b="1" dirty="0" smtClean="0"/>
              <a:t>Page factory</a:t>
            </a:r>
            <a:r>
              <a:rPr lang="en-US" sz="2000" dirty="0" smtClean="0"/>
              <a:t> – All the Web Elements of different pages are present in different classes in </a:t>
            </a:r>
            <a:r>
              <a:rPr lang="en-US" sz="2000" dirty="0" smtClean="0">
                <a:solidFill>
                  <a:srgbClr val="C00000"/>
                </a:solidFill>
              </a:rPr>
              <a:t>(</a:t>
            </a:r>
            <a:r>
              <a:rPr lang="en-US" sz="2000" dirty="0" err="1" smtClean="0">
                <a:solidFill>
                  <a:srgbClr val="C00000"/>
                </a:solidFill>
              </a:rPr>
              <a:t>net.thucydides.showcase.cucumber.pages</a:t>
            </a:r>
            <a:r>
              <a:rPr lang="en-US" sz="2000" dirty="0" smtClean="0">
                <a:solidFill>
                  <a:srgbClr val="C00000"/>
                </a:solidFill>
              </a:rPr>
              <a:t>) </a:t>
            </a:r>
            <a:r>
              <a:rPr lang="en-US" sz="2000" dirty="0" smtClean="0"/>
              <a:t>package under </a:t>
            </a:r>
            <a:r>
              <a:rPr lang="en-US" sz="2000" dirty="0" err="1" smtClean="0">
                <a:solidFill>
                  <a:srgbClr val="C00000"/>
                </a:solidFill>
              </a:rPr>
              <a:t>src</a:t>
            </a:r>
            <a:r>
              <a:rPr lang="en-US" sz="2000" dirty="0" smtClean="0">
                <a:solidFill>
                  <a:srgbClr val="C00000"/>
                </a:solidFill>
              </a:rPr>
              <a:t>/test/java.</a:t>
            </a:r>
          </a:p>
          <a:p>
            <a:pPr algn="just"/>
            <a:r>
              <a:rPr lang="en-US" sz="2000" b="1" dirty="0" smtClean="0"/>
              <a:t>Step Definitions</a:t>
            </a:r>
            <a:r>
              <a:rPr lang="en-US" sz="2000" dirty="0" smtClean="0"/>
              <a:t> – All the steps of feature file are implemented in different classes present in </a:t>
            </a:r>
            <a:r>
              <a:rPr lang="en-US" sz="2000" dirty="0" smtClean="0">
                <a:solidFill>
                  <a:srgbClr val="C00000"/>
                </a:solidFill>
              </a:rPr>
              <a:t>(</a:t>
            </a:r>
            <a:r>
              <a:rPr lang="en-US" sz="2000" dirty="0" err="1" smtClean="0">
                <a:solidFill>
                  <a:srgbClr val="C00000"/>
                </a:solidFill>
              </a:rPr>
              <a:t>net.thucydides.showcase.cucumber.steps</a:t>
            </a:r>
            <a:r>
              <a:rPr lang="en-US" sz="2000" dirty="0" smtClean="0">
                <a:solidFill>
                  <a:srgbClr val="C00000"/>
                </a:solidFill>
              </a:rPr>
              <a:t>) </a:t>
            </a:r>
            <a:r>
              <a:rPr lang="en-US" sz="2000" dirty="0" smtClean="0"/>
              <a:t>package under </a:t>
            </a:r>
            <a:r>
              <a:rPr lang="en-US" sz="2000" dirty="0" err="1" smtClean="0">
                <a:solidFill>
                  <a:srgbClr val="C00000"/>
                </a:solidFill>
              </a:rPr>
              <a:t>src</a:t>
            </a:r>
            <a:r>
              <a:rPr lang="en-US" sz="2000" dirty="0" smtClean="0">
                <a:solidFill>
                  <a:srgbClr val="C00000"/>
                </a:solidFill>
              </a:rPr>
              <a:t>/test/java.</a:t>
            </a:r>
            <a:endParaRPr lang="en-US" sz="2000" dirty="0" smtClean="0"/>
          </a:p>
          <a:p>
            <a:pPr algn="just"/>
            <a:r>
              <a:rPr lang="en-US" sz="2000" b="1" dirty="0" smtClean="0"/>
              <a:t>Feature File</a:t>
            </a:r>
            <a:r>
              <a:rPr lang="en-US" sz="2000" dirty="0" smtClean="0"/>
              <a:t> –  All the feature files are present in features folder with .feature extension under </a:t>
            </a:r>
            <a:r>
              <a:rPr lang="en-US" sz="2000" dirty="0" err="1" smtClean="0">
                <a:solidFill>
                  <a:srgbClr val="C00000"/>
                </a:solidFill>
              </a:rPr>
              <a:t>src</a:t>
            </a:r>
            <a:r>
              <a:rPr lang="en-US" sz="2000" dirty="0" smtClean="0">
                <a:solidFill>
                  <a:srgbClr val="C00000"/>
                </a:solidFill>
              </a:rPr>
              <a:t>/test/resources.</a:t>
            </a:r>
            <a:endParaRPr lang="en-US" sz="2000" dirty="0" smtClean="0"/>
          </a:p>
          <a:p>
            <a:pPr algn="just"/>
            <a:r>
              <a:rPr lang="en-US" sz="2000" b="1" dirty="0" err="1" smtClean="0"/>
              <a:t>Serenity.properties</a:t>
            </a:r>
            <a:r>
              <a:rPr lang="en-US" sz="2000" dirty="0" smtClean="0"/>
              <a:t> – This file is present at project root level which contains path to different browsers driver, driver initialization and serenity waits. </a:t>
            </a:r>
          </a:p>
          <a:p>
            <a:pPr algn="just"/>
            <a:r>
              <a:rPr lang="en-US" sz="2000" dirty="0" smtClean="0"/>
              <a:t> </a:t>
            </a:r>
            <a:r>
              <a:rPr lang="en-US" sz="2000" b="1" dirty="0" smtClean="0"/>
              <a:t>Maven</a:t>
            </a:r>
            <a:r>
              <a:rPr lang="en-US" sz="2000" dirty="0" smtClean="0"/>
              <a:t> – Maven is used as build tool and POM.xml is present at project root level for dependency management.</a:t>
            </a:r>
          </a:p>
          <a:p>
            <a:pPr algn="just"/>
            <a:r>
              <a:rPr lang="en-US" dirty="0" smtClean="0"/>
              <a:t>Target Folder – All serenity reports are generated inside this folder (</a:t>
            </a:r>
            <a:r>
              <a:rPr lang="en-US" dirty="0" smtClean="0">
                <a:solidFill>
                  <a:srgbClr val="C00000"/>
                </a:solidFill>
              </a:rPr>
              <a:t>target/site/serenity)</a:t>
            </a:r>
            <a:r>
              <a:rPr lang="en-US" dirty="0" smtClean="0"/>
              <a:t> under </a:t>
            </a:r>
            <a:r>
              <a:rPr lang="en-US" dirty="0" err="1" smtClean="0">
                <a:solidFill>
                  <a:srgbClr val="C00000"/>
                </a:solidFill>
              </a:rPr>
              <a:t>src</a:t>
            </a:r>
            <a:r>
              <a:rPr lang="en-US" dirty="0" smtClean="0">
                <a:solidFill>
                  <a:srgbClr val="C00000"/>
                </a:solidFill>
              </a:rPr>
              <a:t>/test/resources</a:t>
            </a:r>
            <a:r>
              <a:rPr lang="en-US" dirty="0" smtClean="0"/>
              <a:t> with .html extensions.</a:t>
            </a:r>
          </a:p>
          <a:p>
            <a:pPr algn="just"/>
            <a:r>
              <a:rPr lang="en-US" dirty="0" smtClean="0"/>
              <a:t>Test Runner class is present in </a:t>
            </a:r>
            <a:r>
              <a:rPr lang="en-US" dirty="0" smtClean="0">
                <a:solidFill>
                  <a:srgbClr val="C00000"/>
                </a:solidFill>
              </a:rPr>
              <a:t>(</a:t>
            </a:r>
            <a:r>
              <a:rPr lang="en-US" dirty="0" err="1" smtClean="0">
                <a:solidFill>
                  <a:srgbClr val="C00000"/>
                </a:solidFill>
              </a:rPr>
              <a:t>net.thucydides.showcase.cucumber</a:t>
            </a:r>
            <a:r>
              <a:rPr lang="en-US" dirty="0" smtClean="0">
                <a:solidFill>
                  <a:srgbClr val="C00000"/>
                </a:solidFill>
              </a:rPr>
              <a:t>)</a:t>
            </a:r>
            <a:r>
              <a:rPr lang="en-US" dirty="0" smtClean="0"/>
              <a:t> package under </a:t>
            </a:r>
            <a:r>
              <a:rPr lang="en-US" dirty="0" err="1" smtClean="0">
                <a:solidFill>
                  <a:srgbClr val="C00000"/>
                </a:solidFill>
              </a:rPr>
              <a:t>src</a:t>
            </a:r>
            <a:r>
              <a:rPr lang="en-US" dirty="0" smtClean="0">
                <a:solidFill>
                  <a:srgbClr val="C00000"/>
                </a:solidFill>
              </a:rPr>
              <a:t>/test/java</a:t>
            </a:r>
            <a:r>
              <a:rPr lang="en-US" dirty="0" smtClean="0"/>
              <a:t> which can be used for execution and providing path to feature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295400"/>
          </a:xfrm>
        </p:spPr>
        <p:txBody>
          <a:bodyPr/>
          <a:lstStyle/>
          <a:p>
            <a:r>
              <a:rPr lang="en-US" b="1" dirty="0" smtClean="0">
                <a:solidFill>
                  <a:srgbClr val="C00000"/>
                </a:solidFill>
              </a:rPr>
              <a:t>Feature File </a:t>
            </a:r>
            <a:endParaRPr lang="en-US" b="1"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1"/>
            <a:ext cx="8915400" cy="41022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66800"/>
          </a:xfrm>
        </p:spPr>
        <p:txBody>
          <a:bodyPr/>
          <a:lstStyle/>
          <a:p>
            <a:r>
              <a:rPr lang="en-US" b="1" dirty="0" smtClean="0">
                <a:solidFill>
                  <a:srgbClr val="C00000"/>
                </a:solidFill>
              </a:rPr>
              <a:t>How To Run Test Cases</a:t>
            </a:r>
            <a:endParaRPr lang="en-US" b="1" dirty="0">
              <a:solidFill>
                <a:srgbClr val="C00000"/>
              </a:solidFill>
            </a:endParaRPr>
          </a:p>
        </p:txBody>
      </p:sp>
      <p:sp>
        <p:nvSpPr>
          <p:cNvPr id="3" name="Content Placeholder 2"/>
          <p:cNvSpPr>
            <a:spLocks noGrp="1"/>
          </p:cNvSpPr>
          <p:nvPr>
            <p:ph idx="1"/>
          </p:nvPr>
        </p:nvSpPr>
        <p:spPr>
          <a:xfrm>
            <a:off x="628650" y="1371600"/>
            <a:ext cx="7886700" cy="4805363"/>
          </a:xfrm>
        </p:spPr>
        <p:txBody>
          <a:bodyPr>
            <a:normAutofit lnSpcReduction="10000"/>
          </a:bodyPr>
          <a:lstStyle/>
          <a:p>
            <a:pPr algn="just">
              <a:buNone/>
            </a:pPr>
            <a:r>
              <a:rPr lang="en-US" b="1" dirty="0" smtClean="0"/>
              <a:t>Steps to run at your system:</a:t>
            </a:r>
          </a:p>
          <a:p>
            <a:pPr algn="just">
              <a:buNone/>
            </a:pPr>
            <a:r>
              <a:rPr lang="en-US" dirty="0" smtClean="0"/>
              <a:t>	Clone the repository using "</a:t>
            </a:r>
            <a:r>
              <a:rPr lang="en-US" dirty="0" err="1" smtClean="0"/>
              <a:t>git</a:t>
            </a:r>
            <a:r>
              <a:rPr lang="en-US" dirty="0" smtClean="0"/>
              <a:t> clone </a:t>
            </a:r>
          </a:p>
          <a:p>
            <a:pPr algn="just">
              <a:buNone/>
            </a:pPr>
            <a:r>
              <a:rPr lang="en-US" b="1" dirty="0" smtClean="0"/>
              <a:t>- 1st way</a:t>
            </a:r>
          </a:p>
          <a:p>
            <a:pPr algn="just">
              <a:buNone/>
            </a:pPr>
            <a:r>
              <a:rPr lang="en-US" dirty="0" smtClean="0"/>
              <a:t>•	Run "</a:t>
            </a:r>
            <a:r>
              <a:rPr lang="en-US" dirty="0" err="1" smtClean="0"/>
              <a:t>mvn</a:t>
            </a:r>
            <a:r>
              <a:rPr lang="en-US" dirty="0" smtClean="0"/>
              <a:t> install“</a:t>
            </a:r>
          </a:p>
          <a:p>
            <a:pPr algn="just">
              <a:buNone/>
            </a:pPr>
            <a:r>
              <a:rPr lang="en-US" dirty="0" smtClean="0"/>
              <a:t>   OR</a:t>
            </a:r>
          </a:p>
          <a:p>
            <a:pPr algn="just">
              <a:buNone/>
            </a:pPr>
            <a:r>
              <a:rPr lang="en-US" dirty="0" smtClean="0"/>
              <a:t>•	Run "</a:t>
            </a:r>
            <a:r>
              <a:rPr lang="en-US" dirty="0" err="1" smtClean="0"/>
              <a:t>mvn</a:t>
            </a:r>
            <a:r>
              <a:rPr lang="en-US" dirty="0" smtClean="0"/>
              <a:t> clean verify" </a:t>
            </a:r>
          </a:p>
          <a:p>
            <a:pPr algn="just">
              <a:buNone/>
            </a:pPr>
            <a:endParaRPr lang="en-US" dirty="0" smtClean="0"/>
          </a:p>
          <a:p>
            <a:pPr algn="just">
              <a:buNone/>
            </a:pPr>
            <a:r>
              <a:rPr lang="en-US" b="1" dirty="0" smtClean="0"/>
              <a:t>- 2nd way</a:t>
            </a:r>
          </a:p>
          <a:p>
            <a:pPr algn="just">
              <a:buNone/>
            </a:pPr>
            <a:r>
              <a:rPr lang="en-US" dirty="0" smtClean="0"/>
              <a:t>•	Run </a:t>
            </a:r>
            <a:r>
              <a:rPr lang="en-US" dirty="0" smtClean="0">
                <a:solidFill>
                  <a:srgbClr val="C00000"/>
                </a:solidFill>
              </a:rPr>
              <a:t>‘</a:t>
            </a:r>
            <a:r>
              <a:rPr lang="en-US" dirty="0" err="1" smtClean="0">
                <a:solidFill>
                  <a:srgbClr val="C00000"/>
                </a:solidFill>
              </a:rPr>
              <a:t>VerifyIncidentNumber</a:t>
            </a:r>
            <a:r>
              <a:rPr lang="en-US" dirty="0" smtClean="0">
                <a:solidFill>
                  <a:srgbClr val="C00000"/>
                </a:solidFill>
              </a:rPr>
              <a:t>'</a:t>
            </a:r>
            <a:r>
              <a:rPr lang="en-US" dirty="0" smtClean="0"/>
              <a:t> class as </a:t>
            </a:r>
            <a:r>
              <a:rPr lang="en-US" dirty="0" err="1" smtClean="0"/>
              <a:t>Junit</a:t>
            </a:r>
            <a:r>
              <a:rPr lang="en-US" dirty="0" smtClean="0"/>
              <a:t> test present in Location: </a:t>
            </a:r>
          </a:p>
          <a:p>
            <a:pPr algn="just">
              <a:buNone/>
            </a:pPr>
            <a:r>
              <a:rPr lang="en-US" dirty="0" smtClean="0"/>
              <a:t> </a:t>
            </a:r>
            <a:r>
              <a:rPr lang="en-US" dirty="0" err="1" smtClean="0"/>
              <a:t>src</a:t>
            </a:r>
            <a:r>
              <a:rPr lang="en-US" dirty="0" smtClean="0"/>
              <a:t>\test\java\net\</a:t>
            </a:r>
            <a:r>
              <a:rPr lang="en-US" dirty="0" err="1" smtClean="0"/>
              <a:t>thucydides</a:t>
            </a:r>
            <a:r>
              <a:rPr lang="en-US" dirty="0" smtClean="0"/>
              <a:t>\showcase\cucumber\VerifyIncidentNumber.java</a:t>
            </a:r>
          </a:p>
          <a:p>
            <a:pPr algn="just">
              <a:buNone/>
            </a:pPr>
            <a:r>
              <a:rPr lang="en-US" dirty="0" smtClean="0"/>
              <a:t>- Execution of test case is present in video demo folder.</a:t>
            </a:r>
          </a:p>
          <a:p>
            <a:pPr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1548054</TotalTime>
  <Words>474</Words>
  <Application>Microsoft Office PowerPoint</Application>
  <PresentationFormat>On-screen Show (4:3)</PresentationFormat>
  <Paragraphs>104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DejaVu Sans</vt:lpstr>
      <vt:lpstr>Office Theme</vt:lpstr>
      <vt:lpstr>PowerPoint Presentation</vt:lpstr>
      <vt:lpstr>Advantages of Serenity Over Selenium WebDriver</vt:lpstr>
      <vt:lpstr>PowerPoint Presentation</vt:lpstr>
      <vt:lpstr>PowerPoint Presentation</vt:lpstr>
      <vt:lpstr>Gherkin Keyword Used in Cucumber</vt:lpstr>
      <vt:lpstr>Project Structure  (Serenity + Cucumber) For Service Now</vt:lpstr>
      <vt:lpstr>Framework Explanation</vt:lpstr>
      <vt:lpstr>Feature File </vt:lpstr>
      <vt:lpstr>How To Run Test Cases</vt:lpstr>
      <vt:lpstr>Reporting in Serenity</vt:lpstr>
      <vt:lpstr>Serenity Report - 1</vt:lpstr>
      <vt:lpstr>Serenity Report - 2</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Admin</cp:lastModifiedBy>
  <cp:revision>1406</cp:revision>
  <dcterms:created xsi:type="dcterms:W3CDTF">2016-06-04T14:27:10Z</dcterms:created>
  <dcterms:modified xsi:type="dcterms:W3CDTF">2020-06-10T14:42:25Z</dcterms:modified>
</cp:coreProperties>
</file>