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6" r:id="rId8"/>
    <p:sldId id="262" r:id="rId9"/>
    <p:sldId id="263" r:id="rId10"/>
    <p:sldId id="264" r:id="rId11"/>
    <p:sldId id="269" r:id="rId12"/>
    <p:sldId id="271" r:id="rId13"/>
    <p:sldId id="272" r:id="rId14"/>
    <p:sldId id="293" r:id="rId15"/>
    <p:sldId id="273" r:id="rId16"/>
    <p:sldId id="294" r:id="rId17"/>
    <p:sldId id="274" r:id="rId18"/>
    <p:sldId id="295" r:id="rId19"/>
    <p:sldId id="277" r:id="rId20"/>
    <p:sldId id="278" r:id="rId21"/>
    <p:sldId id="281" r:id="rId22"/>
    <p:sldId id="296" r:id="rId23"/>
    <p:sldId id="282" r:id="rId24"/>
    <p:sldId id="297" r:id="rId25"/>
    <p:sldId id="300" r:id="rId26"/>
    <p:sldId id="301" r:id="rId27"/>
    <p:sldId id="302" r:id="rId28"/>
    <p:sldId id="283" r:id="rId29"/>
    <p:sldId id="298" r:id="rId30"/>
    <p:sldId id="299" r:id="rId31"/>
    <p:sldId id="303" r:id="rId32"/>
    <p:sldId id="304" r:id="rId33"/>
    <p:sldId id="305" r:id="rId34"/>
    <p:sldId id="306" r:id="rId35"/>
    <p:sldId id="307" r:id="rId36"/>
    <p:sldId id="284" r:id="rId37"/>
    <p:sldId id="309" r:id="rId38"/>
    <p:sldId id="285" r:id="rId39"/>
    <p:sldId id="286" r:id="rId40"/>
    <p:sldId id="287" r:id="rId41"/>
    <p:sldId id="310" r:id="rId42"/>
    <p:sldId id="288" r:id="rId43"/>
    <p:sldId id="289" r:id="rId44"/>
    <p:sldId id="311" r:id="rId45"/>
    <p:sldId id="290" r:id="rId46"/>
    <p:sldId id="291" r:id="rId47"/>
    <p:sldId id="314" r:id="rId48"/>
    <p:sldId id="315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4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8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42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2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6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3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78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6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3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F1CBF-CE27-4B55-8A69-BEC664A7152C}" type="datetimeFigureOut">
              <a:rPr lang="pt-BR" smtClean="0"/>
              <a:t>14/06/2015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5E772C-9755-4677-BD70-8F20F8D51DF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1107583"/>
            <a:ext cx="10058400" cy="2702374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 smtClean="0">
                <a:latin typeface="+mn-lt"/>
              </a:rPr>
              <a:t>Test-</a:t>
            </a:r>
            <a:r>
              <a:rPr lang="pt-BR" sz="4400" b="1" dirty="0" err="1" smtClean="0">
                <a:latin typeface="+mn-lt"/>
              </a:rPr>
              <a:t>Driven</a:t>
            </a:r>
            <a:r>
              <a:rPr lang="pt-BR" sz="4400" b="1" dirty="0" smtClean="0">
                <a:latin typeface="+mn-lt"/>
              </a:rPr>
              <a:t> </a:t>
            </a:r>
            <a:r>
              <a:rPr lang="pt-BR" sz="4400" b="1" dirty="0" err="1" smtClean="0">
                <a:latin typeface="+mn-lt"/>
              </a:rPr>
              <a:t>Development</a:t>
            </a:r>
            <a:r>
              <a:rPr lang="pt-BR" sz="4400" b="1" dirty="0" smtClean="0">
                <a:latin typeface="+mn-lt"/>
              </a:rPr>
              <a:t> </a:t>
            </a:r>
            <a:r>
              <a:rPr lang="pt-BR" sz="4400" b="1" dirty="0">
                <a:latin typeface="+mn-lt"/>
              </a:rPr>
              <a:t>como alternativa de garantia de qualidade no desenvolvimento de </a:t>
            </a:r>
            <a:r>
              <a:rPr lang="pt-BR" sz="4400" b="1" dirty="0" smtClean="0">
                <a:latin typeface="+mn-lt"/>
              </a:rPr>
              <a:t>software</a:t>
            </a:r>
            <a:endParaRPr lang="pt-BR" sz="72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501651"/>
            <a:ext cx="5966561" cy="1647056"/>
          </a:xfrm>
        </p:spPr>
        <p:txBody>
          <a:bodyPr>
            <a:noAutofit/>
          </a:bodyPr>
          <a:lstStyle/>
          <a:p>
            <a:r>
              <a:rPr lang="pt-BR" sz="1400" dirty="0">
                <a:latin typeface="+mn-lt"/>
              </a:rPr>
              <a:t>VINÍCIUS T. FERRARI</a:t>
            </a:r>
          </a:p>
          <a:p>
            <a:r>
              <a:rPr lang="pt-BR" sz="1400" dirty="0">
                <a:latin typeface="+mn-lt"/>
              </a:rPr>
              <a:t>TRABALHO DE CONCLUSÃO DE CURSO DE GRADUAÇÃO</a:t>
            </a:r>
          </a:p>
          <a:p>
            <a:r>
              <a:rPr lang="pt-BR" sz="1400" dirty="0">
                <a:latin typeface="+mn-lt"/>
              </a:rPr>
              <a:t>TECNOLOGIA EM ANÁLISE E DESENVOLVIMENTO DE SISTEMAS</a:t>
            </a:r>
          </a:p>
        </p:txBody>
      </p:sp>
      <p:pic>
        <p:nvPicPr>
          <p:cNvPr id="4" name="Picture 4" descr="C:\Users\Filipe\Desktop\logo fa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4743"/>
            <a:ext cx="4678517" cy="46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Filipe\Desktop\logo c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13" y="406875"/>
            <a:ext cx="2520280" cy="4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7066612" y="4365468"/>
            <a:ext cx="5013771" cy="1919422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 smtClean="0"/>
              <a:t>Banca:</a:t>
            </a:r>
            <a:endParaRPr lang="pt-BR" sz="2000" dirty="0"/>
          </a:p>
          <a:p>
            <a:r>
              <a:rPr lang="pt-BR" sz="2000" dirty="0"/>
              <a:t> </a:t>
            </a:r>
            <a:r>
              <a:rPr lang="pt-BR" sz="2000" dirty="0" smtClean="0"/>
              <a:t>   Prof</a:t>
            </a:r>
            <a:r>
              <a:rPr lang="pt-BR" sz="2000" dirty="0"/>
              <a:t>. Ma</a:t>
            </a:r>
            <a:r>
              <a:rPr lang="pt-BR" sz="2000" dirty="0" smtClean="0"/>
              <a:t>. Cristina </a:t>
            </a:r>
            <a:r>
              <a:rPr lang="pt-BR" sz="2000" dirty="0"/>
              <a:t>Corrêa de Oliveira</a:t>
            </a:r>
          </a:p>
          <a:p>
            <a:r>
              <a:rPr lang="pt-BR" sz="2000" dirty="0" smtClean="0"/>
              <a:t>    Prof</a:t>
            </a:r>
            <a:r>
              <a:rPr lang="pt-BR" sz="2000" dirty="0"/>
              <a:t>. Esp</a:t>
            </a:r>
            <a:r>
              <a:rPr lang="pt-BR" sz="2000" dirty="0" smtClean="0"/>
              <a:t>. Rodrigo Tavares </a:t>
            </a:r>
            <a:r>
              <a:rPr lang="pt-BR" sz="2000" dirty="0" err="1" smtClean="0"/>
              <a:t>Miron</a:t>
            </a:r>
            <a:endParaRPr lang="pt-BR" sz="2000" dirty="0"/>
          </a:p>
          <a:p>
            <a:r>
              <a:rPr lang="pt-BR" sz="2000" dirty="0" smtClean="0"/>
              <a:t>    </a:t>
            </a:r>
            <a:r>
              <a:rPr lang="pt-BR" sz="2000" dirty="0"/>
              <a:t>Prof. </a:t>
            </a:r>
            <a:r>
              <a:rPr lang="pt-BR" sz="2000" dirty="0" smtClean="0"/>
              <a:t>Me. Wilson </a:t>
            </a:r>
            <a:r>
              <a:rPr lang="pt-BR" sz="2000" dirty="0" err="1"/>
              <a:t>Vendramel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111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</a:t>
            </a:r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Complexidade </a:t>
            </a:r>
            <a:r>
              <a:rPr lang="pt-BR" sz="2400" dirty="0"/>
              <a:t>Ciclomática (CC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Número </a:t>
            </a:r>
            <a:r>
              <a:rPr lang="pt-BR" sz="2400" dirty="0"/>
              <a:t>de Linhas De Código (LOC – </a:t>
            </a:r>
            <a:r>
              <a:rPr lang="pt-BR" sz="2400" dirty="0" err="1"/>
              <a:t>Lines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Code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Dívida </a:t>
            </a:r>
            <a:r>
              <a:rPr lang="pt-BR" sz="2400" dirty="0"/>
              <a:t>Técnica (</a:t>
            </a:r>
            <a:r>
              <a:rPr lang="pt-BR" sz="2400" dirty="0" err="1"/>
              <a:t>Technical</a:t>
            </a:r>
            <a:r>
              <a:rPr lang="pt-BR" sz="2400" dirty="0"/>
              <a:t> </a:t>
            </a:r>
            <a:r>
              <a:rPr lang="pt-BR" sz="2400" dirty="0" err="1"/>
              <a:t>Debt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Cobertura </a:t>
            </a:r>
            <a:r>
              <a:rPr lang="pt-BR" sz="2400" dirty="0"/>
              <a:t>de </a:t>
            </a:r>
            <a:r>
              <a:rPr lang="pt-BR" sz="2400" dirty="0" smtClean="0"/>
              <a:t>código</a:t>
            </a:r>
          </a:p>
          <a:p>
            <a:r>
              <a:rPr lang="pt-BR" sz="2400" dirty="0" smtClean="0"/>
              <a:t>Duplicação </a:t>
            </a:r>
            <a:r>
              <a:rPr lang="pt-BR" sz="2400" dirty="0"/>
              <a:t>de código</a:t>
            </a:r>
          </a:p>
        </p:txBody>
      </p:sp>
    </p:spTree>
    <p:extLst>
      <p:ext uri="{BB962C8B-B14F-4D97-AF65-F5344CB8AC3E}">
        <p14:creationId xmlns:p14="http://schemas.microsoft.com/office/powerpoint/2010/main" val="4028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TDD – 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Test-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(TDD) é uma técnica de programação criada por um membro do manifesto ágil Kent </a:t>
            </a:r>
            <a:r>
              <a:rPr lang="pt-BR" sz="2400" dirty="0" smtClean="0"/>
              <a:t>Beck. 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técnica é simples e muitas vezes repetitiva já que são necessários somente três passos para começar a aplicar a </a:t>
            </a:r>
            <a:r>
              <a:rPr lang="pt-BR" sz="2400" dirty="0" smtClean="0"/>
              <a:t>prática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sz="2200" dirty="0" smtClean="0"/>
              <a:t>Vermelho </a:t>
            </a:r>
            <a:r>
              <a:rPr lang="pt-BR" sz="2200" dirty="0"/>
              <a:t>– Escrever um pequeno teste que não funcione e que talvez nem mesmo compile inicialmente.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sz="2200" dirty="0" smtClean="0"/>
              <a:t>Verde </a:t>
            </a:r>
            <a:r>
              <a:rPr lang="pt-BR" sz="2200" dirty="0"/>
              <a:t>– Fazer rapidamente o teste funcionar, mesmo contendo algum pecado necessário inicialmente.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sz="2200" dirty="0" smtClean="0"/>
              <a:t>Refatorar </a:t>
            </a:r>
            <a:r>
              <a:rPr lang="pt-BR" sz="2200" dirty="0"/>
              <a:t>– Eliminar todas as duplicatas criadas apenas para que o teste funcione. (BECK, 2010).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282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do TDD</a:t>
            </a:r>
          </a:p>
        </p:txBody>
      </p:sp>
      <p:pic>
        <p:nvPicPr>
          <p:cNvPr id="4" name="Picture" descr="C:\Users\Vinicius\Dropbox\TCC\tdd_flow.gif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01395" y="1846263"/>
            <a:ext cx="3849535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4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Vermelho: Criando um novo </a:t>
            </a:r>
            <a:r>
              <a:rPr lang="pt-BR" dirty="0" smtClean="0"/>
              <a:t>teste (I)</a:t>
            </a:r>
            <a:endParaRPr lang="pt-BR" dirty="0"/>
          </a:p>
        </p:txBody>
      </p:sp>
      <p:pic>
        <p:nvPicPr>
          <p:cNvPr id="4" name="Picture" descr="C:\Users\Vinicius\Dropbox\TCC\figura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249476" y="2038096"/>
            <a:ext cx="3753374" cy="363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32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Vermelho: Criando um novo </a:t>
            </a:r>
            <a:r>
              <a:rPr lang="pt-BR" dirty="0" smtClean="0"/>
              <a:t>teste (II)</a:t>
            </a:r>
            <a:endParaRPr lang="pt-BR" dirty="0"/>
          </a:p>
        </p:txBody>
      </p:sp>
      <p:pic>
        <p:nvPicPr>
          <p:cNvPr id="4" name="Picture" descr="C:\Users\Vinicius\Dropbox\TCC\figura3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96578" y="2695413"/>
            <a:ext cx="7659169" cy="232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5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Verde: Fazendo o teste </a:t>
            </a:r>
            <a:r>
              <a:rPr lang="pt-BR" dirty="0" smtClean="0"/>
              <a:t>passar (I)</a:t>
            </a:r>
            <a:endParaRPr lang="pt-BR" dirty="0"/>
          </a:p>
        </p:txBody>
      </p:sp>
      <p:pic>
        <p:nvPicPr>
          <p:cNvPr id="4" name="Picture" descr="C:\Users\Vinicius\Dropbox\TCC\figura4_v2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335213" y="2285781"/>
            <a:ext cx="3581900" cy="314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80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Verde: Fazendo o teste passar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4" name="Picture" descr="C:\Users\Vinicius\Dropbox\TCC\figura5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93813" y="2859110"/>
            <a:ext cx="5665334" cy="191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73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Refatorar: Generalizar o </a:t>
            </a:r>
            <a:r>
              <a:rPr lang="pt-BR" dirty="0" smtClean="0"/>
              <a:t>método</a:t>
            </a:r>
            <a:endParaRPr lang="pt-BR" dirty="0"/>
          </a:p>
        </p:txBody>
      </p:sp>
      <p:pic>
        <p:nvPicPr>
          <p:cNvPr id="4" name="Picture" descr="C:\Users\Vinicius\Dropbox\TCC\Figura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406660" y="2147649"/>
            <a:ext cx="3439005" cy="341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1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13" y="2778125"/>
            <a:ext cx="46863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8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Ferramenta de publicação de Livro Digital no formato </a:t>
            </a:r>
            <a:r>
              <a:rPr lang="pt-BR" dirty="0" smtClean="0"/>
              <a:t>e-Pub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Este projeto tem por objetivo exemplificar a prática do TDD, durante o processo de desenvolvimento do software, que será aplicado em uma ferramenta de publicação de livros digitais no formato </a:t>
            </a:r>
            <a:r>
              <a:rPr lang="pt-BR" sz="2400" dirty="0" err="1" smtClean="0"/>
              <a:t>ePub</a:t>
            </a:r>
            <a:endParaRPr lang="pt-BR" sz="2400" dirty="0" smtClean="0"/>
          </a:p>
          <a:p>
            <a:r>
              <a:rPr lang="pt-BR" sz="2400" dirty="0" smtClean="0"/>
              <a:t>API: http</a:t>
            </a:r>
            <a:r>
              <a:rPr lang="pt-BR" sz="2400" dirty="0"/>
              <a:t>://www.siegmann.nl/epublib.</a:t>
            </a:r>
          </a:p>
          <a:p>
            <a:r>
              <a:rPr lang="pt-BR" sz="2400" dirty="0"/>
              <a:t>A principal funcionalidade da ferramenta é mostrar a criação das páginas em formato texto e transformar em um formato que a API consiga interpretar e transformar no arquivo adequado para a publicação.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1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Sistemas Orientados </a:t>
            </a:r>
            <a:r>
              <a:rPr lang="pt-BR" sz="2400" dirty="0"/>
              <a:t>a </a:t>
            </a:r>
            <a:r>
              <a:rPr lang="pt-BR" sz="2400" dirty="0" smtClean="0"/>
              <a:t>Objetos </a:t>
            </a:r>
            <a:r>
              <a:rPr lang="pt-BR" sz="2400" dirty="0"/>
              <a:t>deveriam ser mais </a:t>
            </a:r>
            <a:r>
              <a:rPr lang="pt-BR" sz="2400" dirty="0" smtClean="0"/>
              <a:t>fáceis:</a:t>
            </a:r>
          </a:p>
          <a:p>
            <a:pPr lvl="1"/>
            <a:r>
              <a:rPr lang="pt-BR" sz="2400" dirty="0"/>
              <a:t>D</a:t>
            </a:r>
            <a:r>
              <a:rPr lang="pt-BR" sz="2400" dirty="0" smtClean="0"/>
              <a:t>e entender</a:t>
            </a:r>
          </a:p>
          <a:p>
            <a:pPr lvl="1"/>
            <a:r>
              <a:rPr lang="pt-BR" sz="2400" dirty="0" smtClean="0"/>
              <a:t>De ler</a:t>
            </a:r>
          </a:p>
          <a:p>
            <a:pPr lvl="1"/>
            <a:r>
              <a:rPr lang="pt-BR" sz="2400" dirty="0"/>
              <a:t>D</a:t>
            </a:r>
            <a:r>
              <a:rPr lang="pt-BR" sz="2400" dirty="0" smtClean="0"/>
              <a:t>e </a:t>
            </a:r>
            <a:r>
              <a:rPr lang="pt-BR" sz="2400" dirty="0"/>
              <a:t>dar </a:t>
            </a:r>
            <a:r>
              <a:rPr lang="pt-BR" sz="2400" dirty="0" smtClean="0"/>
              <a:t>manutenção</a:t>
            </a:r>
          </a:p>
          <a:p>
            <a:endParaRPr lang="pt-BR" sz="2400" dirty="0" smtClean="0"/>
          </a:p>
          <a:p>
            <a:r>
              <a:rPr lang="pt-BR" sz="2400" dirty="0" smtClean="0"/>
              <a:t>Porém </a:t>
            </a:r>
            <a:r>
              <a:rPr lang="pt-BR" sz="2400" dirty="0" smtClean="0"/>
              <a:t>ainda </a:t>
            </a:r>
            <a:r>
              <a:rPr lang="pt-BR" sz="2400" dirty="0" smtClean="0"/>
              <a:t>têm:</a:t>
            </a:r>
            <a:endParaRPr lang="pt-BR" sz="2400" dirty="0" smtClean="0"/>
          </a:p>
          <a:p>
            <a:pPr lvl="1"/>
            <a:r>
              <a:rPr lang="pt-BR" sz="2400" dirty="0"/>
              <a:t>C</a:t>
            </a:r>
            <a:r>
              <a:rPr lang="pt-BR" sz="2400" dirty="0" smtClean="0"/>
              <a:t>ódigos extensos</a:t>
            </a:r>
          </a:p>
          <a:p>
            <a:pPr lvl="1"/>
            <a:r>
              <a:rPr lang="pt-BR" sz="2400" dirty="0"/>
              <a:t>I</a:t>
            </a:r>
            <a:r>
              <a:rPr lang="pt-BR" sz="2400" dirty="0" smtClean="0"/>
              <a:t>nconsistentes </a:t>
            </a:r>
          </a:p>
          <a:p>
            <a:pPr lvl="1"/>
            <a:r>
              <a:rPr lang="pt-BR" sz="2400" dirty="0" smtClean="0"/>
              <a:t>Duplicados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400" dirty="0" err="1"/>
              <a:t>Netbeans</a:t>
            </a:r>
            <a:r>
              <a:rPr lang="pt-BR" sz="2400" dirty="0"/>
              <a:t> – Ambiente de desenvolvimento Java distribuído pela Oracle;</a:t>
            </a:r>
          </a:p>
          <a:p>
            <a:pPr lvl="0"/>
            <a:r>
              <a:rPr lang="en-US" sz="2400" dirty="0"/>
              <a:t>JSF – </a:t>
            </a:r>
            <a:r>
              <a:rPr lang="en-US" sz="2400" i="1" dirty="0"/>
              <a:t>Framework</a:t>
            </a:r>
            <a:r>
              <a:rPr lang="en-US" sz="2400" dirty="0"/>
              <a:t> Web;</a:t>
            </a:r>
            <a:endParaRPr lang="pt-BR" sz="2400" dirty="0"/>
          </a:p>
          <a:p>
            <a:pPr lvl="0"/>
            <a:r>
              <a:rPr lang="en-US" sz="2400" dirty="0" err="1"/>
              <a:t>Primefaces</a:t>
            </a:r>
            <a:r>
              <a:rPr lang="en-US" sz="2400" dirty="0"/>
              <a:t>  – </a:t>
            </a:r>
            <a:r>
              <a:rPr lang="en-US" sz="2400" i="1" dirty="0"/>
              <a:t>Framework</a:t>
            </a:r>
            <a:r>
              <a:rPr lang="en-US" sz="2400" dirty="0"/>
              <a:t> Web;</a:t>
            </a:r>
            <a:endParaRPr lang="pt-BR" sz="2400" dirty="0"/>
          </a:p>
          <a:p>
            <a:pPr lvl="0"/>
            <a:r>
              <a:rPr lang="en-US" sz="2400" dirty="0" err="1"/>
              <a:t>Epublib</a:t>
            </a:r>
            <a:r>
              <a:rPr lang="en-US" sz="2400" dirty="0"/>
              <a:t>  – </a:t>
            </a:r>
            <a:r>
              <a:rPr lang="en-US" sz="2400" i="1" dirty="0"/>
              <a:t>Framework</a:t>
            </a:r>
            <a:r>
              <a:rPr lang="en-US" sz="2400" dirty="0"/>
              <a:t> </a:t>
            </a:r>
            <a:r>
              <a:rPr lang="en-US" sz="2400" dirty="0" err="1"/>
              <a:t>ePub</a:t>
            </a:r>
            <a:r>
              <a:rPr lang="en-US" sz="2400" dirty="0"/>
              <a:t>;</a:t>
            </a:r>
            <a:endParaRPr lang="pt-BR" sz="2400" dirty="0"/>
          </a:p>
          <a:p>
            <a:pPr lvl="0"/>
            <a:r>
              <a:rPr lang="en-US" sz="2400" dirty="0"/>
              <a:t>JUnit -  – </a:t>
            </a:r>
            <a:r>
              <a:rPr lang="en-US" sz="2400" i="1" dirty="0"/>
              <a:t>Framework</a:t>
            </a:r>
            <a:r>
              <a:rPr lang="en-US" sz="2400" dirty="0"/>
              <a:t> de testes;</a:t>
            </a:r>
            <a:endParaRPr lang="pt-BR" sz="2400" dirty="0"/>
          </a:p>
          <a:p>
            <a:pPr lvl="0"/>
            <a:r>
              <a:rPr lang="pt-BR" sz="2400" dirty="0" err="1"/>
              <a:t>Maven</a:t>
            </a:r>
            <a:r>
              <a:rPr lang="pt-BR" sz="2400" dirty="0"/>
              <a:t> – Ferramenta de </a:t>
            </a:r>
            <a:r>
              <a:rPr lang="pt-BR" sz="2400" i="1" dirty="0"/>
              <a:t>build</a:t>
            </a:r>
            <a:r>
              <a:rPr lang="pt-BR" sz="2400" dirty="0"/>
              <a:t>;</a:t>
            </a:r>
          </a:p>
          <a:p>
            <a:pPr lvl="0"/>
            <a:r>
              <a:rPr lang="pt-BR" sz="2400" dirty="0" err="1"/>
              <a:t>Git</a:t>
            </a:r>
            <a:r>
              <a:rPr lang="pt-BR" sz="2400" dirty="0"/>
              <a:t> – Controle de versão;</a:t>
            </a:r>
          </a:p>
          <a:p>
            <a:r>
              <a:rPr lang="pt-BR" sz="2400" dirty="0"/>
              <a:t>Sonar – Ferramenta de análise de código.</a:t>
            </a:r>
          </a:p>
        </p:txBody>
      </p:sp>
    </p:spTree>
    <p:extLst>
      <p:ext uri="{BB962C8B-B14F-4D97-AF65-F5344CB8AC3E}">
        <p14:creationId xmlns:p14="http://schemas.microsoft.com/office/powerpoint/2010/main" val="1374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listas de apoio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8" y="2500313"/>
            <a:ext cx="4438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Sublistas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55" y="1846263"/>
            <a:ext cx="30122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Teste falha </a:t>
            </a:r>
            <a:r>
              <a:rPr lang="pt-BR" dirty="0" smtClean="0"/>
              <a:t>– Vermelho</a:t>
            </a:r>
            <a:r>
              <a:rPr lang="pt-BR" dirty="0"/>
              <a:t> </a:t>
            </a:r>
            <a:r>
              <a:rPr lang="pt-BR" dirty="0" smtClean="0"/>
              <a:t>(I)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63" y="2852738"/>
            <a:ext cx="66294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Teste falha – Vermelho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271" y="1846263"/>
            <a:ext cx="772978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Teste falha – Vermelho (</a:t>
            </a:r>
            <a:r>
              <a:rPr lang="pt-BR" dirty="0" smtClean="0"/>
              <a:t>III)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8" y="2967038"/>
            <a:ext cx="50101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Teste falha – Vermelho (</a:t>
            </a:r>
            <a:r>
              <a:rPr lang="pt-BR" dirty="0" smtClean="0"/>
              <a:t>IV)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5" y="3233738"/>
            <a:ext cx="71151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1: Teste falha – Vermelho </a:t>
            </a:r>
            <a:r>
              <a:rPr lang="pt-BR" dirty="0" smtClean="0"/>
              <a:t>(V)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38" y="3419475"/>
            <a:ext cx="51244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</a:t>
            </a:r>
            <a:r>
              <a:rPr lang="pt-BR" dirty="0" smtClean="0"/>
              <a:t>Teste </a:t>
            </a:r>
            <a:r>
              <a:rPr lang="pt-BR" dirty="0"/>
              <a:t>passa </a:t>
            </a:r>
            <a:r>
              <a:rPr lang="pt-BR" dirty="0" smtClean="0"/>
              <a:t>– Verde (I)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13" y="2947988"/>
            <a:ext cx="4152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</a:t>
            </a:r>
            <a:r>
              <a:rPr lang="pt-BR" dirty="0" smtClean="0"/>
              <a:t>Teste </a:t>
            </a:r>
            <a:r>
              <a:rPr lang="pt-BR" dirty="0"/>
              <a:t>passa – Verde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8" y="3390900"/>
            <a:ext cx="5086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</a:t>
            </a:r>
            <a:r>
              <a:rPr lang="pt-BR" sz="2400" dirty="0" smtClean="0"/>
              <a:t>esenvolver  uma </a:t>
            </a:r>
            <a:r>
              <a:rPr lang="pt-BR" sz="2400" dirty="0" smtClean="0"/>
              <a:t>Aplicação </a:t>
            </a:r>
            <a:r>
              <a:rPr lang="pt-BR" sz="2400" dirty="0"/>
              <a:t>Web </a:t>
            </a:r>
            <a:r>
              <a:rPr lang="pt-BR" sz="2400" dirty="0" smtClean="0"/>
              <a:t>utilizando Test-</a:t>
            </a:r>
            <a:r>
              <a:rPr lang="pt-BR" sz="2400" dirty="0" err="1" smtClean="0"/>
              <a:t>Driven</a:t>
            </a:r>
            <a:r>
              <a:rPr lang="pt-BR" sz="2400" dirty="0" smtClean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(</a:t>
            </a:r>
            <a:r>
              <a:rPr lang="pt-BR" sz="2400" dirty="0" smtClean="0"/>
              <a:t>TDD</a:t>
            </a:r>
            <a:r>
              <a:rPr lang="pt-BR" sz="2400" dirty="0" smtClean="0"/>
              <a:t>) como </a:t>
            </a:r>
            <a:r>
              <a:rPr lang="pt-BR" sz="2400" dirty="0" smtClean="0"/>
              <a:t>alternativa </a:t>
            </a:r>
            <a:r>
              <a:rPr lang="pt-BR" sz="2400" dirty="0"/>
              <a:t>de garantia de qualidade </a:t>
            </a:r>
            <a:endParaRPr lang="pt-BR" sz="2400" dirty="0" smtClean="0"/>
          </a:p>
          <a:p>
            <a:r>
              <a:rPr lang="pt-BR" sz="2400" dirty="0" smtClean="0"/>
              <a:t>A </a:t>
            </a:r>
            <a:r>
              <a:rPr lang="pt-BR" sz="2400" dirty="0"/>
              <a:t>aplicação deve ser capaz de interpretar texto sinalizado com caracteres especiais </a:t>
            </a:r>
            <a:endParaRPr lang="pt-BR" sz="2400" dirty="0" smtClean="0"/>
          </a:p>
          <a:p>
            <a:r>
              <a:rPr lang="pt-BR" sz="2400" dirty="0" smtClean="0"/>
              <a:t>Estudar </a:t>
            </a:r>
            <a:r>
              <a:rPr lang="pt-BR" sz="2400" dirty="0"/>
              <a:t>as métricas de qualidade na produção da </a:t>
            </a:r>
            <a:r>
              <a:rPr lang="pt-BR" sz="2400" dirty="0" smtClean="0"/>
              <a:t>aplicação</a:t>
            </a:r>
            <a:endParaRPr lang="pt-BR" sz="2400" dirty="0"/>
          </a:p>
          <a:p>
            <a:pPr lvl="1"/>
            <a:r>
              <a:rPr lang="pt-BR" sz="2400" dirty="0" smtClean="0"/>
              <a:t>legibilidade </a:t>
            </a:r>
            <a:r>
              <a:rPr lang="pt-BR" sz="2400" dirty="0"/>
              <a:t>do código </a:t>
            </a:r>
            <a:r>
              <a:rPr lang="pt-BR" sz="2400" dirty="0" smtClean="0"/>
              <a:t>produzido</a:t>
            </a:r>
          </a:p>
          <a:p>
            <a:pPr lvl="1"/>
            <a:r>
              <a:rPr lang="pt-BR" sz="2400" dirty="0" smtClean="0"/>
              <a:t>analisar </a:t>
            </a:r>
            <a:r>
              <a:rPr lang="pt-BR" sz="2400" dirty="0"/>
              <a:t>a escalabilidade </a:t>
            </a:r>
            <a:endParaRPr lang="pt-BR" sz="2400" dirty="0" smtClean="0"/>
          </a:p>
          <a:p>
            <a:pPr lvl="1"/>
            <a:r>
              <a:rPr lang="pt-BR" sz="2400" dirty="0" smtClean="0"/>
              <a:t>tolerância </a:t>
            </a:r>
            <a:r>
              <a:rPr lang="pt-BR" sz="2400" dirty="0"/>
              <a:t>à mudança de requisitos do </a:t>
            </a:r>
            <a:r>
              <a:rPr lang="pt-BR" sz="2400" dirty="0" smtClean="0"/>
              <a:t>sistema</a:t>
            </a:r>
          </a:p>
          <a:p>
            <a:pPr lvl="1"/>
            <a:r>
              <a:rPr lang="pt-BR" sz="2400" dirty="0" smtClean="0"/>
              <a:t>TDD </a:t>
            </a:r>
            <a:r>
              <a:rPr lang="pt-BR" sz="2400" dirty="0"/>
              <a:t>no design do projeto.</a:t>
            </a:r>
          </a:p>
        </p:txBody>
      </p:sp>
    </p:spTree>
    <p:extLst>
      <p:ext uri="{BB962C8B-B14F-4D97-AF65-F5344CB8AC3E}">
        <p14:creationId xmlns:p14="http://schemas.microsoft.com/office/powerpoint/2010/main" val="27439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</a:t>
            </a:r>
            <a:r>
              <a:rPr lang="pt-BR" dirty="0" smtClean="0"/>
              <a:t>Teste </a:t>
            </a:r>
            <a:r>
              <a:rPr lang="pt-BR" dirty="0"/>
              <a:t>passa – Verde (</a:t>
            </a:r>
            <a:r>
              <a:rPr lang="pt-BR" dirty="0" smtClean="0"/>
              <a:t>III)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0" y="2886075"/>
            <a:ext cx="58388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Teste passa – Verde (</a:t>
            </a:r>
            <a:r>
              <a:rPr lang="pt-BR" dirty="0" smtClean="0"/>
              <a:t>IV)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63" y="3381375"/>
            <a:ext cx="5410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2: Teste passa – Verde </a:t>
            </a:r>
            <a:r>
              <a:rPr lang="pt-BR" dirty="0" smtClean="0"/>
              <a:t>(V)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3324225"/>
            <a:ext cx="4886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</a:t>
            </a:r>
            <a:r>
              <a:rPr lang="pt-BR" dirty="0" smtClean="0"/>
              <a:t>: Refatoração (I)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425" y="3162300"/>
            <a:ext cx="57054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3: Refatoração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2743200"/>
            <a:ext cx="74771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Falha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0" y="1895475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85" y="158750"/>
            <a:ext cx="6573726" cy="61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</a:t>
            </a:r>
            <a:r>
              <a:rPr lang="pt-BR" dirty="0" smtClean="0"/>
              <a:t> – Chain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Responsibily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68" y="1965562"/>
            <a:ext cx="9676190" cy="37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qualidade com a ferramenta </a:t>
            </a:r>
            <a:r>
              <a:rPr lang="pt-BR" dirty="0" err="1"/>
              <a:t>SonarQube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 de Código (LOC)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957513"/>
            <a:ext cx="5343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Na codificação os </a:t>
            </a:r>
            <a:r>
              <a:rPr lang="pt-BR" sz="2400" dirty="0"/>
              <a:t>desenvolvedores sentem-se mais seguros em seguir adiante, </a:t>
            </a:r>
            <a:r>
              <a:rPr lang="pt-BR" sz="2400" dirty="0" smtClean="0"/>
              <a:t>já que os </a:t>
            </a:r>
            <a:r>
              <a:rPr lang="pt-BR" sz="2400" dirty="0"/>
              <a:t>passos anteriores estão cobertos por teste. </a:t>
            </a:r>
            <a:r>
              <a:rPr lang="pt-BR" sz="2400" dirty="0" smtClean="0"/>
              <a:t>A adição de</a:t>
            </a:r>
            <a:r>
              <a:rPr lang="pt-BR" sz="2400" dirty="0" smtClean="0"/>
              <a:t> </a:t>
            </a:r>
            <a:r>
              <a:rPr lang="pt-BR" sz="2400" dirty="0"/>
              <a:t>códigos </a:t>
            </a:r>
            <a:r>
              <a:rPr lang="pt-BR" sz="2400" dirty="0" smtClean="0"/>
              <a:t>fica </a:t>
            </a:r>
            <a:r>
              <a:rPr lang="pt-BR" sz="2400" dirty="0"/>
              <a:t>mais </a:t>
            </a:r>
            <a:r>
              <a:rPr lang="pt-BR" sz="2400" dirty="0" smtClean="0"/>
              <a:t>fácil, pois os </a:t>
            </a:r>
            <a:r>
              <a:rPr lang="pt-BR" sz="2400" dirty="0"/>
              <a:t>testes de unidade garantirem </a:t>
            </a:r>
            <a:r>
              <a:rPr lang="pt-BR" sz="2400" dirty="0" smtClean="0"/>
              <a:t>o funcionamento, </a:t>
            </a:r>
            <a:r>
              <a:rPr lang="pt-BR" sz="2400" dirty="0"/>
              <a:t>os testes informarão rapidamente ao </a:t>
            </a:r>
            <a:r>
              <a:rPr lang="pt-BR" sz="2400" dirty="0" smtClean="0"/>
              <a:t>desenvolvedor, permitindo </a:t>
            </a:r>
            <a:r>
              <a:rPr lang="pt-BR" sz="2400" dirty="0"/>
              <a:t>rápida correção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O TDD obriga o desenvolvedor a atender as necessidades do produto, diminuindo a quantidade de implementações desnecessárias, ajuda o programador a escrever só o que será utilizado, para então prosseguir para a próxima implementação do sistema de software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502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Dívida Técnica </a:t>
            </a:r>
            <a:r>
              <a:rPr lang="pt-BR" dirty="0" smtClean="0"/>
              <a:t>- </a:t>
            </a:r>
            <a:r>
              <a:rPr lang="pt-BR" dirty="0" err="1" smtClean="0"/>
              <a:t>Technical</a:t>
            </a:r>
            <a:r>
              <a:rPr lang="pt-BR" dirty="0" smtClean="0"/>
              <a:t> </a:t>
            </a:r>
            <a:r>
              <a:rPr lang="pt-BR" dirty="0" err="1" smtClean="0"/>
              <a:t>Debt</a:t>
            </a:r>
            <a:r>
              <a:rPr lang="pt-BR" dirty="0"/>
              <a:t> </a:t>
            </a:r>
            <a:r>
              <a:rPr lang="pt-BR" dirty="0" smtClean="0"/>
              <a:t>(I</a:t>
            </a:r>
            <a:r>
              <a:rPr lang="pt-BR" dirty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8" y="2676525"/>
            <a:ext cx="5276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Dívida Técnica - </a:t>
            </a:r>
            <a:r>
              <a:rPr lang="pt-BR" dirty="0" err="1"/>
              <a:t>Technical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538417"/>
            <a:ext cx="10058400" cy="2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Duplicação de Código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3" y="3105150"/>
            <a:ext cx="5295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Cobertura (I)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3" y="2962275"/>
            <a:ext cx="5295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Cobertura (</a:t>
            </a:r>
            <a:r>
              <a:rPr lang="pt-BR" dirty="0" smtClean="0"/>
              <a:t>II)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8" y="2205038"/>
            <a:ext cx="52768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Ciclomática (CC)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75" y="2962275"/>
            <a:ext cx="5362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TDD </a:t>
            </a:r>
            <a:r>
              <a:rPr lang="pt-BR" sz="2400" dirty="0"/>
              <a:t>pode ser uma técnica alternativa no desenvolvimento de um </a:t>
            </a:r>
            <a:r>
              <a:rPr lang="pt-BR" sz="2400" dirty="0" smtClean="0"/>
              <a:t>software.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Foi </a:t>
            </a:r>
            <a:r>
              <a:rPr lang="pt-BR" sz="2400" dirty="0" smtClean="0"/>
              <a:t>alcançado qualidade </a:t>
            </a:r>
            <a:r>
              <a:rPr lang="pt-BR" sz="2400" dirty="0"/>
              <a:t>do código produzido e um </a:t>
            </a:r>
            <a:r>
              <a:rPr lang="pt-BR" sz="2400" i="1" dirty="0"/>
              <a:t>design</a:t>
            </a:r>
            <a:r>
              <a:rPr lang="pt-BR" sz="2400" dirty="0"/>
              <a:t> de código </a:t>
            </a:r>
            <a:r>
              <a:rPr lang="pt-BR" sz="2400" dirty="0" smtClean="0"/>
              <a:t>legível, com </a:t>
            </a:r>
            <a:r>
              <a:rPr lang="pt-BR" sz="2400" dirty="0"/>
              <a:t>baixo acoplamento, alta coesão, testável e passível de mudanças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 smtClean="0"/>
              <a:t>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objetivo não foi a produção completa da </a:t>
            </a:r>
            <a:r>
              <a:rPr lang="pt-BR" sz="2400" dirty="0" smtClean="0"/>
              <a:t>aplicação</a:t>
            </a:r>
            <a:r>
              <a:rPr lang="pt-BR" sz="2400" dirty="0" smtClean="0"/>
              <a:t>.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Design </a:t>
            </a:r>
            <a:r>
              <a:rPr lang="pt-BR" sz="2400" i="1" dirty="0" err="1" smtClean="0"/>
              <a:t>Patterns</a:t>
            </a:r>
            <a:r>
              <a:rPr lang="pt-BR" sz="2400" dirty="0" smtClean="0"/>
              <a:t> </a:t>
            </a:r>
            <a:r>
              <a:rPr lang="pt-BR" sz="2400" dirty="0"/>
              <a:t>provando que o TDD guia não somente a implementação de código, mais também o </a:t>
            </a:r>
            <a:r>
              <a:rPr lang="pt-BR" sz="2400" i="1" dirty="0" smtClean="0"/>
              <a:t>design.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585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P</a:t>
            </a:r>
            <a:r>
              <a:rPr lang="pt-BR" sz="2400" dirty="0" smtClean="0"/>
              <a:t>rodução </a:t>
            </a:r>
            <a:r>
              <a:rPr lang="pt-BR" sz="2400" dirty="0"/>
              <a:t>da aplicação de </a:t>
            </a:r>
            <a:r>
              <a:rPr lang="pt-BR" sz="2400" dirty="0" err="1"/>
              <a:t>ePub</a:t>
            </a:r>
            <a:r>
              <a:rPr lang="pt-BR" sz="2400" dirty="0"/>
              <a:t>, por meio do TDD, tornando-a uma ferramenta completamente funcional de publicação de livros digitais.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Também </a:t>
            </a:r>
            <a:r>
              <a:rPr lang="pt-BR" sz="2400" dirty="0"/>
              <a:t>é possível abordar o </a:t>
            </a:r>
            <a:r>
              <a:rPr lang="pt-BR" sz="2400" i="1" dirty="0"/>
              <a:t>framework </a:t>
            </a:r>
            <a:r>
              <a:rPr lang="pt-BR" sz="2400" dirty="0" err="1"/>
              <a:t>JUnit</a:t>
            </a:r>
            <a:r>
              <a:rPr lang="pt-BR" sz="2400" dirty="0"/>
              <a:t> de forma a explanar melhor as técnicas e alternativas de testes para demonstrar as maneiras que o </a:t>
            </a:r>
            <a:r>
              <a:rPr lang="pt-BR" sz="2400" i="1" dirty="0"/>
              <a:t>framework</a:t>
            </a:r>
            <a:r>
              <a:rPr lang="pt-BR" sz="2400" dirty="0"/>
              <a:t> de testes auxilia a técnica de TDD. 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Utilizar </a:t>
            </a:r>
            <a:r>
              <a:rPr lang="pt-BR" sz="2400" dirty="0"/>
              <a:t>a técnica TDD e efetuar a comparação utilizando o </a:t>
            </a:r>
            <a:r>
              <a:rPr lang="pt-BR" sz="2400" dirty="0" err="1"/>
              <a:t>SonarQube</a:t>
            </a:r>
            <a:r>
              <a:rPr lang="pt-BR" sz="2400" dirty="0"/>
              <a:t> para avaliar a eficiência da obtenção de qualidade.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1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90411" y="2295682"/>
            <a:ext cx="10058400" cy="1450975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9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Materiais 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tanto, o pesquisador adota a metodologia da pesquisa quantitativa, guiando-se por meio de livros, </a:t>
            </a:r>
            <a:r>
              <a:rPr lang="pt-BR" sz="2400" dirty="0" smtClean="0"/>
              <a:t>artigos, </a:t>
            </a:r>
            <a:r>
              <a:rPr lang="pt-BR" sz="2400" dirty="0"/>
              <a:t>e utiliza imagens e vídeos para compor a apresentação teórica e prática de sua pesquisa acadêmica</a:t>
            </a:r>
            <a:r>
              <a:rPr lang="pt-BR" sz="2400" dirty="0" smtClean="0"/>
              <a:t>.</a:t>
            </a:r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projeto utiliza ferramentas livres de código aberto, como</a:t>
            </a:r>
            <a:r>
              <a:rPr lang="pt-BR" sz="2400" dirty="0" smtClean="0"/>
              <a:t>:</a:t>
            </a:r>
          </a:p>
          <a:p>
            <a:pPr lvl="1"/>
            <a:r>
              <a:rPr lang="pt-BR" sz="2400" dirty="0" smtClean="0"/>
              <a:t>ferramenta </a:t>
            </a:r>
            <a:r>
              <a:rPr lang="pt-BR" sz="2400" dirty="0"/>
              <a:t>de build e dependência de códigos; </a:t>
            </a:r>
            <a:endParaRPr lang="pt-BR" sz="2400" dirty="0" smtClean="0"/>
          </a:p>
          <a:p>
            <a:pPr lvl="1"/>
            <a:r>
              <a:rPr lang="pt-BR" sz="2400" dirty="0" smtClean="0"/>
              <a:t>IDE </a:t>
            </a:r>
            <a:r>
              <a:rPr lang="pt-BR" sz="2400" dirty="0"/>
              <a:t>para desenvolvimento de código; </a:t>
            </a:r>
            <a:endParaRPr lang="pt-BR" sz="2400" dirty="0" smtClean="0"/>
          </a:p>
          <a:p>
            <a:pPr lvl="1"/>
            <a:r>
              <a:rPr lang="pt-BR" sz="2400" dirty="0" smtClean="0"/>
              <a:t>framework </a:t>
            </a:r>
            <a:r>
              <a:rPr lang="pt-BR" sz="2400" dirty="0"/>
              <a:t>Web </a:t>
            </a:r>
            <a:endParaRPr lang="pt-BR" sz="2400" dirty="0" smtClean="0"/>
          </a:p>
          <a:p>
            <a:pPr lvl="1"/>
            <a:r>
              <a:rPr lang="pt-BR" sz="2400" dirty="0" smtClean="0"/>
              <a:t>framework </a:t>
            </a:r>
            <a:r>
              <a:rPr lang="pt-BR" sz="2400" dirty="0"/>
              <a:t>para </a:t>
            </a:r>
            <a:r>
              <a:rPr lang="pt-BR" sz="2400" dirty="0" smtClean="0"/>
              <a:t>testes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60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(I)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Defeito zero é a alta </a:t>
            </a:r>
            <a:r>
              <a:rPr lang="pt-BR" sz="2400" dirty="0" smtClean="0"/>
              <a:t>qualidade: </a:t>
            </a:r>
          </a:p>
          <a:p>
            <a:pPr lvl="1"/>
            <a:r>
              <a:rPr lang="pt-BR" sz="2400" dirty="0" smtClean="0"/>
              <a:t>a</a:t>
            </a:r>
            <a:r>
              <a:rPr lang="pt-BR" sz="2400" dirty="0"/>
              <a:t>) Para os usuários cujo trabalho é afetado pelos defeitos. </a:t>
            </a:r>
            <a:endParaRPr lang="pt-BR" sz="2400" dirty="0" smtClean="0"/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Para os gerentes que são criticados pelos defeitos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Ter </a:t>
            </a:r>
            <a:r>
              <a:rPr lang="pt-BR" sz="2400" dirty="0"/>
              <a:t>um grande número de funções é alta </a:t>
            </a:r>
            <a:r>
              <a:rPr lang="pt-BR" sz="2400" dirty="0" smtClean="0"/>
              <a:t>qualidade</a:t>
            </a:r>
          </a:p>
          <a:p>
            <a:pPr lvl="1"/>
            <a:r>
              <a:rPr lang="pt-BR" sz="2400" dirty="0" smtClean="0"/>
              <a:t>a</a:t>
            </a:r>
            <a:r>
              <a:rPr lang="pt-BR" sz="2400" dirty="0"/>
              <a:t>) Para os usuários cujo trabalho pode tirar proveito dessas funções – se eles as conhecerem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b</a:t>
            </a:r>
            <a:r>
              <a:rPr lang="pt-BR" sz="2400" dirty="0"/>
              <a:t>) Para </a:t>
            </a:r>
            <a:r>
              <a:rPr lang="pt-BR" sz="2400" dirty="0" smtClean="0"/>
              <a:t>os </a:t>
            </a:r>
            <a:r>
              <a:rPr lang="pt-BR" sz="2400" dirty="0"/>
              <a:t>distribuidores que acreditam que as funções vendem produtos</a:t>
            </a:r>
            <a:r>
              <a:rPr lang="pt-BR" sz="2400" dirty="0" smtClean="0"/>
              <a:t>.</a:t>
            </a:r>
          </a:p>
          <a:p>
            <a:pPr marL="201168" lvl="1" indent="0">
              <a:buNone/>
            </a:pPr>
            <a:r>
              <a:rPr lang="pt-BR" sz="2400" dirty="0" smtClean="0"/>
              <a:t>   [...]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0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(II)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Codificação elegante é alta qualidade</a:t>
            </a:r>
          </a:p>
          <a:p>
            <a:pPr lvl="1"/>
            <a:r>
              <a:rPr lang="pt-BR" sz="2400" dirty="0"/>
              <a:t>a) Para o pessoal de desenvolvimento que dá um grande valor às opiniões de seus colegas.</a:t>
            </a:r>
          </a:p>
          <a:p>
            <a:pPr lvl="1"/>
            <a:r>
              <a:rPr lang="pt-BR" sz="2400" dirty="0"/>
              <a:t>b) Para os professores de ciência da computação que apreciam elegância</a:t>
            </a:r>
            <a:r>
              <a:rPr lang="pt-BR" sz="2400" dirty="0" smtClean="0"/>
              <a:t>.</a:t>
            </a:r>
            <a:endParaRPr lang="pt-BR" sz="2400" dirty="0"/>
          </a:p>
          <a:p>
            <a:pPr marL="201168" lvl="1" indent="0">
              <a:buNone/>
            </a:pPr>
            <a:r>
              <a:rPr lang="pt-BR" sz="2400" dirty="0" smtClean="0"/>
              <a:t>   </a:t>
            </a:r>
          </a:p>
          <a:p>
            <a:pPr marL="201168" lvl="1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[...]</a:t>
            </a:r>
          </a:p>
          <a:p>
            <a:pPr marL="201168" lvl="1" indent="0">
              <a:buNone/>
            </a:pPr>
            <a:endParaRPr lang="pt-BR" sz="2400" dirty="0"/>
          </a:p>
          <a:p>
            <a:r>
              <a:rPr lang="pt-BR" sz="2400" dirty="0"/>
              <a:t>(WEINBERG, 1993, p. 6-7).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4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produto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Garantia </a:t>
            </a:r>
            <a:r>
              <a:rPr lang="pt-BR" sz="2400" dirty="0"/>
              <a:t>da </a:t>
            </a:r>
            <a:r>
              <a:rPr lang="pt-BR" sz="2400" dirty="0" smtClean="0"/>
              <a:t>Qualidade é uma área voltada em </a:t>
            </a:r>
            <a:r>
              <a:rPr lang="pt-BR" sz="2400" dirty="0"/>
              <a:t>produtos de </a:t>
            </a:r>
            <a:r>
              <a:rPr lang="pt-BR" sz="2400" dirty="0" smtClean="0"/>
              <a:t>software órgãos como ISO</a:t>
            </a:r>
            <a:r>
              <a:rPr lang="pt-BR" sz="2400" dirty="0"/>
              <a:t>, </a:t>
            </a:r>
            <a:r>
              <a:rPr lang="pt-BR" sz="2400" dirty="0" smtClean="0"/>
              <a:t>ABNT, entre outros, criam </a:t>
            </a:r>
            <a:r>
              <a:rPr lang="pt-BR" sz="2400" dirty="0"/>
              <a:t>normas e especificam padrões de qualidade, atingir tais padrões é o desafio da engenharia de software desde o início das linguagens de programação.</a:t>
            </a:r>
          </a:p>
          <a:p>
            <a:r>
              <a:rPr lang="pt-BR" sz="2400" dirty="0"/>
              <a:t>Definir qualidade é um assunto tão difícil quanto tentar chegar nela. Especialistas do mundo todo debatem formas de conseguir atingir todos os pontos de qualidade, desde o código, até o suporte do mesmo. Modelos de negócio, gestão de áreas, tudo isso entra em conta, quando se quer medir </a:t>
            </a:r>
            <a:r>
              <a:rPr lang="pt-BR" sz="2400" dirty="0" smtClean="0"/>
              <a:t>e garantir qualidade.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12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Qualidade de </a:t>
            </a:r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“</a:t>
            </a:r>
            <a:r>
              <a:rPr lang="pt-BR" sz="2400" dirty="0"/>
              <a:t>Qualquer tolo consegue escrever código que um computador entenda. Bons programadores conseguem escrever código que humanos conseguem entender” Fowler (2007</a:t>
            </a:r>
            <a:r>
              <a:rPr lang="pt-BR" sz="2400" dirty="0" smtClean="0"/>
              <a:t>);</a:t>
            </a:r>
          </a:p>
          <a:p>
            <a:r>
              <a:rPr lang="pt-BR" sz="2400" dirty="0" smtClean="0"/>
              <a:t>Código legado:</a:t>
            </a:r>
            <a:endParaRPr lang="pt-BR" sz="2400" dirty="0"/>
          </a:p>
          <a:p>
            <a:pPr lvl="1"/>
            <a:r>
              <a:rPr lang="pt-BR" sz="2200" dirty="0" smtClean="0"/>
              <a:t>Código </a:t>
            </a:r>
            <a:r>
              <a:rPr lang="pt-BR" sz="2200" dirty="0"/>
              <a:t>mal </a:t>
            </a:r>
            <a:r>
              <a:rPr lang="pt-BR" sz="2200" dirty="0" smtClean="0"/>
              <a:t>escrito</a:t>
            </a:r>
          </a:p>
          <a:p>
            <a:pPr lvl="1"/>
            <a:r>
              <a:rPr lang="pt-BR" sz="2200" dirty="0" smtClean="0"/>
              <a:t>poucas </a:t>
            </a:r>
            <a:r>
              <a:rPr lang="pt-BR" sz="2200" dirty="0"/>
              <a:t>pessoas </a:t>
            </a:r>
            <a:r>
              <a:rPr lang="pt-BR" sz="2200" dirty="0" smtClean="0"/>
              <a:t>da </a:t>
            </a:r>
            <a:r>
              <a:rPr lang="pt-BR" sz="2200" dirty="0"/>
              <a:t>equipe que conhecem o </a:t>
            </a:r>
            <a:r>
              <a:rPr lang="pt-BR" sz="2200" dirty="0" smtClean="0"/>
              <a:t>código</a:t>
            </a:r>
            <a:endParaRPr lang="pt-BR" sz="2200" dirty="0"/>
          </a:p>
          <a:p>
            <a:r>
              <a:rPr lang="pt-BR" sz="2400" dirty="0"/>
              <a:t>E para tentar assegurar qualidade foram criadas métricas de qualidade de código.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374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1717</TotalTime>
  <Words>1201</Words>
  <Application>Microsoft Office PowerPoint</Application>
  <PresentationFormat>Widescreen</PresentationFormat>
  <Paragraphs>136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1" baseType="lpstr">
      <vt:lpstr>Calibri</vt:lpstr>
      <vt:lpstr>Calibri Light</vt:lpstr>
      <vt:lpstr>Retrospectiva</vt:lpstr>
      <vt:lpstr>Test-Driven Development como alternativa de garantia de qualidade no desenvolvimento de software</vt:lpstr>
      <vt:lpstr>Problema de pesquisa</vt:lpstr>
      <vt:lpstr>Objetivos</vt:lpstr>
      <vt:lpstr>Justificativa</vt:lpstr>
      <vt:lpstr>Materiais e métodos</vt:lpstr>
      <vt:lpstr>Qualidade (I)</vt:lpstr>
      <vt:lpstr>Qualidade (II)</vt:lpstr>
      <vt:lpstr>Qualidade de produto de software</vt:lpstr>
      <vt:lpstr>Qualidade de código</vt:lpstr>
      <vt:lpstr>Qualidade de código</vt:lpstr>
      <vt:lpstr>TDD – Test-Driven Development</vt:lpstr>
      <vt:lpstr>Passos do TDD</vt:lpstr>
      <vt:lpstr>Vermelho: Criando um novo teste (I)</vt:lpstr>
      <vt:lpstr>Vermelho: Criando um novo teste (II)</vt:lpstr>
      <vt:lpstr>Verde: Fazendo o teste passar (I)</vt:lpstr>
      <vt:lpstr>Verde: Fazendo o teste passar (II)</vt:lpstr>
      <vt:lpstr>Refatorar: Generalizar o método</vt:lpstr>
      <vt:lpstr>Feedback</vt:lpstr>
      <vt:lpstr>Ferramenta de publicação de Livro Digital no formato e-Pub</vt:lpstr>
      <vt:lpstr>Ferramentas utilizadas</vt:lpstr>
      <vt:lpstr>Criar listas de apoio</vt:lpstr>
      <vt:lpstr>Sublistas</vt:lpstr>
      <vt:lpstr>Passo 1: Teste falha – Vermelho (I)</vt:lpstr>
      <vt:lpstr>Passo 1: Teste falha – Vermelho (II)</vt:lpstr>
      <vt:lpstr>Passo 1: Teste falha – Vermelho (III)</vt:lpstr>
      <vt:lpstr>Passo 1: Teste falha – Vermelho (IV)</vt:lpstr>
      <vt:lpstr>Passo 1: Teste falha – Vermelho (V)</vt:lpstr>
      <vt:lpstr>Passo 2: Teste passa – Verde (I)</vt:lpstr>
      <vt:lpstr>Passo 2: Teste passa – Verde (II)</vt:lpstr>
      <vt:lpstr>Passo 2: Teste passa – Verde (III)</vt:lpstr>
      <vt:lpstr>Passo 2: Teste passa – Verde (IV)</vt:lpstr>
      <vt:lpstr>Passo 2: Teste passa – Verde (V)</vt:lpstr>
      <vt:lpstr>Passo 3: Refatoração (I)</vt:lpstr>
      <vt:lpstr>Passo 3: Refatoração (II)</vt:lpstr>
      <vt:lpstr>Padrão de Falha</vt:lpstr>
      <vt:lpstr>Apresentação do PowerPoint</vt:lpstr>
      <vt:lpstr>Design Patter – Chain of Responsibily</vt:lpstr>
      <vt:lpstr>Análise de qualidade com a ferramenta SonarQube</vt:lpstr>
      <vt:lpstr>Linhas de Código (LOC)</vt:lpstr>
      <vt:lpstr>Dívida Técnica - Technical Debt (I)</vt:lpstr>
      <vt:lpstr>Dívida Técnica - Technical Debt (II)</vt:lpstr>
      <vt:lpstr>Duplicação de Código</vt:lpstr>
      <vt:lpstr>Cobertura (I)</vt:lpstr>
      <vt:lpstr>Cobertura (II)</vt:lpstr>
      <vt:lpstr>Complexidade Ciclomática (CC)</vt:lpstr>
      <vt:lpstr>Considerações Finais</vt:lpstr>
      <vt:lpstr>Trabalhos futuros</vt:lpstr>
      <vt:lpstr>Agradecimentos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como alternativa de garantia de qualidade no desenvolvimento de software orientado a objetos</dc:title>
  <dc:creator>Seicom</dc:creator>
  <cp:lastModifiedBy>Seicom</cp:lastModifiedBy>
  <cp:revision>20</cp:revision>
  <dcterms:created xsi:type="dcterms:W3CDTF">2015-06-13T19:06:17Z</dcterms:created>
  <dcterms:modified xsi:type="dcterms:W3CDTF">2015-06-16T02:13:21Z</dcterms:modified>
</cp:coreProperties>
</file>