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9" r:id="rId11"/>
    <p:sldId id="271" r:id="rId12"/>
    <p:sldId id="272" r:id="rId13"/>
    <p:sldId id="293" r:id="rId14"/>
    <p:sldId id="273" r:id="rId15"/>
    <p:sldId id="294" r:id="rId16"/>
    <p:sldId id="274" r:id="rId17"/>
    <p:sldId id="295" r:id="rId18"/>
    <p:sldId id="277" r:id="rId19"/>
    <p:sldId id="278" r:id="rId20"/>
    <p:sldId id="281" r:id="rId21"/>
    <p:sldId id="296" r:id="rId22"/>
    <p:sldId id="282" r:id="rId23"/>
    <p:sldId id="297" r:id="rId24"/>
    <p:sldId id="300" r:id="rId25"/>
    <p:sldId id="301" r:id="rId26"/>
    <p:sldId id="302" r:id="rId27"/>
    <p:sldId id="283" r:id="rId28"/>
    <p:sldId id="298" r:id="rId29"/>
    <p:sldId id="299" r:id="rId30"/>
    <p:sldId id="303" r:id="rId31"/>
    <p:sldId id="304" r:id="rId32"/>
    <p:sldId id="305" r:id="rId33"/>
    <p:sldId id="306" r:id="rId34"/>
    <p:sldId id="307" r:id="rId35"/>
    <p:sldId id="308" r:id="rId36"/>
    <p:sldId id="284" r:id="rId37"/>
    <p:sldId id="309" r:id="rId38"/>
    <p:sldId id="285" r:id="rId39"/>
    <p:sldId id="286" r:id="rId40"/>
    <p:sldId id="287" r:id="rId41"/>
    <p:sldId id="310" r:id="rId42"/>
    <p:sldId id="288" r:id="rId43"/>
    <p:sldId id="289" r:id="rId44"/>
    <p:sldId id="311" r:id="rId45"/>
    <p:sldId id="290" r:id="rId46"/>
    <p:sldId id="291" r:id="rId47"/>
    <p:sldId id="314" r:id="rId48"/>
    <p:sldId id="292" r:id="rId49"/>
    <p:sldId id="312" r:id="rId50"/>
    <p:sldId id="313" r:id="rId5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7DEF1CBF-CE27-4B55-8A69-BEC664A7152C}" type="datetimeFigureOut">
              <a:rPr lang="pt-BR" smtClean="0"/>
              <a:t>14/06/2015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F5E772C-9755-4677-BD70-8F20F8D51DFC}"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9944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7DEF1CBF-CE27-4B55-8A69-BEC664A7152C}" type="datetimeFigureOut">
              <a:rPr lang="pt-BR" smtClean="0"/>
              <a:t>14/06/2015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F5E772C-9755-4677-BD70-8F20F8D51DFC}" type="slidenum">
              <a:rPr lang="pt-BR" smtClean="0"/>
              <a:t>‹nº›</a:t>
            </a:fld>
            <a:endParaRPr lang="pt-BR"/>
          </a:p>
        </p:txBody>
      </p:sp>
    </p:spTree>
    <p:extLst>
      <p:ext uri="{BB962C8B-B14F-4D97-AF65-F5344CB8AC3E}">
        <p14:creationId xmlns:p14="http://schemas.microsoft.com/office/powerpoint/2010/main" val="678819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7DEF1CBF-CE27-4B55-8A69-BEC664A7152C}" type="datetimeFigureOut">
              <a:rPr lang="pt-BR" smtClean="0"/>
              <a:t>14/06/2015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F5E772C-9755-4677-BD70-8F20F8D51DFC}" type="slidenum">
              <a:rPr lang="pt-BR" smtClean="0"/>
              <a:t>‹nº›</a:t>
            </a:fld>
            <a:endParaRPr lang="pt-BR"/>
          </a:p>
        </p:txBody>
      </p:sp>
    </p:spTree>
    <p:extLst>
      <p:ext uri="{BB962C8B-B14F-4D97-AF65-F5344CB8AC3E}">
        <p14:creationId xmlns:p14="http://schemas.microsoft.com/office/powerpoint/2010/main" val="637423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7DEF1CBF-CE27-4B55-8A69-BEC664A7152C}" type="datetimeFigureOut">
              <a:rPr lang="pt-BR" smtClean="0"/>
              <a:t>14/06/2015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F5E772C-9755-4677-BD70-8F20F8D51DFC}" type="slidenum">
              <a:rPr lang="pt-BR" smtClean="0"/>
              <a:t>‹nº›</a:t>
            </a:fld>
            <a:endParaRPr lang="pt-BR"/>
          </a:p>
        </p:txBody>
      </p:sp>
    </p:spTree>
    <p:extLst>
      <p:ext uri="{BB962C8B-B14F-4D97-AF65-F5344CB8AC3E}">
        <p14:creationId xmlns:p14="http://schemas.microsoft.com/office/powerpoint/2010/main" val="3276921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7DEF1CBF-CE27-4B55-8A69-BEC664A7152C}" type="datetimeFigureOut">
              <a:rPr lang="pt-BR" smtClean="0"/>
              <a:t>14/06/2015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F5E772C-9755-4677-BD70-8F20F8D51DFC}"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969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7DEF1CBF-CE27-4B55-8A69-BEC664A7152C}" type="datetimeFigureOut">
              <a:rPr lang="pt-BR" smtClean="0"/>
              <a:t>14/06/2015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F5E772C-9755-4677-BD70-8F20F8D51DFC}" type="slidenum">
              <a:rPr lang="pt-BR" smtClean="0"/>
              <a:t>‹nº›</a:t>
            </a:fld>
            <a:endParaRPr lang="pt-BR"/>
          </a:p>
        </p:txBody>
      </p:sp>
    </p:spTree>
    <p:extLst>
      <p:ext uri="{BB962C8B-B14F-4D97-AF65-F5344CB8AC3E}">
        <p14:creationId xmlns:p14="http://schemas.microsoft.com/office/powerpoint/2010/main" val="2235022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097280" y="2582334"/>
            <a:ext cx="4937760" cy="33782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217920" y="2582334"/>
            <a:ext cx="4937760" cy="33782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7DEF1CBF-CE27-4B55-8A69-BEC664A7152C}" type="datetimeFigureOut">
              <a:rPr lang="pt-BR" smtClean="0"/>
              <a:t>14/06/2015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9F5E772C-9755-4677-BD70-8F20F8D51DFC}" type="slidenum">
              <a:rPr lang="pt-BR" smtClean="0"/>
              <a:t>‹nº›</a:t>
            </a:fld>
            <a:endParaRPr lang="pt-BR"/>
          </a:p>
        </p:txBody>
      </p:sp>
    </p:spTree>
    <p:extLst>
      <p:ext uri="{BB962C8B-B14F-4D97-AF65-F5344CB8AC3E}">
        <p14:creationId xmlns:p14="http://schemas.microsoft.com/office/powerpoint/2010/main" val="3095536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7DEF1CBF-CE27-4B55-8A69-BEC664A7152C}" type="datetimeFigureOut">
              <a:rPr lang="pt-BR" smtClean="0"/>
              <a:t>14/06/2015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9F5E772C-9755-4677-BD70-8F20F8D51DFC}" type="slidenum">
              <a:rPr lang="pt-BR" smtClean="0"/>
              <a:t>‹nº›</a:t>
            </a:fld>
            <a:endParaRPr lang="pt-BR"/>
          </a:p>
        </p:txBody>
      </p:sp>
    </p:spTree>
    <p:extLst>
      <p:ext uri="{BB962C8B-B14F-4D97-AF65-F5344CB8AC3E}">
        <p14:creationId xmlns:p14="http://schemas.microsoft.com/office/powerpoint/2010/main" val="2852780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DEF1CBF-CE27-4B55-8A69-BEC664A7152C}" type="datetimeFigureOut">
              <a:rPr lang="pt-BR" smtClean="0"/>
              <a:t>14/06/2015</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9F5E772C-9755-4677-BD70-8F20F8D51DFC}" type="slidenum">
              <a:rPr lang="pt-BR" smtClean="0"/>
              <a:t>‹nº›</a:t>
            </a:fld>
            <a:endParaRPr lang="pt-BR"/>
          </a:p>
        </p:txBody>
      </p:sp>
    </p:spTree>
    <p:extLst>
      <p:ext uri="{BB962C8B-B14F-4D97-AF65-F5344CB8AC3E}">
        <p14:creationId xmlns:p14="http://schemas.microsoft.com/office/powerpoint/2010/main" val="2114368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smtClean="0"/>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DEF1CBF-CE27-4B55-8A69-BEC664A7152C}" type="datetimeFigureOut">
              <a:rPr lang="pt-BR" smtClean="0"/>
              <a:t>14/06/2015</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F5E772C-9755-4677-BD70-8F20F8D51DFC}" type="slidenum">
              <a:rPr lang="pt-BR" smtClean="0"/>
              <a:t>‹nº›</a:t>
            </a:fld>
            <a:endParaRPr lang="pt-BR"/>
          </a:p>
        </p:txBody>
      </p:sp>
    </p:spTree>
    <p:extLst>
      <p:ext uri="{BB962C8B-B14F-4D97-AF65-F5344CB8AC3E}">
        <p14:creationId xmlns:p14="http://schemas.microsoft.com/office/powerpoint/2010/main" val="1101637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7DEF1CBF-CE27-4B55-8A69-BEC664A7152C}" type="datetimeFigureOut">
              <a:rPr lang="pt-BR" smtClean="0"/>
              <a:t>14/06/2015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F5E772C-9755-4677-BD70-8F20F8D51DFC}" type="slidenum">
              <a:rPr lang="pt-BR" smtClean="0"/>
              <a:t>‹nº›</a:t>
            </a:fld>
            <a:endParaRPr lang="pt-BR"/>
          </a:p>
        </p:txBody>
      </p:sp>
    </p:spTree>
    <p:extLst>
      <p:ext uri="{BB962C8B-B14F-4D97-AF65-F5344CB8AC3E}">
        <p14:creationId xmlns:p14="http://schemas.microsoft.com/office/powerpoint/2010/main" val="1295850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DEF1CBF-CE27-4B55-8A69-BEC664A7152C}" type="datetimeFigureOut">
              <a:rPr lang="pt-BR" smtClean="0"/>
              <a:t>14/06/2015</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F5E772C-9755-4677-BD70-8F20F8D51DFC}"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66933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0051" y="1107583"/>
            <a:ext cx="10058400" cy="2702374"/>
          </a:xfrm>
        </p:spPr>
        <p:txBody>
          <a:bodyPr>
            <a:normAutofit/>
          </a:bodyPr>
          <a:lstStyle/>
          <a:p>
            <a:pPr algn="ctr"/>
            <a:r>
              <a:rPr lang="pt-BR" sz="4400" b="1" dirty="0" smtClean="0">
                <a:latin typeface="+mn-lt"/>
              </a:rPr>
              <a:t>Test-</a:t>
            </a:r>
            <a:r>
              <a:rPr lang="pt-BR" sz="4400" b="1" dirty="0" err="1" smtClean="0">
                <a:latin typeface="+mn-lt"/>
              </a:rPr>
              <a:t>Driven</a:t>
            </a:r>
            <a:r>
              <a:rPr lang="pt-BR" sz="4400" b="1" dirty="0" smtClean="0">
                <a:latin typeface="+mn-lt"/>
              </a:rPr>
              <a:t> </a:t>
            </a:r>
            <a:r>
              <a:rPr lang="pt-BR" sz="4400" b="1" dirty="0" err="1" smtClean="0">
                <a:latin typeface="+mn-lt"/>
              </a:rPr>
              <a:t>Development</a:t>
            </a:r>
            <a:r>
              <a:rPr lang="pt-BR" sz="4400" b="1" dirty="0" smtClean="0">
                <a:latin typeface="+mn-lt"/>
              </a:rPr>
              <a:t> </a:t>
            </a:r>
            <a:r>
              <a:rPr lang="pt-BR" sz="4400" b="1" dirty="0">
                <a:latin typeface="+mn-lt"/>
              </a:rPr>
              <a:t>como alternativa de garantia de qualidade no desenvolvimento de software orientado a objetos</a:t>
            </a:r>
            <a:endParaRPr lang="pt-BR" sz="7200" dirty="0">
              <a:latin typeface="+mn-lt"/>
            </a:endParaRPr>
          </a:p>
        </p:txBody>
      </p:sp>
      <p:sp>
        <p:nvSpPr>
          <p:cNvPr id="3" name="Subtítulo 2"/>
          <p:cNvSpPr>
            <a:spLocks noGrp="1"/>
          </p:cNvSpPr>
          <p:nvPr>
            <p:ph type="subTitle" idx="1"/>
          </p:nvPr>
        </p:nvSpPr>
        <p:spPr>
          <a:xfrm>
            <a:off x="1100051" y="4501651"/>
            <a:ext cx="5966561" cy="1647056"/>
          </a:xfrm>
        </p:spPr>
        <p:txBody>
          <a:bodyPr>
            <a:noAutofit/>
          </a:bodyPr>
          <a:lstStyle/>
          <a:p>
            <a:r>
              <a:rPr lang="pt-BR" sz="1400" dirty="0">
                <a:latin typeface="+mn-lt"/>
              </a:rPr>
              <a:t>VINÍCIUS T. FERRARI</a:t>
            </a:r>
          </a:p>
          <a:p>
            <a:r>
              <a:rPr lang="pt-BR" sz="1400" dirty="0">
                <a:latin typeface="+mn-lt"/>
              </a:rPr>
              <a:t>TRABALHO DE CONCLUSÃO DE CURSO DE GRADUAÇÃO</a:t>
            </a:r>
          </a:p>
          <a:p>
            <a:r>
              <a:rPr lang="pt-BR" sz="1400" dirty="0">
                <a:latin typeface="+mn-lt"/>
              </a:rPr>
              <a:t>TECNOLOGIA EM ANÁLISE E DESENVOLVIMENTO DE SISTEMAS</a:t>
            </a:r>
          </a:p>
        </p:txBody>
      </p:sp>
      <p:pic>
        <p:nvPicPr>
          <p:cNvPr id="4" name="Picture 4" descr="C:\Users\Filipe\Desktop\logo fate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74743"/>
            <a:ext cx="4678517" cy="4677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C:\Users\Filipe\Desktop\logo cp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613" y="406875"/>
            <a:ext cx="2520280" cy="420046"/>
          </a:xfrm>
          <a:prstGeom prst="rect">
            <a:avLst/>
          </a:prstGeom>
          <a:noFill/>
          <a:extLst>
            <a:ext uri="{909E8E84-426E-40DD-AFC4-6F175D3DCCD1}">
              <a14:hiddenFill xmlns:a14="http://schemas.microsoft.com/office/drawing/2010/main">
                <a:solidFill>
                  <a:srgbClr val="FFFFFF"/>
                </a:solidFill>
              </a14:hiddenFill>
            </a:ext>
          </a:extLst>
        </p:spPr>
      </p:pic>
      <p:sp>
        <p:nvSpPr>
          <p:cNvPr id="6" name="Subtítulo 2"/>
          <p:cNvSpPr txBox="1">
            <a:spLocks/>
          </p:cNvSpPr>
          <p:nvPr/>
        </p:nvSpPr>
        <p:spPr>
          <a:xfrm>
            <a:off x="7066612" y="4365468"/>
            <a:ext cx="5013771" cy="1919422"/>
          </a:xfrm>
          <a:prstGeom prst="rect">
            <a:avLst/>
          </a:prstGeom>
        </p:spPr>
        <p:txBody>
          <a:bodyPr vert="horz">
            <a:no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BR" sz="2000" dirty="0" smtClean="0"/>
              <a:t>Banca:</a:t>
            </a:r>
            <a:endParaRPr lang="pt-BR" sz="2000" dirty="0"/>
          </a:p>
          <a:p>
            <a:r>
              <a:rPr lang="pt-BR" sz="2000" dirty="0"/>
              <a:t> </a:t>
            </a:r>
            <a:r>
              <a:rPr lang="pt-BR" sz="2000" dirty="0" smtClean="0"/>
              <a:t>   Prof</a:t>
            </a:r>
            <a:r>
              <a:rPr lang="pt-BR" sz="2000" dirty="0"/>
              <a:t>. Ma</a:t>
            </a:r>
            <a:r>
              <a:rPr lang="pt-BR" sz="2000" dirty="0" smtClean="0"/>
              <a:t>. Cristina </a:t>
            </a:r>
            <a:r>
              <a:rPr lang="pt-BR" sz="2000" dirty="0"/>
              <a:t>Corrêa de Oliveira</a:t>
            </a:r>
          </a:p>
          <a:p>
            <a:r>
              <a:rPr lang="pt-BR" sz="2000" dirty="0" smtClean="0"/>
              <a:t>    Prof</a:t>
            </a:r>
            <a:r>
              <a:rPr lang="pt-BR" sz="2000" dirty="0"/>
              <a:t>. Esp</a:t>
            </a:r>
            <a:r>
              <a:rPr lang="pt-BR" sz="2000" dirty="0" smtClean="0"/>
              <a:t>. Rodrigo Tavares </a:t>
            </a:r>
            <a:r>
              <a:rPr lang="pt-BR" sz="2000" dirty="0" err="1" smtClean="0"/>
              <a:t>Miron</a:t>
            </a:r>
            <a:endParaRPr lang="pt-BR" sz="2000" dirty="0"/>
          </a:p>
          <a:p>
            <a:r>
              <a:rPr lang="pt-BR" sz="2000" dirty="0" smtClean="0"/>
              <a:t>    </a:t>
            </a:r>
            <a:r>
              <a:rPr lang="pt-BR" sz="2000" dirty="0"/>
              <a:t>Prof. </a:t>
            </a:r>
            <a:r>
              <a:rPr lang="pt-BR" sz="2000" dirty="0" smtClean="0"/>
              <a:t>Me. Wilson </a:t>
            </a:r>
            <a:r>
              <a:rPr lang="pt-BR" sz="2000" dirty="0" err="1"/>
              <a:t>Vendramel</a:t>
            </a:r>
            <a:r>
              <a:rPr lang="pt-BR" sz="2000" dirty="0"/>
              <a:t> </a:t>
            </a:r>
          </a:p>
          <a:p>
            <a:endParaRPr lang="pt-BR" sz="2400" dirty="0"/>
          </a:p>
        </p:txBody>
      </p:sp>
    </p:spTree>
    <p:extLst>
      <p:ext uri="{BB962C8B-B14F-4D97-AF65-F5344CB8AC3E}">
        <p14:creationId xmlns:p14="http://schemas.microsoft.com/office/powerpoint/2010/main" val="811169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TDD – Test-</a:t>
            </a:r>
            <a:r>
              <a:rPr lang="pt-BR" dirty="0" err="1"/>
              <a:t>Driven</a:t>
            </a:r>
            <a:r>
              <a:rPr lang="pt-BR" dirty="0"/>
              <a:t> </a:t>
            </a:r>
            <a:r>
              <a:rPr lang="pt-BR" dirty="0" err="1"/>
              <a:t>Development</a:t>
            </a:r>
            <a:endParaRPr lang="pt-BR" dirty="0"/>
          </a:p>
        </p:txBody>
      </p:sp>
      <p:sp>
        <p:nvSpPr>
          <p:cNvPr id="3" name="Espaço Reservado para Conteúdo 2"/>
          <p:cNvSpPr>
            <a:spLocks noGrp="1"/>
          </p:cNvSpPr>
          <p:nvPr>
            <p:ph idx="1"/>
          </p:nvPr>
        </p:nvSpPr>
        <p:spPr/>
        <p:txBody>
          <a:bodyPr>
            <a:noAutofit/>
          </a:bodyPr>
          <a:lstStyle/>
          <a:p>
            <a:r>
              <a:rPr lang="pt-BR" sz="2400" dirty="0"/>
              <a:t>Test-</a:t>
            </a:r>
            <a:r>
              <a:rPr lang="pt-BR" sz="2400" dirty="0" err="1"/>
              <a:t>Driven</a:t>
            </a:r>
            <a:r>
              <a:rPr lang="pt-BR" sz="2400" dirty="0"/>
              <a:t> </a:t>
            </a:r>
            <a:r>
              <a:rPr lang="pt-BR" sz="2400" dirty="0" err="1"/>
              <a:t>Development</a:t>
            </a:r>
            <a:r>
              <a:rPr lang="pt-BR" sz="2400" dirty="0"/>
              <a:t> (TDD) é uma técnica de programação criada por um membro do manifesto ágil Kent </a:t>
            </a:r>
            <a:r>
              <a:rPr lang="pt-BR" sz="2400" dirty="0" smtClean="0"/>
              <a:t>Beck. </a:t>
            </a:r>
          </a:p>
          <a:p>
            <a:r>
              <a:rPr lang="pt-BR" sz="2400" dirty="0" smtClean="0"/>
              <a:t>A </a:t>
            </a:r>
            <a:r>
              <a:rPr lang="pt-BR" sz="2400" dirty="0"/>
              <a:t>técnica é simples e muitas vezes repetitiva já que são necessários somente três passos para começar a aplicar a </a:t>
            </a:r>
            <a:r>
              <a:rPr lang="pt-BR" sz="2400" dirty="0" smtClean="0"/>
              <a:t>prática</a:t>
            </a:r>
          </a:p>
          <a:p>
            <a:pPr marL="749808" lvl="1" indent="-457200">
              <a:buFont typeface="+mj-lt"/>
              <a:buAutoNum type="arabicPeriod"/>
            </a:pPr>
            <a:r>
              <a:rPr lang="pt-BR" sz="2200" dirty="0" smtClean="0"/>
              <a:t>Vermelho </a:t>
            </a:r>
            <a:r>
              <a:rPr lang="pt-BR" sz="2200" dirty="0"/>
              <a:t>– Escrever um pequeno teste que não funcione e que talvez nem mesmo compile inicialmente.</a:t>
            </a:r>
          </a:p>
          <a:p>
            <a:pPr marL="749808" lvl="1" indent="-457200">
              <a:buFont typeface="+mj-lt"/>
              <a:buAutoNum type="arabicPeriod"/>
            </a:pPr>
            <a:r>
              <a:rPr lang="pt-BR" sz="2200" dirty="0" smtClean="0"/>
              <a:t>Verde </a:t>
            </a:r>
            <a:r>
              <a:rPr lang="pt-BR" sz="2200" dirty="0"/>
              <a:t>– Fazer rapidamente o teste funcionar, mesmo contendo algum pecado necessário inicialmente.</a:t>
            </a:r>
          </a:p>
          <a:p>
            <a:pPr marL="749808" lvl="1" indent="-457200">
              <a:buFont typeface="+mj-lt"/>
              <a:buAutoNum type="arabicPeriod"/>
            </a:pPr>
            <a:r>
              <a:rPr lang="pt-BR" sz="2200" dirty="0" smtClean="0"/>
              <a:t>Refatorar </a:t>
            </a:r>
            <a:r>
              <a:rPr lang="pt-BR" sz="2200" dirty="0"/>
              <a:t>– Eliminar todas as duplicatas criadas apenas para que o teste funcione. (BECK, 2010).</a:t>
            </a:r>
          </a:p>
          <a:p>
            <a:endParaRPr lang="pt-BR" sz="2400" dirty="0"/>
          </a:p>
        </p:txBody>
      </p:sp>
    </p:spTree>
    <p:extLst>
      <p:ext uri="{BB962C8B-B14F-4D97-AF65-F5344CB8AC3E}">
        <p14:creationId xmlns:p14="http://schemas.microsoft.com/office/powerpoint/2010/main" val="1528228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Passos do TDD</a:t>
            </a:r>
          </a:p>
        </p:txBody>
      </p:sp>
      <p:pic>
        <p:nvPicPr>
          <p:cNvPr id="4" name="Picture" descr="C:\Users\Vinicius\Dropbox\TCC\tdd_flow.gif"/>
          <p:cNvPicPr>
            <a:picLocks noGrp="1"/>
          </p:cNvPicPr>
          <p:nvPr>
            <p:ph idx="1"/>
          </p:nvPr>
        </p:nvPicPr>
        <p:blipFill>
          <a:blip r:embed="rId2"/>
          <a:stretch>
            <a:fillRect/>
          </a:stretch>
        </p:blipFill>
        <p:spPr bwMode="auto">
          <a:xfrm>
            <a:off x="4201395" y="1846263"/>
            <a:ext cx="3849535" cy="4022725"/>
          </a:xfrm>
          <a:prstGeom prst="rect">
            <a:avLst/>
          </a:prstGeom>
          <a:noFill/>
          <a:ln w="9525">
            <a:noFill/>
            <a:miter lim="800000"/>
            <a:headEnd/>
            <a:tailEnd/>
          </a:ln>
        </p:spPr>
      </p:pic>
    </p:spTree>
    <p:extLst>
      <p:ext uri="{BB962C8B-B14F-4D97-AF65-F5344CB8AC3E}">
        <p14:creationId xmlns:p14="http://schemas.microsoft.com/office/powerpoint/2010/main" val="534224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Vermelho: Criando um novo teste</a:t>
            </a:r>
          </a:p>
        </p:txBody>
      </p:sp>
      <p:pic>
        <p:nvPicPr>
          <p:cNvPr id="4" name="Picture" descr="C:\Users\Vinicius\Dropbox\TCC\figura2.PNG"/>
          <p:cNvPicPr>
            <a:picLocks noGrp="1"/>
          </p:cNvPicPr>
          <p:nvPr>
            <p:ph idx="1"/>
          </p:nvPr>
        </p:nvPicPr>
        <p:blipFill>
          <a:blip r:embed="rId2"/>
          <a:stretch>
            <a:fillRect/>
          </a:stretch>
        </p:blipFill>
        <p:spPr bwMode="auto">
          <a:xfrm>
            <a:off x="4249476" y="2038096"/>
            <a:ext cx="3753374" cy="3639058"/>
          </a:xfrm>
          <a:prstGeom prst="rect">
            <a:avLst/>
          </a:prstGeom>
          <a:noFill/>
          <a:ln w="9525">
            <a:noFill/>
            <a:miter lim="800000"/>
            <a:headEnd/>
            <a:tailEnd/>
          </a:ln>
        </p:spPr>
      </p:pic>
    </p:spTree>
    <p:extLst>
      <p:ext uri="{BB962C8B-B14F-4D97-AF65-F5344CB8AC3E}">
        <p14:creationId xmlns:p14="http://schemas.microsoft.com/office/powerpoint/2010/main" val="3073256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Vermelho: Criando um novo teste</a:t>
            </a:r>
          </a:p>
        </p:txBody>
      </p:sp>
      <p:pic>
        <p:nvPicPr>
          <p:cNvPr id="4" name="Picture" descr="C:\Users\Vinicius\Dropbox\TCC\figura3.PNG"/>
          <p:cNvPicPr>
            <a:picLocks noGrp="1"/>
          </p:cNvPicPr>
          <p:nvPr>
            <p:ph idx="1"/>
          </p:nvPr>
        </p:nvPicPr>
        <p:blipFill>
          <a:blip r:embed="rId2"/>
          <a:stretch>
            <a:fillRect/>
          </a:stretch>
        </p:blipFill>
        <p:spPr bwMode="auto">
          <a:xfrm>
            <a:off x="2296578" y="2695413"/>
            <a:ext cx="7659169" cy="2324424"/>
          </a:xfrm>
          <a:prstGeom prst="rect">
            <a:avLst/>
          </a:prstGeom>
          <a:noFill/>
          <a:ln w="9525">
            <a:noFill/>
            <a:miter lim="800000"/>
            <a:headEnd/>
            <a:tailEnd/>
          </a:ln>
        </p:spPr>
      </p:pic>
    </p:spTree>
    <p:extLst>
      <p:ext uri="{BB962C8B-B14F-4D97-AF65-F5344CB8AC3E}">
        <p14:creationId xmlns:p14="http://schemas.microsoft.com/office/powerpoint/2010/main" val="2522507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Verde: Fazendo o teste passar</a:t>
            </a:r>
          </a:p>
        </p:txBody>
      </p:sp>
      <p:pic>
        <p:nvPicPr>
          <p:cNvPr id="4" name="Picture" descr="C:\Users\Vinicius\Dropbox\TCC\figura4_v2.PNG"/>
          <p:cNvPicPr>
            <a:picLocks noGrp="1"/>
          </p:cNvPicPr>
          <p:nvPr>
            <p:ph idx="1"/>
          </p:nvPr>
        </p:nvPicPr>
        <p:blipFill>
          <a:blip r:embed="rId2"/>
          <a:stretch>
            <a:fillRect/>
          </a:stretch>
        </p:blipFill>
        <p:spPr bwMode="auto">
          <a:xfrm>
            <a:off x="4335213" y="2285781"/>
            <a:ext cx="3581900" cy="3143689"/>
          </a:xfrm>
          <a:prstGeom prst="rect">
            <a:avLst/>
          </a:prstGeom>
          <a:noFill/>
          <a:ln w="9525">
            <a:noFill/>
            <a:miter lim="800000"/>
            <a:headEnd/>
            <a:tailEnd/>
          </a:ln>
        </p:spPr>
      </p:pic>
    </p:spTree>
    <p:extLst>
      <p:ext uri="{BB962C8B-B14F-4D97-AF65-F5344CB8AC3E}">
        <p14:creationId xmlns:p14="http://schemas.microsoft.com/office/powerpoint/2010/main" val="2788068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pic>
        <p:nvPicPr>
          <p:cNvPr id="4" name="Picture" descr="C:\Users\Vinicius\Dropbox\TCC\figura5.PNG"/>
          <p:cNvPicPr>
            <a:picLocks noGrp="1"/>
          </p:cNvPicPr>
          <p:nvPr>
            <p:ph idx="1"/>
          </p:nvPr>
        </p:nvPicPr>
        <p:blipFill>
          <a:blip r:embed="rId2"/>
          <a:stretch>
            <a:fillRect/>
          </a:stretch>
        </p:blipFill>
        <p:spPr bwMode="auto">
          <a:xfrm>
            <a:off x="3293813" y="2859110"/>
            <a:ext cx="5665334" cy="1918539"/>
          </a:xfrm>
          <a:prstGeom prst="rect">
            <a:avLst/>
          </a:prstGeom>
          <a:noFill/>
          <a:ln w="9525">
            <a:noFill/>
            <a:miter lim="800000"/>
            <a:headEnd/>
            <a:tailEnd/>
          </a:ln>
        </p:spPr>
      </p:pic>
    </p:spTree>
    <p:extLst>
      <p:ext uri="{BB962C8B-B14F-4D97-AF65-F5344CB8AC3E}">
        <p14:creationId xmlns:p14="http://schemas.microsoft.com/office/powerpoint/2010/main" val="2407303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Refatorar: Generalizar o método</a:t>
            </a:r>
          </a:p>
        </p:txBody>
      </p:sp>
      <p:pic>
        <p:nvPicPr>
          <p:cNvPr id="4" name="Picture" descr="C:\Users\Vinicius\Dropbox\TCC\Figura6.PNG"/>
          <p:cNvPicPr>
            <a:picLocks noGrp="1"/>
          </p:cNvPicPr>
          <p:nvPr>
            <p:ph idx="1"/>
          </p:nvPr>
        </p:nvPicPr>
        <p:blipFill>
          <a:blip r:embed="rId2"/>
          <a:stretch>
            <a:fillRect/>
          </a:stretch>
        </p:blipFill>
        <p:spPr bwMode="auto">
          <a:xfrm>
            <a:off x="4406660" y="2147649"/>
            <a:ext cx="3439005" cy="3419952"/>
          </a:xfrm>
          <a:prstGeom prst="rect">
            <a:avLst/>
          </a:prstGeom>
          <a:noFill/>
          <a:ln w="9525">
            <a:noFill/>
            <a:miter lim="800000"/>
            <a:headEnd/>
            <a:tailEnd/>
          </a:ln>
        </p:spPr>
      </p:pic>
    </p:spTree>
    <p:extLst>
      <p:ext uri="{BB962C8B-B14F-4D97-AF65-F5344CB8AC3E}">
        <p14:creationId xmlns:p14="http://schemas.microsoft.com/office/powerpoint/2010/main" val="167156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Feedback</a:t>
            </a:r>
            <a:endParaRPr lang="pt-BR" dirty="0"/>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783013" y="2778125"/>
            <a:ext cx="4686300" cy="2159000"/>
          </a:xfrm>
          <a:prstGeom prst="rect">
            <a:avLst/>
          </a:prstGeom>
        </p:spPr>
      </p:pic>
    </p:spTree>
    <p:extLst>
      <p:ext uri="{BB962C8B-B14F-4D97-AF65-F5344CB8AC3E}">
        <p14:creationId xmlns:p14="http://schemas.microsoft.com/office/powerpoint/2010/main" val="2963782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Ferramenta de publicação de Livro Digital no formato </a:t>
            </a:r>
            <a:r>
              <a:rPr lang="pt-BR" dirty="0" smtClean="0"/>
              <a:t>e-Pub</a:t>
            </a:r>
            <a:endParaRPr lang="pt-BR" dirty="0"/>
          </a:p>
        </p:txBody>
      </p:sp>
      <p:sp>
        <p:nvSpPr>
          <p:cNvPr id="3" name="Espaço Reservado para Conteúdo 2"/>
          <p:cNvSpPr>
            <a:spLocks noGrp="1"/>
          </p:cNvSpPr>
          <p:nvPr>
            <p:ph idx="1"/>
          </p:nvPr>
        </p:nvSpPr>
        <p:spPr/>
        <p:txBody>
          <a:bodyPr>
            <a:normAutofit/>
          </a:bodyPr>
          <a:lstStyle/>
          <a:p>
            <a:r>
              <a:rPr lang="pt-BR" sz="2400" dirty="0"/>
              <a:t>Este projeto tem por objetivo exemplificar a prática do TDD, durante o processo de desenvolvimento do software, que será aplicado em uma ferramenta de publicação de livros digitais no formato </a:t>
            </a:r>
            <a:r>
              <a:rPr lang="pt-BR" sz="2400" dirty="0" err="1" smtClean="0"/>
              <a:t>ePub</a:t>
            </a:r>
            <a:endParaRPr lang="pt-BR" sz="2400" dirty="0" smtClean="0"/>
          </a:p>
          <a:p>
            <a:r>
              <a:rPr lang="pt-BR" sz="2400" dirty="0" smtClean="0"/>
              <a:t>API: http</a:t>
            </a:r>
            <a:r>
              <a:rPr lang="pt-BR" sz="2400" dirty="0"/>
              <a:t>://www.siegmann.nl/epublib.</a:t>
            </a:r>
          </a:p>
          <a:p>
            <a:r>
              <a:rPr lang="pt-BR" sz="2400" dirty="0"/>
              <a:t>A principal funcionalidade da ferramenta é mostrar a criação das páginas em formato texto e transformar em um formato que a API consiga interpretar e transformar no arquivo adequado para a publicação.</a:t>
            </a:r>
          </a:p>
          <a:p>
            <a:endParaRPr lang="pt-BR" sz="2400" dirty="0"/>
          </a:p>
        </p:txBody>
      </p:sp>
    </p:spTree>
    <p:extLst>
      <p:ext uri="{BB962C8B-B14F-4D97-AF65-F5344CB8AC3E}">
        <p14:creationId xmlns:p14="http://schemas.microsoft.com/office/powerpoint/2010/main" val="1211658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Ferramentas utilizadas</a:t>
            </a:r>
            <a:endParaRPr lang="pt-BR" dirty="0"/>
          </a:p>
        </p:txBody>
      </p:sp>
      <p:sp>
        <p:nvSpPr>
          <p:cNvPr id="3" name="Espaço Reservado para Conteúdo 2"/>
          <p:cNvSpPr>
            <a:spLocks noGrp="1"/>
          </p:cNvSpPr>
          <p:nvPr>
            <p:ph idx="1"/>
          </p:nvPr>
        </p:nvSpPr>
        <p:spPr/>
        <p:txBody>
          <a:bodyPr>
            <a:normAutofit/>
          </a:bodyPr>
          <a:lstStyle/>
          <a:p>
            <a:pPr lvl="0"/>
            <a:r>
              <a:rPr lang="pt-BR" sz="2400" dirty="0" err="1"/>
              <a:t>Netbeans</a:t>
            </a:r>
            <a:r>
              <a:rPr lang="pt-BR" sz="2400" dirty="0"/>
              <a:t> – Ambiente de desenvolvimento Java distribuído pela Oracle;</a:t>
            </a:r>
          </a:p>
          <a:p>
            <a:pPr lvl="0"/>
            <a:r>
              <a:rPr lang="en-US" sz="2400" dirty="0"/>
              <a:t>JSF – </a:t>
            </a:r>
            <a:r>
              <a:rPr lang="en-US" sz="2400" i="1" dirty="0"/>
              <a:t>Framework</a:t>
            </a:r>
            <a:r>
              <a:rPr lang="en-US" sz="2400" dirty="0"/>
              <a:t> Web;</a:t>
            </a:r>
            <a:endParaRPr lang="pt-BR" sz="2400" dirty="0"/>
          </a:p>
          <a:p>
            <a:pPr lvl="0"/>
            <a:r>
              <a:rPr lang="en-US" sz="2400" dirty="0" err="1"/>
              <a:t>Primefaces</a:t>
            </a:r>
            <a:r>
              <a:rPr lang="en-US" sz="2400" dirty="0"/>
              <a:t>  – </a:t>
            </a:r>
            <a:r>
              <a:rPr lang="en-US" sz="2400" i="1" dirty="0"/>
              <a:t>Framework</a:t>
            </a:r>
            <a:r>
              <a:rPr lang="en-US" sz="2400" dirty="0"/>
              <a:t> Web;</a:t>
            </a:r>
            <a:endParaRPr lang="pt-BR" sz="2400" dirty="0"/>
          </a:p>
          <a:p>
            <a:pPr lvl="0"/>
            <a:r>
              <a:rPr lang="en-US" sz="2400" dirty="0" err="1"/>
              <a:t>Epublib</a:t>
            </a:r>
            <a:r>
              <a:rPr lang="en-US" sz="2400" dirty="0"/>
              <a:t>  – </a:t>
            </a:r>
            <a:r>
              <a:rPr lang="en-US" sz="2400" i="1" dirty="0"/>
              <a:t>Framework</a:t>
            </a:r>
            <a:r>
              <a:rPr lang="en-US" sz="2400" dirty="0"/>
              <a:t> </a:t>
            </a:r>
            <a:r>
              <a:rPr lang="en-US" sz="2400" dirty="0" err="1"/>
              <a:t>ePub</a:t>
            </a:r>
            <a:r>
              <a:rPr lang="en-US" sz="2400" dirty="0"/>
              <a:t>;</a:t>
            </a:r>
            <a:endParaRPr lang="pt-BR" sz="2400" dirty="0"/>
          </a:p>
          <a:p>
            <a:pPr lvl="0"/>
            <a:r>
              <a:rPr lang="en-US" sz="2400" dirty="0"/>
              <a:t>JUnit -  – </a:t>
            </a:r>
            <a:r>
              <a:rPr lang="en-US" sz="2400" i="1" dirty="0"/>
              <a:t>Framework</a:t>
            </a:r>
            <a:r>
              <a:rPr lang="en-US" sz="2400" dirty="0"/>
              <a:t> de testes;</a:t>
            </a:r>
            <a:endParaRPr lang="pt-BR" sz="2400" dirty="0"/>
          </a:p>
          <a:p>
            <a:pPr lvl="0"/>
            <a:r>
              <a:rPr lang="pt-BR" sz="2400" dirty="0" err="1"/>
              <a:t>Maven</a:t>
            </a:r>
            <a:r>
              <a:rPr lang="pt-BR" sz="2400" dirty="0"/>
              <a:t> – Ferramenta de </a:t>
            </a:r>
            <a:r>
              <a:rPr lang="pt-BR" sz="2400" i="1" dirty="0"/>
              <a:t>build</a:t>
            </a:r>
            <a:r>
              <a:rPr lang="pt-BR" sz="2400" dirty="0"/>
              <a:t>;</a:t>
            </a:r>
          </a:p>
          <a:p>
            <a:pPr lvl="0"/>
            <a:r>
              <a:rPr lang="pt-BR" sz="2400" dirty="0" err="1"/>
              <a:t>Git</a:t>
            </a:r>
            <a:r>
              <a:rPr lang="pt-BR" sz="2400" dirty="0"/>
              <a:t> – Controle de versão;</a:t>
            </a:r>
          </a:p>
          <a:p>
            <a:r>
              <a:rPr lang="pt-BR" sz="2400" dirty="0"/>
              <a:t>Sonar – Ferramenta de análise de código.</a:t>
            </a:r>
          </a:p>
        </p:txBody>
      </p:sp>
    </p:spTree>
    <p:extLst>
      <p:ext uri="{BB962C8B-B14F-4D97-AF65-F5344CB8AC3E}">
        <p14:creationId xmlns:p14="http://schemas.microsoft.com/office/powerpoint/2010/main" val="1374765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Problema de pesquisa</a:t>
            </a:r>
          </a:p>
        </p:txBody>
      </p:sp>
      <p:sp>
        <p:nvSpPr>
          <p:cNvPr id="3" name="Espaço Reservado para Conteúdo 2"/>
          <p:cNvSpPr>
            <a:spLocks noGrp="1"/>
          </p:cNvSpPr>
          <p:nvPr>
            <p:ph idx="1"/>
          </p:nvPr>
        </p:nvSpPr>
        <p:spPr/>
        <p:txBody>
          <a:bodyPr>
            <a:noAutofit/>
          </a:bodyPr>
          <a:lstStyle/>
          <a:p>
            <a:r>
              <a:rPr lang="pt-BR" dirty="0" smtClean="0"/>
              <a:t>Sistemas Orientados </a:t>
            </a:r>
            <a:r>
              <a:rPr lang="pt-BR" dirty="0"/>
              <a:t>a </a:t>
            </a:r>
            <a:r>
              <a:rPr lang="pt-BR" dirty="0" smtClean="0"/>
              <a:t>Objetos </a:t>
            </a:r>
            <a:r>
              <a:rPr lang="pt-BR" dirty="0"/>
              <a:t>deveriam ser mais </a:t>
            </a:r>
            <a:r>
              <a:rPr lang="pt-BR" dirty="0" smtClean="0"/>
              <a:t>fáceis:</a:t>
            </a:r>
          </a:p>
          <a:p>
            <a:pPr lvl="1"/>
            <a:r>
              <a:rPr lang="pt-BR" sz="2000" dirty="0"/>
              <a:t>D</a:t>
            </a:r>
            <a:r>
              <a:rPr lang="pt-BR" sz="2000" dirty="0" smtClean="0"/>
              <a:t>e </a:t>
            </a:r>
            <a:r>
              <a:rPr lang="pt-BR" sz="2000" dirty="0" smtClean="0"/>
              <a:t>entender</a:t>
            </a:r>
          </a:p>
          <a:p>
            <a:pPr lvl="1"/>
            <a:r>
              <a:rPr lang="pt-BR" sz="2000" dirty="0" smtClean="0"/>
              <a:t>De ler</a:t>
            </a:r>
          </a:p>
          <a:p>
            <a:pPr lvl="1"/>
            <a:r>
              <a:rPr lang="pt-BR" sz="2000" dirty="0"/>
              <a:t>D</a:t>
            </a:r>
            <a:r>
              <a:rPr lang="pt-BR" sz="2000" dirty="0" smtClean="0"/>
              <a:t>e </a:t>
            </a:r>
            <a:r>
              <a:rPr lang="pt-BR" sz="2000" dirty="0"/>
              <a:t>dar </a:t>
            </a:r>
            <a:r>
              <a:rPr lang="pt-BR" sz="2000" dirty="0" smtClean="0"/>
              <a:t>manutenção</a:t>
            </a:r>
          </a:p>
          <a:p>
            <a:endParaRPr lang="pt-BR" dirty="0" smtClean="0"/>
          </a:p>
          <a:p>
            <a:r>
              <a:rPr lang="pt-BR" dirty="0" smtClean="0"/>
              <a:t>Porem ainda tem</a:t>
            </a:r>
          </a:p>
          <a:p>
            <a:pPr lvl="1"/>
            <a:r>
              <a:rPr lang="pt-BR" sz="2000" dirty="0"/>
              <a:t>C</a:t>
            </a:r>
            <a:r>
              <a:rPr lang="pt-BR" sz="2000" dirty="0" smtClean="0"/>
              <a:t>ódigos </a:t>
            </a:r>
            <a:r>
              <a:rPr lang="pt-BR" sz="2000" dirty="0" smtClean="0"/>
              <a:t>extensos</a:t>
            </a:r>
          </a:p>
          <a:p>
            <a:pPr lvl="1"/>
            <a:r>
              <a:rPr lang="pt-BR" sz="2000" dirty="0"/>
              <a:t>I</a:t>
            </a:r>
            <a:r>
              <a:rPr lang="pt-BR" sz="2000" dirty="0" smtClean="0"/>
              <a:t>nconsistentes </a:t>
            </a:r>
            <a:endParaRPr lang="pt-BR" sz="2000" dirty="0" smtClean="0"/>
          </a:p>
          <a:p>
            <a:pPr lvl="1"/>
            <a:r>
              <a:rPr lang="pt-BR" sz="2000" dirty="0" smtClean="0"/>
              <a:t>Duplicados</a:t>
            </a:r>
            <a:endParaRPr lang="pt-BR" sz="2000" dirty="0"/>
          </a:p>
        </p:txBody>
      </p:sp>
    </p:spTree>
    <p:extLst>
      <p:ext uri="{BB962C8B-B14F-4D97-AF65-F5344CB8AC3E}">
        <p14:creationId xmlns:p14="http://schemas.microsoft.com/office/powerpoint/2010/main" val="18777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Criar listas de apoio</a:t>
            </a:r>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906838" y="2500313"/>
            <a:ext cx="4438650" cy="2714625"/>
          </a:xfrm>
          <a:prstGeom prst="rect">
            <a:avLst/>
          </a:prstGeom>
        </p:spPr>
      </p:pic>
    </p:spTree>
    <p:extLst>
      <p:ext uri="{BB962C8B-B14F-4D97-AF65-F5344CB8AC3E}">
        <p14:creationId xmlns:p14="http://schemas.microsoft.com/office/powerpoint/2010/main" val="4233259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Sublistas</a:t>
            </a:r>
            <a:endParaRPr lang="pt-BR" dirty="0"/>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620055" y="1846263"/>
            <a:ext cx="3012216" cy="4022725"/>
          </a:xfrm>
          <a:prstGeom prst="rect">
            <a:avLst/>
          </a:prstGeom>
        </p:spPr>
      </p:pic>
    </p:spTree>
    <p:extLst>
      <p:ext uri="{BB962C8B-B14F-4D97-AF65-F5344CB8AC3E}">
        <p14:creationId xmlns:p14="http://schemas.microsoft.com/office/powerpoint/2010/main" val="3985406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Passo 1: Teste falha (vermelho)</a:t>
            </a:r>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11463" y="2852738"/>
            <a:ext cx="6629400" cy="2009775"/>
          </a:xfrm>
          <a:prstGeom prst="rect">
            <a:avLst/>
          </a:prstGeom>
        </p:spPr>
      </p:pic>
    </p:spTree>
    <p:extLst>
      <p:ext uri="{BB962C8B-B14F-4D97-AF65-F5344CB8AC3E}">
        <p14:creationId xmlns:p14="http://schemas.microsoft.com/office/powerpoint/2010/main" val="4077832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61271" y="1846263"/>
            <a:ext cx="7729783" cy="4022725"/>
          </a:xfrm>
          <a:prstGeom prst="rect">
            <a:avLst/>
          </a:prstGeom>
        </p:spPr>
      </p:pic>
    </p:spTree>
    <p:extLst>
      <p:ext uri="{BB962C8B-B14F-4D97-AF65-F5344CB8AC3E}">
        <p14:creationId xmlns:p14="http://schemas.microsoft.com/office/powerpoint/2010/main" val="2112181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621088" y="2967038"/>
            <a:ext cx="5010150" cy="1781175"/>
          </a:xfrm>
          <a:prstGeom prst="rect">
            <a:avLst/>
          </a:prstGeom>
        </p:spPr>
      </p:pic>
    </p:spTree>
    <p:extLst>
      <p:ext uri="{BB962C8B-B14F-4D97-AF65-F5344CB8AC3E}">
        <p14:creationId xmlns:p14="http://schemas.microsoft.com/office/powerpoint/2010/main" val="3314218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68575" y="3233738"/>
            <a:ext cx="7115175" cy="1247775"/>
          </a:xfrm>
          <a:prstGeom prst="rect">
            <a:avLst/>
          </a:prstGeom>
        </p:spPr>
      </p:pic>
    </p:spTree>
    <p:extLst>
      <p:ext uri="{BB962C8B-B14F-4D97-AF65-F5344CB8AC3E}">
        <p14:creationId xmlns:p14="http://schemas.microsoft.com/office/powerpoint/2010/main" val="784389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563938" y="3419475"/>
            <a:ext cx="5124450" cy="876300"/>
          </a:xfrm>
          <a:prstGeom prst="rect">
            <a:avLst/>
          </a:prstGeom>
        </p:spPr>
      </p:pic>
    </p:spTree>
    <p:extLst>
      <p:ext uri="{BB962C8B-B14F-4D97-AF65-F5344CB8AC3E}">
        <p14:creationId xmlns:p14="http://schemas.microsoft.com/office/powerpoint/2010/main" val="3484948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Passo 2: teste passa (verde)</a:t>
            </a:r>
          </a:p>
        </p:txBody>
      </p:sp>
      <p:pic>
        <p:nvPicPr>
          <p:cNvPr id="6" name="Espaço Reservado para Conteúdo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049713" y="2947988"/>
            <a:ext cx="4152900" cy="1819275"/>
          </a:xfrm>
          <a:prstGeom prst="rect">
            <a:avLst/>
          </a:prstGeom>
        </p:spPr>
      </p:pic>
    </p:spTree>
    <p:extLst>
      <p:ext uri="{BB962C8B-B14F-4D97-AF65-F5344CB8AC3E}">
        <p14:creationId xmlns:p14="http://schemas.microsoft.com/office/powerpoint/2010/main" val="15971064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6" name="Espaço Reservado para Conteúdo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582988" y="3390900"/>
            <a:ext cx="5086350" cy="933450"/>
          </a:xfrm>
          <a:prstGeom prst="rect">
            <a:avLst/>
          </a:prstGeom>
        </p:spPr>
      </p:pic>
    </p:spTree>
    <p:extLst>
      <p:ext uri="{BB962C8B-B14F-4D97-AF65-F5344CB8AC3E}">
        <p14:creationId xmlns:p14="http://schemas.microsoft.com/office/powerpoint/2010/main" val="4104472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6" name="Espaço Reservado para Conteúdo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206750" y="2886075"/>
            <a:ext cx="5838825" cy="1943100"/>
          </a:xfrm>
          <a:prstGeom prst="rect">
            <a:avLst/>
          </a:prstGeom>
        </p:spPr>
      </p:pic>
    </p:spTree>
    <p:extLst>
      <p:ext uri="{BB962C8B-B14F-4D97-AF65-F5344CB8AC3E}">
        <p14:creationId xmlns:p14="http://schemas.microsoft.com/office/powerpoint/2010/main" val="1562064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Objetivos</a:t>
            </a:r>
          </a:p>
        </p:txBody>
      </p:sp>
      <p:sp>
        <p:nvSpPr>
          <p:cNvPr id="3" name="Espaço Reservado para Conteúdo 2"/>
          <p:cNvSpPr>
            <a:spLocks noGrp="1"/>
          </p:cNvSpPr>
          <p:nvPr>
            <p:ph idx="1"/>
          </p:nvPr>
        </p:nvSpPr>
        <p:spPr/>
        <p:txBody>
          <a:bodyPr>
            <a:noAutofit/>
          </a:bodyPr>
          <a:lstStyle/>
          <a:p>
            <a:r>
              <a:rPr lang="pt-BR" dirty="0" smtClean="0"/>
              <a:t>Aplicação </a:t>
            </a:r>
            <a:r>
              <a:rPr lang="pt-BR" dirty="0"/>
              <a:t>Web aplicando Test-</a:t>
            </a:r>
            <a:r>
              <a:rPr lang="pt-BR" dirty="0" err="1"/>
              <a:t>Driven</a:t>
            </a:r>
            <a:r>
              <a:rPr lang="pt-BR" dirty="0"/>
              <a:t> </a:t>
            </a:r>
            <a:r>
              <a:rPr lang="pt-BR" dirty="0" err="1"/>
              <a:t>Development</a:t>
            </a:r>
            <a:r>
              <a:rPr lang="pt-BR" dirty="0"/>
              <a:t> (</a:t>
            </a:r>
            <a:r>
              <a:rPr lang="pt-BR" dirty="0" smtClean="0"/>
              <a:t>TDD)como alternativa </a:t>
            </a:r>
            <a:r>
              <a:rPr lang="pt-BR" dirty="0"/>
              <a:t>de garantia de qualidade </a:t>
            </a:r>
            <a:endParaRPr lang="pt-BR" dirty="0" smtClean="0"/>
          </a:p>
          <a:p>
            <a:r>
              <a:rPr lang="pt-BR" dirty="0" smtClean="0"/>
              <a:t>A </a:t>
            </a:r>
            <a:r>
              <a:rPr lang="pt-BR" dirty="0"/>
              <a:t>aplicação deve ser capaz de interpretar texto sinalizado com caracteres especiais </a:t>
            </a:r>
            <a:endParaRPr lang="pt-BR" dirty="0" smtClean="0"/>
          </a:p>
          <a:p>
            <a:r>
              <a:rPr lang="pt-BR" dirty="0" smtClean="0"/>
              <a:t>E</a:t>
            </a:r>
            <a:r>
              <a:rPr lang="pt-BR" dirty="0" smtClean="0"/>
              <a:t>studar </a:t>
            </a:r>
            <a:r>
              <a:rPr lang="pt-BR" dirty="0"/>
              <a:t>as métricas de qualidade na produção da </a:t>
            </a:r>
            <a:r>
              <a:rPr lang="pt-BR" dirty="0" smtClean="0"/>
              <a:t>aplicação</a:t>
            </a:r>
            <a:endParaRPr lang="pt-BR" dirty="0"/>
          </a:p>
          <a:p>
            <a:pPr lvl="1"/>
            <a:r>
              <a:rPr lang="pt-BR" sz="2000" dirty="0" smtClean="0"/>
              <a:t>legibilidade </a:t>
            </a:r>
            <a:r>
              <a:rPr lang="pt-BR" sz="2000" dirty="0"/>
              <a:t>do código </a:t>
            </a:r>
            <a:r>
              <a:rPr lang="pt-BR" sz="2000" dirty="0" smtClean="0"/>
              <a:t>produzido</a:t>
            </a:r>
          </a:p>
          <a:p>
            <a:pPr lvl="1"/>
            <a:r>
              <a:rPr lang="pt-BR" sz="2000" dirty="0" smtClean="0"/>
              <a:t>analisar </a:t>
            </a:r>
            <a:r>
              <a:rPr lang="pt-BR" sz="2000" dirty="0"/>
              <a:t>a escalabilidade </a:t>
            </a:r>
            <a:endParaRPr lang="pt-BR" sz="2000" dirty="0" smtClean="0"/>
          </a:p>
          <a:p>
            <a:pPr lvl="1"/>
            <a:r>
              <a:rPr lang="pt-BR" sz="2000" dirty="0" smtClean="0"/>
              <a:t>tolerância </a:t>
            </a:r>
            <a:r>
              <a:rPr lang="pt-BR" sz="2000" dirty="0"/>
              <a:t>à mudança de requisitos do </a:t>
            </a:r>
            <a:r>
              <a:rPr lang="pt-BR" sz="2000" dirty="0" smtClean="0"/>
              <a:t>sistema</a:t>
            </a:r>
          </a:p>
          <a:p>
            <a:pPr lvl="1"/>
            <a:r>
              <a:rPr lang="pt-BR" sz="2000" dirty="0" smtClean="0"/>
              <a:t>TDD </a:t>
            </a:r>
            <a:r>
              <a:rPr lang="pt-BR" sz="2000" dirty="0"/>
              <a:t>no design do projeto.</a:t>
            </a:r>
          </a:p>
        </p:txBody>
      </p:sp>
    </p:spTree>
    <p:extLst>
      <p:ext uri="{BB962C8B-B14F-4D97-AF65-F5344CB8AC3E}">
        <p14:creationId xmlns:p14="http://schemas.microsoft.com/office/powerpoint/2010/main" val="27439632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421063" y="3381375"/>
            <a:ext cx="5410200" cy="952500"/>
          </a:xfrm>
          <a:prstGeom prst="rect">
            <a:avLst/>
          </a:prstGeom>
        </p:spPr>
      </p:pic>
    </p:spTree>
    <p:extLst>
      <p:ext uri="{BB962C8B-B14F-4D97-AF65-F5344CB8AC3E}">
        <p14:creationId xmlns:p14="http://schemas.microsoft.com/office/powerpoint/2010/main" val="2613855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683000" y="3324225"/>
            <a:ext cx="4886325" cy="1066800"/>
          </a:xfrm>
          <a:prstGeom prst="rect">
            <a:avLst/>
          </a:prstGeom>
        </p:spPr>
      </p:pic>
    </p:spTree>
    <p:extLst>
      <p:ext uri="{BB962C8B-B14F-4D97-AF65-F5344CB8AC3E}">
        <p14:creationId xmlns:p14="http://schemas.microsoft.com/office/powerpoint/2010/main" val="10615249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Refatoração</a:t>
            </a:r>
            <a:endParaRPr lang="pt-BR" dirty="0"/>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273425" y="3162300"/>
            <a:ext cx="5705475" cy="1390650"/>
          </a:xfrm>
          <a:prstGeom prst="rect">
            <a:avLst/>
          </a:prstGeom>
        </p:spPr>
      </p:pic>
    </p:spTree>
    <p:extLst>
      <p:ext uri="{BB962C8B-B14F-4D97-AF65-F5344CB8AC3E}">
        <p14:creationId xmlns:p14="http://schemas.microsoft.com/office/powerpoint/2010/main" val="27829920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387600" y="2743200"/>
            <a:ext cx="7477125" cy="2228850"/>
          </a:xfrm>
          <a:prstGeom prst="rect">
            <a:avLst/>
          </a:prstGeom>
        </p:spPr>
      </p:pic>
    </p:spTree>
    <p:extLst>
      <p:ext uri="{BB962C8B-B14F-4D97-AF65-F5344CB8AC3E}">
        <p14:creationId xmlns:p14="http://schemas.microsoft.com/office/powerpoint/2010/main" val="30054056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130550" y="1895475"/>
            <a:ext cx="5991225" cy="3924300"/>
          </a:xfrm>
          <a:prstGeom prst="rect">
            <a:avLst/>
          </a:prstGeom>
        </p:spPr>
      </p:pic>
    </p:spTree>
    <p:extLst>
      <p:ext uri="{BB962C8B-B14F-4D97-AF65-F5344CB8AC3E}">
        <p14:creationId xmlns:p14="http://schemas.microsoft.com/office/powerpoint/2010/main" val="31167615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spTree>
    <p:extLst>
      <p:ext uri="{BB962C8B-B14F-4D97-AF65-F5344CB8AC3E}">
        <p14:creationId xmlns:p14="http://schemas.microsoft.com/office/powerpoint/2010/main" val="5883812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Diagrama de classes</a:t>
            </a:r>
          </a:p>
        </p:txBody>
      </p:sp>
      <p:pic>
        <p:nvPicPr>
          <p:cNvPr id="8" name="Espaço Reservado para Conteúdo 7"/>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87463" y="1846263"/>
            <a:ext cx="4477400" cy="4022725"/>
          </a:xfrm>
          <a:prstGeom prst="rect">
            <a:avLst/>
          </a:prstGeom>
        </p:spPr>
      </p:pic>
    </p:spTree>
    <p:extLst>
      <p:ext uri="{BB962C8B-B14F-4D97-AF65-F5344CB8AC3E}">
        <p14:creationId xmlns:p14="http://schemas.microsoft.com/office/powerpoint/2010/main" val="37989630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88068" y="1965562"/>
            <a:ext cx="9676190" cy="3784127"/>
          </a:xfrm>
          <a:prstGeom prst="rect">
            <a:avLst/>
          </a:prstGeom>
        </p:spPr>
      </p:pic>
    </p:spTree>
    <p:extLst>
      <p:ext uri="{BB962C8B-B14F-4D97-AF65-F5344CB8AC3E}">
        <p14:creationId xmlns:p14="http://schemas.microsoft.com/office/powerpoint/2010/main" val="39923804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Análise de qualidade com a ferramenta </a:t>
            </a:r>
            <a:r>
              <a:rPr lang="pt-BR" dirty="0" err="1"/>
              <a:t>SonarQube</a:t>
            </a:r>
            <a:endParaRPr lang="pt-BR" dirty="0"/>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48661" y="1846263"/>
            <a:ext cx="7155003" cy="4022725"/>
          </a:xfrm>
          <a:prstGeom prst="rect">
            <a:avLst/>
          </a:prstGeom>
        </p:spPr>
      </p:pic>
    </p:spTree>
    <p:extLst>
      <p:ext uri="{BB962C8B-B14F-4D97-AF65-F5344CB8AC3E}">
        <p14:creationId xmlns:p14="http://schemas.microsoft.com/office/powerpoint/2010/main" val="16493626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Linhas de Código (LOC)</a:t>
            </a:r>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454400" y="2957513"/>
            <a:ext cx="5343525" cy="1800225"/>
          </a:xfrm>
          <a:prstGeom prst="rect">
            <a:avLst/>
          </a:prstGeom>
        </p:spPr>
      </p:pic>
    </p:spTree>
    <p:extLst>
      <p:ext uri="{BB962C8B-B14F-4D97-AF65-F5344CB8AC3E}">
        <p14:creationId xmlns:p14="http://schemas.microsoft.com/office/powerpoint/2010/main" val="2234467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Justificativa</a:t>
            </a:r>
          </a:p>
        </p:txBody>
      </p:sp>
      <p:sp>
        <p:nvSpPr>
          <p:cNvPr id="3" name="Espaço Reservado para Conteúdo 2"/>
          <p:cNvSpPr>
            <a:spLocks noGrp="1"/>
          </p:cNvSpPr>
          <p:nvPr>
            <p:ph idx="1"/>
          </p:nvPr>
        </p:nvSpPr>
        <p:spPr/>
        <p:txBody>
          <a:bodyPr>
            <a:noAutofit/>
          </a:bodyPr>
          <a:lstStyle/>
          <a:p>
            <a:r>
              <a:rPr lang="pt-BR" dirty="0"/>
              <a:t>Durante a programação, os desenvolvedores sentem-se mais seguros em seguir adiante, pois os passos anteriores estão cobertos por teste. A criação de novos códigos associados fica mais eficaz, devido aos testes de unidade garantirem que caso alguma alteração quebre as associações entre os métodos ou classes, os testes informarão rapidamente ao desenvolvedor ou ao time que está desenvolvendo o sistema de software, permitindo rápida correção.</a:t>
            </a:r>
          </a:p>
          <a:p>
            <a:r>
              <a:rPr lang="pt-BR" dirty="0"/>
              <a:t>O TDD obriga o desenvolvedor a atender as necessidades do produto, diminuindo a quantidade de implementações desnecessárias, ajuda o programador a escrever só o que será utilizado, para então prosseguir para a próxima implementação do sistema de software. Com testes já estabelecidos pelo programador, qualquer alteração no sistema que gere falha, é imediatamente capturada pela ferramenta de teste garantindo que o software funcione completamente na entrega do produto final, módulo ou de um protótipo do sistema.</a:t>
            </a:r>
          </a:p>
          <a:p>
            <a:endParaRPr lang="pt-BR" dirty="0"/>
          </a:p>
          <a:p>
            <a:endParaRPr lang="pt-BR" dirty="0"/>
          </a:p>
          <a:p>
            <a:endParaRPr lang="pt-BR" dirty="0"/>
          </a:p>
        </p:txBody>
      </p:sp>
    </p:spTree>
    <p:extLst>
      <p:ext uri="{BB962C8B-B14F-4D97-AF65-F5344CB8AC3E}">
        <p14:creationId xmlns:p14="http://schemas.microsoft.com/office/powerpoint/2010/main" val="20250268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Dívida Técnica (</a:t>
            </a:r>
            <a:r>
              <a:rPr lang="pt-BR" dirty="0" err="1"/>
              <a:t>Technical</a:t>
            </a:r>
            <a:r>
              <a:rPr lang="pt-BR" dirty="0"/>
              <a:t> </a:t>
            </a:r>
            <a:r>
              <a:rPr lang="pt-BR" dirty="0" err="1"/>
              <a:t>Debt</a:t>
            </a:r>
            <a:r>
              <a:rPr lang="pt-BR" dirty="0"/>
              <a:t>)</a:t>
            </a:r>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487738" y="2676525"/>
            <a:ext cx="5276850" cy="2362200"/>
          </a:xfrm>
          <a:prstGeom prst="rect">
            <a:avLst/>
          </a:prstGeom>
        </p:spPr>
      </p:pic>
    </p:spTree>
    <p:extLst>
      <p:ext uri="{BB962C8B-B14F-4D97-AF65-F5344CB8AC3E}">
        <p14:creationId xmlns:p14="http://schemas.microsoft.com/office/powerpoint/2010/main" val="3699999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96963" y="2538417"/>
            <a:ext cx="10058400" cy="2638416"/>
          </a:xfrm>
          <a:prstGeom prst="rect">
            <a:avLst/>
          </a:prstGeom>
        </p:spPr>
      </p:pic>
    </p:spTree>
    <p:extLst>
      <p:ext uri="{BB962C8B-B14F-4D97-AF65-F5344CB8AC3E}">
        <p14:creationId xmlns:p14="http://schemas.microsoft.com/office/powerpoint/2010/main" val="2434188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Duplicação de Código</a:t>
            </a:r>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478213" y="3105150"/>
            <a:ext cx="5295900" cy="1504950"/>
          </a:xfrm>
          <a:prstGeom prst="rect">
            <a:avLst/>
          </a:prstGeom>
        </p:spPr>
      </p:pic>
    </p:spTree>
    <p:extLst>
      <p:ext uri="{BB962C8B-B14F-4D97-AF65-F5344CB8AC3E}">
        <p14:creationId xmlns:p14="http://schemas.microsoft.com/office/powerpoint/2010/main" val="11808853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Cobertura</a:t>
            </a:r>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478213" y="2962275"/>
            <a:ext cx="5295900" cy="1790700"/>
          </a:xfrm>
          <a:prstGeom prst="rect">
            <a:avLst/>
          </a:prstGeom>
        </p:spPr>
      </p:pic>
    </p:spTree>
    <p:extLst>
      <p:ext uri="{BB962C8B-B14F-4D97-AF65-F5344CB8AC3E}">
        <p14:creationId xmlns:p14="http://schemas.microsoft.com/office/powerpoint/2010/main" val="40671678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487738" y="2205038"/>
            <a:ext cx="5276850" cy="3305175"/>
          </a:xfrm>
          <a:prstGeom prst="rect">
            <a:avLst/>
          </a:prstGeom>
        </p:spPr>
      </p:pic>
    </p:spTree>
    <p:extLst>
      <p:ext uri="{BB962C8B-B14F-4D97-AF65-F5344CB8AC3E}">
        <p14:creationId xmlns:p14="http://schemas.microsoft.com/office/powerpoint/2010/main" val="6521350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Complexidade Ciclomática (CC)</a:t>
            </a:r>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444875" y="2962275"/>
            <a:ext cx="5362575" cy="1790700"/>
          </a:xfrm>
          <a:prstGeom prst="rect">
            <a:avLst/>
          </a:prstGeom>
        </p:spPr>
      </p:pic>
    </p:spTree>
    <p:extLst>
      <p:ext uri="{BB962C8B-B14F-4D97-AF65-F5344CB8AC3E}">
        <p14:creationId xmlns:p14="http://schemas.microsoft.com/office/powerpoint/2010/main" val="7544385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Considerações Finais</a:t>
            </a:r>
          </a:p>
        </p:txBody>
      </p:sp>
      <p:sp>
        <p:nvSpPr>
          <p:cNvPr id="3" name="Espaço Reservado para Conteúdo 2"/>
          <p:cNvSpPr>
            <a:spLocks noGrp="1"/>
          </p:cNvSpPr>
          <p:nvPr>
            <p:ph idx="1"/>
          </p:nvPr>
        </p:nvSpPr>
        <p:spPr/>
        <p:txBody>
          <a:bodyPr>
            <a:noAutofit/>
          </a:bodyPr>
          <a:lstStyle/>
          <a:p>
            <a:r>
              <a:rPr lang="pt-BR" sz="2400" dirty="0" smtClean="0"/>
              <a:t>TDD </a:t>
            </a:r>
            <a:r>
              <a:rPr lang="pt-BR" sz="2400" dirty="0"/>
              <a:t>pode ser uma técnica alternativa no desenvolvimento de um </a:t>
            </a:r>
            <a:r>
              <a:rPr lang="pt-BR" sz="2400" dirty="0" smtClean="0"/>
              <a:t>software.</a:t>
            </a:r>
            <a:endParaRPr lang="pt-BR" sz="2400" dirty="0"/>
          </a:p>
          <a:p>
            <a:r>
              <a:rPr lang="pt-BR" sz="2400" dirty="0" smtClean="0"/>
              <a:t>Foi alcançado qualidade </a:t>
            </a:r>
            <a:r>
              <a:rPr lang="pt-BR" sz="2400" dirty="0"/>
              <a:t>do código produzido e um </a:t>
            </a:r>
            <a:r>
              <a:rPr lang="pt-BR" sz="2400" i="1" dirty="0"/>
              <a:t>design</a:t>
            </a:r>
            <a:r>
              <a:rPr lang="pt-BR" sz="2400" dirty="0"/>
              <a:t> de código </a:t>
            </a:r>
            <a:r>
              <a:rPr lang="pt-BR" sz="2400" dirty="0" smtClean="0"/>
              <a:t>legível, com </a:t>
            </a:r>
            <a:r>
              <a:rPr lang="pt-BR" sz="2400" dirty="0"/>
              <a:t>baixo acoplamento, alta coesão, testável e passível de mudanças</a:t>
            </a:r>
            <a:r>
              <a:rPr lang="pt-BR" sz="2400" dirty="0" smtClean="0"/>
              <a:t>.</a:t>
            </a:r>
            <a:endParaRPr lang="pt-BR" sz="2400" dirty="0"/>
          </a:p>
          <a:p>
            <a:r>
              <a:rPr lang="pt-BR" sz="2400" dirty="0" smtClean="0"/>
              <a:t> </a:t>
            </a:r>
            <a:r>
              <a:rPr lang="pt-BR" sz="2400" dirty="0"/>
              <a:t>O objetivo não foi a produção completa da </a:t>
            </a:r>
            <a:r>
              <a:rPr lang="pt-BR" sz="2400" dirty="0" smtClean="0"/>
              <a:t>aplicação</a:t>
            </a:r>
            <a:r>
              <a:rPr lang="pt-BR" sz="2400" dirty="0" smtClean="0"/>
              <a:t>.</a:t>
            </a:r>
            <a:endParaRPr lang="pt-BR" sz="2400" dirty="0"/>
          </a:p>
          <a:p>
            <a:r>
              <a:rPr lang="pt-BR" sz="2400" i="1" dirty="0" smtClean="0"/>
              <a:t>Design </a:t>
            </a:r>
            <a:r>
              <a:rPr lang="pt-BR" sz="2400" i="1" dirty="0" err="1"/>
              <a:t>patterns</a:t>
            </a:r>
            <a:r>
              <a:rPr lang="pt-BR" sz="2400" dirty="0"/>
              <a:t> provando que o TDD guia não somente a implementação de código, mais também o </a:t>
            </a:r>
            <a:r>
              <a:rPr lang="pt-BR" sz="2400" i="1" dirty="0" smtClean="0"/>
              <a:t>design.</a:t>
            </a:r>
            <a:endParaRPr lang="pt-BR" sz="2400" dirty="0"/>
          </a:p>
          <a:p>
            <a:pPr marL="0" indent="0">
              <a:buNone/>
            </a:pPr>
            <a:endParaRPr lang="pt-BR" sz="2400" dirty="0"/>
          </a:p>
        </p:txBody>
      </p:sp>
    </p:spTree>
    <p:extLst>
      <p:ext uri="{BB962C8B-B14F-4D97-AF65-F5344CB8AC3E}">
        <p14:creationId xmlns:p14="http://schemas.microsoft.com/office/powerpoint/2010/main" val="27585436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Trabalhos futuros</a:t>
            </a:r>
            <a:endParaRPr lang="pt-BR" dirty="0"/>
          </a:p>
        </p:txBody>
      </p:sp>
      <p:sp>
        <p:nvSpPr>
          <p:cNvPr id="3" name="Espaço Reservado para Conteúdo 2"/>
          <p:cNvSpPr>
            <a:spLocks noGrp="1"/>
          </p:cNvSpPr>
          <p:nvPr>
            <p:ph idx="1"/>
          </p:nvPr>
        </p:nvSpPr>
        <p:spPr/>
        <p:txBody>
          <a:bodyPr/>
          <a:lstStyle/>
          <a:p>
            <a:pPr marL="0" indent="0">
              <a:buNone/>
            </a:pPr>
            <a:r>
              <a:rPr lang="pt-BR" dirty="0"/>
              <a:t>P</a:t>
            </a:r>
            <a:r>
              <a:rPr lang="pt-BR" dirty="0" smtClean="0"/>
              <a:t>rodução </a:t>
            </a:r>
            <a:r>
              <a:rPr lang="pt-BR" dirty="0"/>
              <a:t>da aplicação de </a:t>
            </a:r>
            <a:r>
              <a:rPr lang="pt-BR" dirty="0" err="1"/>
              <a:t>ePub</a:t>
            </a:r>
            <a:r>
              <a:rPr lang="pt-BR" dirty="0"/>
              <a:t>, por meio do TDD, tornando-a uma ferramenta completamente funcional de publicação de livros digitais. </a:t>
            </a:r>
            <a:endParaRPr lang="pt-BR" dirty="0" smtClean="0"/>
          </a:p>
          <a:p>
            <a:pPr marL="0" indent="0">
              <a:buNone/>
            </a:pPr>
            <a:r>
              <a:rPr lang="pt-BR" dirty="0" smtClean="0"/>
              <a:t>Também </a:t>
            </a:r>
            <a:r>
              <a:rPr lang="pt-BR" dirty="0"/>
              <a:t>é possível abordar o </a:t>
            </a:r>
            <a:r>
              <a:rPr lang="pt-BR" i="1" dirty="0"/>
              <a:t>framework </a:t>
            </a:r>
            <a:r>
              <a:rPr lang="pt-BR" dirty="0" err="1"/>
              <a:t>JUnit</a:t>
            </a:r>
            <a:r>
              <a:rPr lang="pt-BR" dirty="0"/>
              <a:t> de forma a explanar melhor as técnicas e alternativas de testes para demonstrar as maneiras que o </a:t>
            </a:r>
            <a:r>
              <a:rPr lang="pt-BR" i="1" dirty="0"/>
              <a:t>framework</a:t>
            </a:r>
            <a:r>
              <a:rPr lang="pt-BR" dirty="0"/>
              <a:t> de testes auxilia a técnica de TDD.  </a:t>
            </a:r>
            <a:endParaRPr lang="pt-BR" dirty="0" smtClean="0"/>
          </a:p>
          <a:p>
            <a:pPr marL="0" indent="0">
              <a:buNone/>
            </a:pPr>
            <a:r>
              <a:rPr lang="pt-BR" dirty="0" smtClean="0"/>
              <a:t>Utilizar </a:t>
            </a:r>
            <a:r>
              <a:rPr lang="pt-BR" dirty="0"/>
              <a:t>a técnica TDD e efetuar a comparação utilizando o </a:t>
            </a:r>
            <a:r>
              <a:rPr lang="pt-BR" dirty="0" err="1"/>
              <a:t>SonarQube</a:t>
            </a:r>
            <a:r>
              <a:rPr lang="pt-BR" dirty="0"/>
              <a:t> para avaliar a eficiência da obtenção de qualidade.</a:t>
            </a:r>
          </a:p>
          <a:p>
            <a:endParaRPr lang="pt-BR" dirty="0"/>
          </a:p>
        </p:txBody>
      </p:sp>
    </p:spTree>
    <p:extLst>
      <p:ext uri="{BB962C8B-B14F-4D97-AF65-F5344CB8AC3E}">
        <p14:creationId xmlns:p14="http://schemas.microsoft.com/office/powerpoint/2010/main" val="3571870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Referências</a:t>
            </a:r>
          </a:p>
        </p:txBody>
      </p:sp>
      <p:sp>
        <p:nvSpPr>
          <p:cNvPr id="3" name="Espaço Reservado para Conteúdo 2"/>
          <p:cNvSpPr>
            <a:spLocks noGrp="1"/>
          </p:cNvSpPr>
          <p:nvPr>
            <p:ph idx="1"/>
          </p:nvPr>
        </p:nvSpPr>
        <p:spPr/>
        <p:txBody>
          <a:bodyPr>
            <a:normAutofit fontScale="92500" lnSpcReduction="20000"/>
          </a:bodyPr>
          <a:lstStyle/>
          <a:p>
            <a:r>
              <a:rPr lang="pt-BR" dirty="0"/>
              <a:t>ANICHE, Mauricio. </a:t>
            </a:r>
            <a:r>
              <a:rPr lang="pt-BR" b="1" dirty="0"/>
              <a:t>Test </a:t>
            </a:r>
            <a:r>
              <a:rPr lang="pt-BR" b="1" dirty="0" err="1"/>
              <a:t>Driven</a:t>
            </a:r>
            <a:r>
              <a:rPr lang="pt-BR" b="1" dirty="0"/>
              <a:t> </a:t>
            </a:r>
            <a:r>
              <a:rPr lang="pt-BR" b="1" dirty="0" err="1"/>
              <a:t>Development</a:t>
            </a:r>
            <a:r>
              <a:rPr lang="pt-BR" b="1" dirty="0"/>
              <a:t>: </a:t>
            </a:r>
            <a:r>
              <a:rPr lang="pt-BR" dirty="0"/>
              <a:t>Teste e Design no Mundo Real. Internet: Casa do </a:t>
            </a:r>
            <a:r>
              <a:rPr lang="pt-BR" dirty="0" err="1"/>
              <a:t>Codigo</a:t>
            </a:r>
            <a:r>
              <a:rPr lang="pt-BR" dirty="0"/>
              <a:t>, 2014. 181 p</a:t>
            </a:r>
            <a:r>
              <a:rPr lang="pt-BR" dirty="0" smtClean="0"/>
              <a:t>.</a:t>
            </a:r>
            <a:endParaRPr lang="pt-BR" dirty="0"/>
          </a:p>
          <a:p>
            <a:r>
              <a:rPr lang="pt-BR" dirty="0"/>
              <a:t>BECK, Kent. </a:t>
            </a:r>
            <a:r>
              <a:rPr lang="pt-BR" b="1" dirty="0"/>
              <a:t>TDD: Desenvolvimento Guiado Por Testes</a:t>
            </a:r>
            <a:r>
              <a:rPr lang="pt-BR" dirty="0"/>
              <a:t>. Porto Alegre: </a:t>
            </a:r>
            <a:r>
              <a:rPr lang="pt-BR" dirty="0" err="1"/>
              <a:t>Bookman</a:t>
            </a:r>
            <a:r>
              <a:rPr lang="pt-BR" dirty="0"/>
              <a:t>, 2010. 240 p</a:t>
            </a:r>
            <a:r>
              <a:rPr lang="pt-BR" dirty="0" smtClean="0"/>
              <a:t>.</a:t>
            </a:r>
            <a:endParaRPr lang="pt-BR" dirty="0"/>
          </a:p>
          <a:p>
            <a:r>
              <a:rPr lang="pt-BR" dirty="0"/>
              <a:t>BECK, Kent et al. </a:t>
            </a:r>
            <a:r>
              <a:rPr lang="pt-BR" b="1" dirty="0"/>
              <a:t>Manifesto para o desenvolvimento ágil de software</a:t>
            </a:r>
            <a:r>
              <a:rPr lang="pt-BR" dirty="0"/>
              <a:t>. 2001. Disponível em: &lt;http://www.manifestoagil.com.br/&gt;. Acesso em: 01 jan. 2001</a:t>
            </a:r>
            <a:r>
              <a:rPr lang="pt-BR" dirty="0" smtClean="0"/>
              <a:t>.</a:t>
            </a:r>
            <a:endParaRPr lang="pt-BR" dirty="0"/>
          </a:p>
          <a:p>
            <a:r>
              <a:rPr lang="pt-BR" dirty="0"/>
              <a:t>BROOKS JUNIOR, Frederick Phillips. </a:t>
            </a:r>
            <a:r>
              <a:rPr lang="pt-BR" b="1" dirty="0"/>
              <a:t>O </a:t>
            </a:r>
            <a:r>
              <a:rPr lang="pt-BR" b="1" dirty="0" err="1"/>
              <a:t>Mitico</a:t>
            </a:r>
            <a:r>
              <a:rPr lang="pt-BR" b="1" dirty="0"/>
              <a:t> Homem-</a:t>
            </a:r>
            <a:r>
              <a:rPr lang="pt-BR" b="1" dirty="0" err="1"/>
              <a:t>Mes</a:t>
            </a:r>
            <a:r>
              <a:rPr lang="pt-BR" b="1" dirty="0"/>
              <a:t>: </a:t>
            </a:r>
            <a:r>
              <a:rPr lang="pt-BR" dirty="0"/>
              <a:t>Ensaios sobre engenharia de software. Rio de Janeiro: Campus, 2009. 300 p</a:t>
            </a:r>
            <a:r>
              <a:rPr lang="pt-BR" dirty="0" smtClean="0"/>
              <a:t>.</a:t>
            </a:r>
            <a:endParaRPr lang="pt-BR" dirty="0"/>
          </a:p>
          <a:p>
            <a:r>
              <a:rPr lang="pt-BR" dirty="0"/>
              <a:t>CAELUM (São Paulo). </a:t>
            </a:r>
            <a:r>
              <a:rPr lang="pt-BR" dirty="0" err="1"/>
              <a:t>Caelum</a:t>
            </a:r>
            <a:r>
              <a:rPr lang="pt-BR" dirty="0"/>
              <a:t> Ensino e Inovação. </a:t>
            </a:r>
            <a:r>
              <a:rPr lang="pt-BR" b="1" dirty="0"/>
              <a:t>Práticas Ágeis de Desenvolvimento de Software em Java: </a:t>
            </a:r>
            <a:r>
              <a:rPr lang="pt-BR" dirty="0"/>
              <a:t>Curso PM-87. </a:t>
            </a:r>
            <a:r>
              <a:rPr lang="en-US" dirty="0"/>
              <a:t>São Paulo, 2014</a:t>
            </a:r>
            <a:r>
              <a:rPr lang="en-US" dirty="0" smtClean="0"/>
              <a:t>.</a:t>
            </a:r>
            <a:endParaRPr lang="pt-BR" dirty="0"/>
          </a:p>
          <a:p>
            <a:r>
              <a:rPr lang="en-US" dirty="0"/>
              <a:t>CRISPIN, Lisa. </a:t>
            </a:r>
            <a:r>
              <a:rPr lang="en-US" b="1" dirty="0"/>
              <a:t>Driving Software Quality</a:t>
            </a:r>
            <a:r>
              <a:rPr lang="en-US" dirty="0"/>
              <a:t>: How Test-Driven Development Impacts Software Quality. In: QUALITY TIME. Quality time. </a:t>
            </a:r>
            <a:r>
              <a:rPr lang="en-US" dirty="0" err="1"/>
              <a:t>Ieee</a:t>
            </a:r>
            <a:r>
              <a:rPr lang="en-US" dirty="0"/>
              <a:t>, 2006. v. 23, p. 70 - 71</a:t>
            </a:r>
            <a:r>
              <a:rPr lang="en-US" dirty="0" smtClean="0"/>
              <a:t>.</a:t>
            </a:r>
            <a:endParaRPr lang="pt-BR" dirty="0"/>
          </a:p>
          <a:p>
            <a:r>
              <a:rPr lang="en-US" dirty="0"/>
              <a:t>CUNNIGHAM, Ward. </a:t>
            </a:r>
            <a:r>
              <a:rPr lang="pt-BR" b="1" dirty="0" err="1"/>
              <a:t>Technical</a:t>
            </a:r>
            <a:r>
              <a:rPr lang="pt-BR" b="1" dirty="0"/>
              <a:t> </a:t>
            </a:r>
            <a:r>
              <a:rPr lang="pt-BR" b="1" dirty="0" err="1"/>
              <a:t>Debt</a:t>
            </a:r>
            <a:r>
              <a:rPr lang="pt-BR" b="1" dirty="0"/>
              <a:t>. </a:t>
            </a:r>
            <a:r>
              <a:rPr lang="pt-BR" dirty="0"/>
              <a:t>2014. Disponível em: &lt;http://c2.com/cgi/wiki?TechnicalDebt&gt;. Acesso em: 22 mar. 2015</a:t>
            </a:r>
            <a:r>
              <a:rPr lang="pt-BR" dirty="0" smtClean="0"/>
              <a:t>.</a:t>
            </a:r>
            <a:endParaRPr lang="pt-BR" dirty="0"/>
          </a:p>
        </p:txBody>
      </p:sp>
    </p:spTree>
    <p:extLst>
      <p:ext uri="{BB962C8B-B14F-4D97-AF65-F5344CB8AC3E}">
        <p14:creationId xmlns:p14="http://schemas.microsoft.com/office/powerpoint/2010/main" val="3186473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85000" lnSpcReduction="20000"/>
          </a:bodyPr>
          <a:lstStyle/>
          <a:p>
            <a:endParaRPr lang="pt-BR" dirty="0"/>
          </a:p>
          <a:p>
            <a:r>
              <a:rPr lang="pt-BR" dirty="0"/>
              <a:t>DEVMEDIA. </a:t>
            </a:r>
            <a:r>
              <a:rPr lang="pt-BR" b="1" dirty="0"/>
              <a:t>Sequência de Fibonacci em Java. </a:t>
            </a:r>
            <a:r>
              <a:rPr lang="pt-BR" dirty="0"/>
              <a:t>Disponível em: &lt;http://www.devmedia.com.br/sequencia-de-fibonacci-em-java/23620&gt;. Acesso em: 22 mar. 2015</a:t>
            </a:r>
            <a:r>
              <a:rPr lang="pt-BR" dirty="0" smtClean="0"/>
              <a:t>.</a:t>
            </a:r>
            <a:endParaRPr lang="pt-BR" dirty="0"/>
          </a:p>
          <a:p>
            <a:r>
              <a:rPr lang="pt-BR" dirty="0"/>
              <a:t>FEATHERS, Michael C.. </a:t>
            </a:r>
            <a:r>
              <a:rPr lang="pt-BR" b="1" dirty="0"/>
              <a:t>Trabalho eficaz com </a:t>
            </a:r>
            <a:r>
              <a:rPr lang="pt-BR" b="1" dirty="0" err="1"/>
              <a:t>codigo</a:t>
            </a:r>
            <a:r>
              <a:rPr lang="pt-BR" b="1" dirty="0"/>
              <a:t> legado. </a:t>
            </a:r>
            <a:r>
              <a:rPr lang="en-US" dirty="0"/>
              <a:t>Porto Alegre: Bookman, 2013. 406 p</a:t>
            </a:r>
            <a:r>
              <a:rPr lang="en-US" dirty="0" smtClean="0"/>
              <a:t>.</a:t>
            </a:r>
            <a:endParaRPr lang="pt-BR" dirty="0"/>
          </a:p>
          <a:p>
            <a:r>
              <a:rPr lang="en-US" dirty="0"/>
              <a:t>FOWLER, Martin. </a:t>
            </a:r>
            <a:r>
              <a:rPr lang="en-US" b="1" dirty="0" err="1"/>
              <a:t>TechnicalDebt</a:t>
            </a:r>
            <a:r>
              <a:rPr lang="en-US" b="1" dirty="0"/>
              <a:t>. </a:t>
            </a:r>
            <a:r>
              <a:rPr lang="pt-BR" dirty="0"/>
              <a:t>2003. Disponível em: &lt;http://martinfowler.com/bliki/TechnicalDebt.html&gt;. Acesso em: 22 mar. 2015</a:t>
            </a:r>
            <a:r>
              <a:rPr lang="pt-BR" dirty="0" smtClean="0"/>
              <a:t>.</a:t>
            </a:r>
            <a:endParaRPr lang="pt-BR" dirty="0"/>
          </a:p>
          <a:p>
            <a:r>
              <a:rPr lang="pt-BR" dirty="0"/>
              <a:t>FOWLER, Martin. </a:t>
            </a:r>
            <a:r>
              <a:rPr lang="pt-BR" b="1" dirty="0" err="1"/>
              <a:t>Refactoring</a:t>
            </a:r>
            <a:r>
              <a:rPr lang="pt-BR" b="1" dirty="0"/>
              <a:t>. </a:t>
            </a:r>
            <a:r>
              <a:rPr lang="pt-BR" dirty="0"/>
              <a:t>2013. Disponível em: &lt; http://refactoring.com/&gt;. </a:t>
            </a:r>
            <a:r>
              <a:rPr lang="en-US" dirty="0" err="1"/>
              <a:t>Acesso</a:t>
            </a:r>
            <a:r>
              <a:rPr lang="en-US" dirty="0"/>
              <a:t> </a:t>
            </a:r>
            <a:r>
              <a:rPr lang="en-US" dirty="0" err="1"/>
              <a:t>em</a:t>
            </a:r>
            <a:r>
              <a:rPr lang="en-US" dirty="0"/>
              <a:t>: 30 abr. </a:t>
            </a:r>
            <a:r>
              <a:rPr lang="en-US" dirty="0" smtClean="0"/>
              <a:t>2015.</a:t>
            </a:r>
            <a:endParaRPr lang="pt-BR" dirty="0"/>
          </a:p>
          <a:p>
            <a:r>
              <a:rPr lang="en-US" dirty="0"/>
              <a:t>FOWLER, Martin et al. </a:t>
            </a:r>
            <a:r>
              <a:rPr lang="en-US" b="1" dirty="0"/>
              <a:t>Refactoring: </a:t>
            </a:r>
            <a:r>
              <a:rPr lang="en-US" dirty="0"/>
              <a:t>Improving the Design of Existing Code. </a:t>
            </a:r>
            <a:r>
              <a:rPr lang="pt-BR" dirty="0" err="1"/>
              <a:t>Mishawaka</a:t>
            </a:r>
            <a:r>
              <a:rPr lang="pt-BR" dirty="0"/>
              <a:t>: </a:t>
            </a:r>
            <a:r>
              <a:rPr lang="pt-BR" dirty="0" err="1"/>
              <a:t>Better</a:t>
            </a:r>
            <a:r>
              <a:rPr lang="pt-BR" dirty="0"/>
              <a:t> World Books, 2007. 431 p</a:t>
            </a:r>
            <a:r>
              <a:rPr lang="pt-BR" dirty="0" smtClean="0"/>
              <a:t>.</a:t>
            </a:r>
            <a:endParaRPr lang="pt-BR" dirty="0"/>
          </a:p>
          <a:p>
            <a:r>
              <a:rPr lang="pt-BR" dirty="0"/>
              <a:t>GOMES, André Faria. </a:t>
            </a:r>
            <a:r>
              <a:rPr lang="pt-BR" b="1" dirty="0" err="1"/>
              <a:t>Agile</a:t>
            </a:r>
            <a:r>
              <a:rPr lang="pt-BR" b="1" dirty="0"/>
              <a:t>: </a:t>
            </a:r>
            <a:r>
              <a:rPr lang="pt-BR" dirty="0"/>
              <a:t>Desenvolvimento de software com entregas frequentes e foco no valor de negócio. Internet: Casa do </a:t>
            </a:r>
            <a:r>
              <a:rPr lang="pt-BR" dirty="0" err="1"/>
              <a:t>Codigo</a:t>
            </a:r>
            <a:r>
              <a:rPr lang="pt-BR" dirty="0"/>
              <a:t>, 2014. 176 p</a:t>
            </a:r>
            <a:r>
              <a:rPr lang="pt-BR" dirty="0" smtClean="0"/>
              <a:t>.</a:t>
            </a:r>
            <a:endParaRPr lang="pt-BR" dirty="0"/>
          </a:p>
          <a:p>
            <a:r>
              <a:rPr lang="pt-BR" dirty="0"/>
              <a:t>GONÇALVES, Eduardo Corrêa. Sequência de Fibonacci em Java. 2012. Disponível em: &lt;http://www.devmedia.com.br/sequencia-de-fibonacci-em-java/23620&gt;. Acesso em: 18 mar. 2015</a:t>
            </a:r>
            <a:r>
              <a:rPr lang="pt-BR" dirty="0" smtClean="0"/>
              <a:t>.</a:t>
            </a:r>
            <a:endParaRPr lang="pt-BR" dirty="0"/>
          </a:p>
        </p:txBody>
      </p:sp>
    </p:spTree>
    <p:extLst>
      <p:ext uri="{BB962C8B-B14F-4D97-AF65-F5344CB8AC3E}">
        <p14:creationId xmlns:p14="http://schemas.microsoft.com/office/powerpoint/2010/main" val="2227679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Materiais e métodos</a:t>
            </a:r>
          </a:p>
        </p:txBody>
      </p:sp>
      <p:sp>
        <p:nvSpPr>
          <p:cNvPr id="3" name="Espaço Reservado para Conteúdo 2"/>
          <p:cNvSpPr>
            <a:spLocks noGrp="1"/>
          </p:cNvSpPr>
          <p:nvPr>
            <p:ph idx="1"/>
          </p:nvPr>
        </p:nvSpPr>
        <p:spPr/>
        <p:txBody>
          <a:bodyPr>
            <a:normAutofit/>
          </a:bodyPr>
          <a:lstStyle/>
          <a:p>
            <a:r>
              <a:rPr lang="pt-BR" dirty="0"/>
              <a:t>Para tanto, o pesquisador adota a metodologia da pesquisa quantitativa, guiando-se por meio de livros, </a:t>
            </a:r>
            <a:r>
              <a:rPr lang="pt-BR" dirty="0" smtClean="0"/>
              <a:t>artigos, </a:t>
            </a:r>
            <a:r>
              <a:rPr lang="pt-BR" dirty="0"/>
              <a:t>e utiliza imagens e vídeos para compor a apresentação teórica e prática de sua pesquisa acadêmica</a:t>
            </a:r>
            <a:r>
              <a:rPr lang="pt-BR" dirty="0" smtClean="0"/>
              <a:t>.</a:t>
            </a:r>
            <a:endParaRPr lang="pt-BR" dirty="0"/>
          </a:p>
          <a:p>
            <a:r>
              <a:rPr lang="pt-BR" dirty="0" smtClean="0"/>
              <a:t>O </a:t>
            </a:r>
            <a:r>
              <a:rPr lang="pt-BR" dirty="0"/>
              <a:t>projeto utiliza ferramentas livres de código aberto, como</a:t>
            </a:r>
            <a:r>
              <a:rPr lang="pt-BR" dirty="0" smtClean="0"/>
              <a:t>:</a:t>
            </a:r>
          </a:p>
          <a:p>
            <a:pPr lvl="1"/>
            <a:r>
              <a:rPr lang="pt-BR" sz="2000" dirty="0" smtClean="0"/>
              <a:t>ferramenta </a:t>
            </a:r>
            <a:r>
              <a:rPr lang="pt-BR" sz="2000" dirty="0"/>
              <a:t>de build e dependência de códigos; </a:t>
            </a:r>
            <a:endParaRPr lang="pt-BR" sz="2000" dirty="0" smtClean="0"/>
          </a:p>
          <a:p>
            <a:pPr lvl="1"/>
            <a:r>
              <a:rPr lang="pt-BR" sz="2000" dirty="0" smtClean="0"/>
              <a:t>IDE </a:t>
            </a:r>
            <a:r>
              <a:rPr lang="pt-BR" sz="2000" dirty="0"/>
              <a:t>para desenvolvimento de código; </a:t>
            </a:r>
            <a:endParaRPr lang="pt-BR" sz="2000" dirty="0" smtClean="0"/>
          </a:p>
          <a:p>
            <a:pPr lvl="1"/>
            <a:r>
              <a:rPr lang="pt-BR" sz="2000" dirty="0" smtClean="0"/>
              <a:t>framework </a:t>
            </a:r>
            <a:r>
              <a:rPr lang="pt-BR" sz="2000" dirty="0"/>
              <a:t>Web </a:t>
            </a:r>
            <a:endParaRPr lang="pt-BR" sz="2000" dirty="0" smtClean="0"/>
          </a:p>
          <a:p>
            <a:pPr lvl="1"/>
            <a:r>
              <a:rPr lang="pt-BR" sz="2000" dirty="0" smtClean="0"/>
              <a:t>framework </a:t>
            </a:r>
            <a:r>
              <a:rPr lang="pt-BR" sz="2000" dirty="0"/>
              <a:t>para </a:t>
            </a:r>
            <a:r>
              <a:rPr lang="pt-BR" sz="2000" dirty="0" smtClean="0"/>
              <a:t>testes</a:t>
            </a:r>
            <a:endParaRPr lang="pt-BR" sz="2000" dirty="0"/>
          </a:p>
        </p:txBody>
      </p:sp>
    </p:spTree>
    <p:extLst>
      <p:ext uri="{BB962C8B-B14F-4D97-AF65-F5344CB8AC3E}">
        <p14:creationId xmlns:p14="http://schemas.microsoft.com/office/powerpoint/2010/main" val="19605186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85000" lnSpcReduction="20000"/>
          </a:bodyPr>
          <a:lstStyle/>
          <a:p>
            <a:endParaRPr lang="pt-BR" dirty="0"/>
          </a:p>
          <a:p>
            <a:r>
              <a:rPr lang="pt-BR" dirty="0"/>
              <a:t>GUERRA, Eduardo. </a:t>
            </a:r>
            <a:r>
              <a:rPr lang="pt-BR" b="1" dirty="0"/>
              <a:t>Design </a:t>
            </a:r>
            <a:r>
              <a:rPr lang="pt-BR" b="1" dirty="0" err="1"/>
              <a:t>Patterns</a:t>
            </a:r>
            <a:r>
              <a:rPr lang="pt-BR" b="1" dirty="0"/>
              <a:t> com Java: </a:t>
            </a:r>
            <a:r>
              <a:rPr lang="pt-BR" dirty="0"/>
              <a:t>Projeto orientado a objetos guiado por padrões. Internet: Casa do </a:t>
            </a:r>
            <a:r>
              <a:rPr lang="pt-BR" dirty="0" err="1"/>
              <a:t>Codigo</a:t>
            </a:r>
            <a:r>
              <a:rPr lang="pt-BR" dirty="0"/>
              <a:t>, 2012. 305 p</a:t>
            </a:r>
            <a:r>
              <a:rPr lang="pt-BR" dirty="0" smtClean="0"/>
              <a:t>.</a:t>
            </a:r>
            <a:endParaRPr lang="pt-BR" dirty="0"/>
          </a:p>
          <a:p>
            <a:r>
              <a:rPr lang="pt-BR" dirty="0"/>
              <a:t>KOSCIANSKI, André. </a:t>
            </a:r>
            <a:r>
              <a:rPr lang="pt-BR" b="1" dirty="0"/>
              <a:t>Qualidade de Software: </a:t>
            </a:r>
            <a:r>
              <a:rPr lang="pt-BR" dirty="0"/>
              <a:t>Aprenda as </a:t>
            </a:r>
            <a:r>
              <a:rPr lang="pt-BR" dirty="0" err="1"/>
              <a:t>metoodologias</a:t>
            </a:r>
            <a:r>
              <a:rPr lang="pt-BR" dirty="0"/>
              <a:t> e técnicas mais modernas para o desenvolvimento de </a:t>
            </a:r>
            <a:r>
              <a:rPr lang="pt-BR" dirty="0" err="1"/>
              <a:t>doftware</a:t>
            </a:r>
            <a:r>
              <a:rPr lang="pt-BR" dirty="0"/>
              <a:t>. 2. ed. São Paulo: </a:t>
            </a:r>
            <a:r>
              <a:rPr lang="pt-BR" dirty="0" err="1"/>
              <a:t>Novatec</a:t>
            </a:r>
            <a:r>
              <a:rPr lang="pt-BR" dirty="0"/>
              <a:t>, 2007. 395 p.</a:t>
            </a:r>
          </a:p>
          <a:p>
            <a:r>
              <a:rPr lang="pt-BR" dirty="0"/>
              <a:t>MARTIN, Robert C. et al. </a:t>
            </a:r>
            <a:r>
              <a:rPr lang="pt-BR" b="1" dirty="0"/>
              <a:t>Código Limpo: </a:t>
            </a:r>
            <a:r>
              <a:rPr lang="pt-BR" dirty="0"/>
              <a:t>habilidade prática do </a:t>
            </a:r>
            <a:r>
              <a:rPr lang="pt-BR" dirty="0" err="1"/>
              <a:t>Agile</a:t>
            </a:r>
            <a:r>
              <a:rPr lang="pt-BR" dirty="0"/>
              <a:t> Software. Rio de Janeiro: Alta Books, 2011. 456 p. </a:t>
            </a:r>
          </a:p>
          <a:p>
            <a:r>
              <a:rPr lang="pt-BR" dirty="0"/>
              <a:t>MASSOL, Vincent; HUSTED, Ted. </a:t>
            </a:r>
            <a:r>
              <a:rPr lang="pt-BR" b="1" dirty="0" err="1"/>
              <a:t>Junit</a:t>
            </a:r>
            <a:r>
              <a:rPr lang="pt-BR" b="1" dirty="0"/>
              <a:t> em ação</a:t>
            </a:r>
            <a:r>
              <a:rPr lang="pt-BR" dirty="0"/>
              <a:t>. Rio de Janeiro: Ciência Moderna, 2005. </a:t>
            </a:r>
            <a:r>
              <a:rPr lang="en-US" dirty="0"/>
              <a:t>404 p</a:t>
            </a:r>
            <a:r>
              <a:rPr lang="en-US" dirty="0" smtClean="0"/>
              <a:t>.</a:t>
            </a:r>
            <a:endParaRPr lang="pt-BR" dirty="0"/>
          </a:p>
          <a:p>
            <a:r>
              <a:rPr lang="en-US" dirty="0"/>
              <a:t>MCCABE, Thomas J.. A Complexity Measure. </a:t>
            </a:r>
            <a:r>
              <a:rPr lang="en-US" b="1" dirty="0" err="1"/>
              <a:t>Ieee</a:t>
            </a:r>
            <a:r>
              <a:rPr lang="en-US" b="1" dirty="0"/>
              <a:t>: Transactions on software </a:t>
            </a:r>
            <a:r>
              <a:rPr lang="en-US" b="1" dirty="0" err="1"/>
              <a:t>engineeting</a:t>
            </a:r>
            <a:r>
              <a:rPr lang="en-US" b="1" dirty="0"/>
              <a:t>, </a:t>
            </a:r>
            <a:r>
              <a:rPr lang="en-US" dirty="0"/>
              <a:t>Fort George G. Meade, v. 4, n. 2, p.308-319, </a:t>
            </a:r>
            <a:r>
              <a:rPr lang="en-US" dirty="0" err="1"/>
              <a:t>dez</a:t>
            </a:r>
            <a:r>
              <a:rPr lang="en-US" dirty="0"/>
              <a:t>. 1976. </a:t>
            </a:r>
            <a:endParaRPr lang="pt-BR" dirty="0"/>
          </a:p>
          <a:p>
            <a:r>
              <a:rPr lang="pt-BR" dirty="0"/>
              <a:t>SIEGMANN, Paul. </a:t>
            </a:r>
            <a:r>
              <a:rPr lang="pt-BR" b="1" dirty="0"/>
              <a:t>Download. </a:t>
            </a:r>
            <a:r>
              <a:rPr lang="pt-BR" dirty="0"/>
              <a:t>Disponível em: &lt;http://www.siegmann.nl/epublib/download&gt;. Acesso em: 22 mar. 2015</a:t>
            </a:r>
            <a:r>
              <a:rPr lang="pt-BR" dirty="0" smtClean="0"/>
              <a:t>.</a:t>
            </a:r>
            <a:r>
              <a:rPr lang="pt-BR" dirty="0"/>
              <a:t> </a:t>
            </a:r>
          </a:p>
          <a:p>
            <a:r>
              <a:rPr lang="pt-BR" dirty="0"/>
              <a:t>WEIMBERG, Gerald M.. </a:t>
            </a:r>
            <a:r>
              <a:rPr lang="pt-BR" b="1" dirty="0"/>
              <a:t>Software com qualidade</a:t>
            </a:r>
            <a:r>
              <a:rPr lang="pt-BR" dirty="0"/>
              <a:t>: Pensando e idealizando sistemas. São Paulo: Makron Books, 1993. 387 p</a:t>
            </a:r>
            <a:r>
              <a:rPr lang="pt-BR" dirty="0" smtClean="0"/>
              <a:t>.</a:t>
            </a:r>
            <a:endParaRPr lang="pt-BR" dirty="0"/>
          </a:p>
          <a:p>
            <a:endParaRPr lang="pt-BR" dirty="0"/>
          </a:p>
          <a:p>
            <a:endParaRPr lang="pt-BR" dirty="0"/>
          </a:p>
        </p:txBody>
      </p:sp>
    </p:spTree>
    <p:extLst>
      <p:ext uri="{BB962C8B-B14F-4D97-AF65-F5344CB8AC3E}">
        <p14:creationId xmlns:p14="http://schemas.microsoft.com/office/powerpoint/2010/main" val="606772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Qualidade</a:t>
            </a:r>
          </a:p>
        </p:txBody>
      </p:sp>
      <p:sp>
        <p:nvSpPr>
          <p:cNvPr id="3" name="Espaço Reservado para Conteúdo 2"/>
          <p:cNvSpPr>
            <a:spLocks noGrp="1"/>
          </p:cNvSpPr>
          <p:nvPr>
            <p:ph idx="1"/>
          </p:nvPr>
        </p:nvSpPr>
        <p:spPr/>
        <p:txBody>
          <a:bodyPr>
            <a:noAutofit/>
          </a:bodyPr>
          <a:lstStyle/>
          <a:p>
            <a:r>
              <a:rPr lang="pt-BR" dirty="0"/>
              <a:t>Defeito zero é a alta </a:t>
            </a:r>
            <a:r>
              <a:rPr lang="pt-BR" dirty="0" smtClean="0"/>
              <a:t>qualidade: </a:t>
            </a:r>
          </a:p>
          <a:p>
            <a:pPr lvl="1"/>
            <a:r>
              <a:rPr lang="pt-BR" sz="2000" dirty="0" smtClean="0"/>
              <a:t>a</a:t>
            </a:r>
            <a:r>
              <a:rPr lang="pt-BR" sz="2000" dirty="0"/>
              <a:t>) Para os usuários cujo trabalho é afetado pelos defeitos. </a:t>
            </a:r>
            <a:endParaRPr lang="pt-BR" sz="2000" dirty="0" smtClean="0"/>
          </a:p>
          <a:p>
            <a:pPr lvl="1"/>
            <a:r>
              <a:rPr lang="pt-BR" sz="2000" dirty="0" smtClean="0"/>
              <a:t>b</a:t>
            </a:r>
            <a:r>
              <a:rPr lang="pt-BR" sz="2000" dirty="0"/>
              <a:t>) Para os gerentes que são criticados pelos defeitos</a:t>
            </a:r>
            <a:r>
              <a:rPr lang="pt-BR" sz="2000" dirty="0" smtClean="0"/>
              <a:t>.</a:t>
            </a:r>
          </a:p>
          <a:p>
            <a:r>
              <a:rPr lang="pt-BR" dirty="0" smtClean="0"/>
              <a:t>Ter </a:t>
            </a:r>
            <a:r>
              <a:rPr lang="pt-BR" dirty="0"/>
              <a:t>um grande número de funções é alta </a:t>
            </a:r>
            <a:r>
              <a:rPr lang="pt-BR" dirty="0" smtClean="0"/>
              <a:t>qualidade</a:t>
            </a:r>
          </a:p>
          <a:p>
            <a:pPr lvl="1"/>
            <a:r>
              <a:rPr lang="pt-BR" sz="2000" dirty="0" smtClean="0"/>
              <a:t>a</a:t>
            </a:r>
            <a:r>
              <a:rPr lang="pt-BR" sz="2000" dirty="0"/>
              <a:t>) Para os usuários cujo trabalho pode tirar proveito dessas funções – se eles as conhecerem</a:t>
            </a:r>
            <a:r>
              <a:rPr lang="pt-BR" sz="2000" dirty="0" smtClean="0"/>
              <a:t>.</a:t>
            </a:r>
          </a:p>
          <a:p>
            <a:pPr lvl="1"/>
            <a:r>
              <a:rPr lang="pt-BR" sz="2000" dirty="0" smtClean="0"/>
              <a:t>b</a:t>
            </a:r>
            <a:r>
              <a:rPr lang="pt-BR" sz="2000" dirty="0"/>
              <a:t>) Para os distribuidores que acreditam que as funções vendem produtos</a:t>
            </a:r>
            <a:r>
              <a:rPr lang="pt-BR" sz="2000" dirty="0" smtClean="0"/>
              <a:t>.</a:t>
            </a:r>
          </a:p>
          <a:p>
            <a:r>
              <a:rPr lang="pt-BR" dirty="0" smtClean="0"/>
              <a:t>Codificação </a:t>
            </a:r>
            <a:r>
              <a:rPr lang="pt-BR" dirty="0"/>
              <a:t>elegante é alta </a:t>
            </a:r>
            <a:r>
              <a:rPr lang="pt-BR" dirty="0" smtClean="0"/>
              <a:t>qualidade</a:t>
            </a:r>
          </a:p>
          <a:p>
            <a:pPr lvl="1"/>
            <a:r>
              <a:rPr lang="pt-BR" sz="2000" dirty="0" smtClean="0"/>
              <a:t>a</a:t>
            </a:r>
            <a:r>
              <a:rPr lang="pt-BR" sz="2000" dirty="0"/>
              <a:t>) Para o pessoal de desenvolvimento que dá um grande valor às opiniões de seus colegas</a:t>
            </a:r>
            <a:r>
              <a:rPr lang="pt-BR" sz="2000" dirty="0" smtClean="0"/>
              <a:t>.</a:t>
            </a:r>
          </a:p>
          <a:p>
            <a:pPr lvl="1"/>
            <a:r>
              <a:rPr lang="pt-BR" sz="2000" dirty="0" smtClean="0"/>
              <a:t>b</a:t>
            </a:r>
            <a:r>
              <a:rPr lang="pt-BR" sz="2000" dirty="0"/>
              <a:t>) Para os professores de ciência da computação que apreciam elegância</a:t>
            </a:r>
            <a:r>
              <a:rPr lang="pt-BR" sz="2000" dirty="0" smtClean="0"/>
              <a:t>.</a:t>
            </a:r>
          </a:p>
          <a:p>
            <a:r>
              <a:rPr lang="pt-BR" dirty="0" smtClean="0"/>
              <a:t>(</a:t>
            </a:r>
            <a:r>
              <a:rPr lang="pt-BR" dirty="0"/>
              <a:t>WEINBERG, 1993, p. 6-7). </a:t>
            </a:r>
          </a:p>
        </p:txBody>
      </p:sp>
    </p:spTree>
    <p:extLst>
      <p:ext uri="{BB962C8B-B14F-4D97-AF65-F5344CB8AC3E}">
        <p14:creationId xmlns:p14="http://schemas.microsoft.com/office/powerpoint/2010/main" val="268062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Qualidade de produto de software</a:t>
            </a:r>
          </a:p>
        </p:txBody>
      </p:sp>
      <p:sp>
        <p:nvSpPr>
          <p:cNvPr id="3" name="Espaço Reservado para Conteúdo 2"/>
          <p:cNvSpPr>
            <a:spLocks noGrp="1"/>
          </p:cNvSpPr>
          <p:nvPr>
            <p:ph idx="1"/>
          </p:nvPr>
        </p:nvSpPr>
        <p:spPr/>
        <p:txBody>
          <a:bodyPr>
            <a:noAutofit/>
          </a:bodyPr>
          <a:lstStyle/>
          <a:p>
            <a:r>
              <a:rPr lang="pt-BR" sz="2400" dirty="0" smtClean="0"/>
              <a:t>Garantia </a:t>
            </a:r>
            <a:r>
              <a:rPr lang="pt-BR" sz="2400" dirty="0"/>
              <a:t>da </a:t>
            </a:r>
            <a:r>
              <a:rPr lang="pt-BR" sz="2400" dirty="0" smtClean="0"/>
              <a:t>Qualidade é uma área voltada em </a:t>
            </a:r>
            <a:r>
              <a:rPr lang="pt-BR" sz="2400" dirty="0"/>
              <a:t>produtos de </a:t>
            </a:r>
            <a:r>
              <a:rPr lang="pt-BR" sz="2400" dirty="0" smtClean="0"/>
              <a:t>software órgãos como ISO</a:t>
            </a:r>
            <a:r>
              <a:rPr lang="pt-BR" sz="2400" dirty="0"/>
              <a:t>, </a:t>
            </a:r>
            <a:r>
              <a:rPr lang="pt-BR" sz="2400" dirty="0" smtClean="0"/>
              <a:t>ABNT, entre outros, criam </a:t>
            </a:r>
            <a:r>
              <a:rPr lang="pt-BR" sz="2400" dirty="0"/>
              <a:t>normas e especificam padrões de qualidade, atingir tais padrões é o desafio da engenharia de software desde o início das linguagens de programação.</a:t>
            </a:r>
          </a:p>
          <a:p>
            <a:r>
              <a:rPr lang="pt-BR" sz="2400" dirty="0"/>
              <a:t>Definir qualidade é um assunto tão difícil quanto tentar chegar nela. Especialistas do mundo todo debatem formas de conseguir atingir todos os pontos de qualidade, desde o código, até o suporte do mesmo. Modelos de negócio, gestão de áreas, tudo isso entra em conta, quando se quer medir qualidade, porém quando se pensa exatamente o que é necessário e o que é preciso, consegue-se estabelecer um parâmetro e então avaliar em qual nível o produto está.</a:t>
            </a:r>
          </a:p>
          <a:p>
            <a:endParaRPr lang="pt-BR" sz="2400" dirty="0"/>
          </a:p>
        </p:txBody>
      </p:sp>
    </p:spTree>
    <p:extLst>
      <p:ext uri="{BB962C8B-B14F-4D97-AF65-F5344CB8AC3E}">
        <p14:creationId xmlns:p14="http://schemas.microsoft.com/office/powerpoint/2010/main" val="1381217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Qualidade de </a:t>
            </a:r>
            <a:r>
              <a:rPr lang="pt-BR" dirty="0" smtClean="0"/>
              <a:t>código</a:t>
            </a:r>
            <a:endParaRPr lang="pt-BR" dirty="0"/>
          </a:p>
        </p:txBody>
      </p:sp>
      <p:sp>
        <p:nvSpPr>
          <p:cNvPr id="3" name="Espaço Reservado para Conteúdo 2"/>
          <p:cNvSpPr>
            <a:spLocks noGrp="1"/>
          </p:cNvSpPr>
          <p:nvPr>
            <p:ph idx="1"/>
          </p:nvPr>
        </p:nvSpPr>
        <p:spPr/>
        <p:txBody>
          <a:bodyPr>
            <a:noAutofit/>
          </a:bodyPr>
          <a:lstStyle/>
          <a:p>
            <a:r>
              <a:rPr lang="pt-BR" sz="2400" dirty="0" smtClean="0"/>
              <a:t>“</a:t>
            </a:r>
            <a:r>
              <a:rPr lang="pt-BR" sz="2400" dirty="0"/>
              <a:t>Qualquer tolo consegue escrever código que um computador entenda. Bons programadores conseguem escrever código que humanos conseguem entender</a:t>
            </a:r>
            <a:r>
              <a:rPr lang="pt-BR" sz="2400" dirty="0"/>
              <a:t>” Fowler (2007</a:t>
            </a:r>
            <a:r>
              <a:rPr lang="pt-BR" sz="2400" dirty="0" smtClean="0"/>
              <a:t>);</a:t>
            </a:r>
          </a:p>
          <a:p>
            <a:r>
              <a:rPr lang="pt-BR" sz="2400" dirty="0" smtClean="0"/>
              <a:t>Código legado:</a:t>
            </a:r>
            <a:endParaRPr lang="pt-BR" sz="2400" dirty="0"/>
          </a:p>
          <a:p>
            <a:pPr lvl="1"/>
            <a:r>
              <a:rPr lang="pt-BR" sz="2200" dirty="0" smtClean="0"/>
              <a:t>Código </a:t>
            </a:r>
            <a:r>
              <a:rPr lang="pt-BR" sz="2200" dirty="0"/>
              <a:t>mal </a:t>
            </a:r>
            <a:r>
              <a:rPr lang="pt-BR" sz="2200" dirty="0" smtClean="0"/>
              <a:t>escrito</a:t>
            </a:r>
          </a:p>
          <a:p>
            <a:pPr lvl="1"/>
            <a:r>
              <a:rPr lang="pt-BR" sz="2200" dirty="0" smtClean="0"/>
              <a:t>poucas </a:t>
            </a:r>
            <a:r>
              <a:rPr lang="pt-BR" sz="2200" dirty="0"/>
              <a:t>pessoas </a:t>
            </a:r>
            <a:r>
              <a:rPr lang="pt-BR" sz="2200" dirty="0" smtClean="0"/>
              <a:t>da </a:t>
            </a:r>
            <a:r>
              <a:rPr lang="pt-BR" sz="2200" dirty="0"/>
              <a:t>equipe que conhecem o </a:t>
            </a:r>
            <a:r>
              <a:rPr lang="pt-BR" sz="2200" dirty="0" smtClean="0"/>
              <a:t>código</a:t>
            </a:r>
            <a:endParaRPr lang="pt-BR" sz="2200" dirty="0"/>
          </a:p>
          <a:p>
            <a:r>
              <a:rPr lang="pt-BR" sz="2400" dirty="0"/>
              <a:t>E para tentar assegurar qualidade foram criadas métricas de qualidade de código.</a:t>
            </a:r>
          </a:p>
          <a:p>
            <a:endParaRPr lang="pt-BR" sz="2400" dirty="0"/>
          </a:p>
        </p:txBody>
      </p:sp>
    </p:spTree>
    <p:extLst>
      <p:ext uri="{BB962C8B-B14F-4D97-AF65-F5344CB8AC3E}">
        <p14:creationId xmlns:p14="http://schemas.microsoft.com/office/powerpoint/2010/main" val="2737498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Qualidade de </a:t>
            </a:r>
            <a:r>
              <a:rPr lang="pt-BR" dirty="0" smtClean="0"/>
              <a:t>código</a:t>
            </a:r>
            <a:endParaRPr lang="pt-BR" dirty="0"/>
          </a:p>
        </p:txBody>
      </p:sp>
      <p:sp>
        <p:nvSpPr>
          <p:cNvPr id="3" name="Espaço Reservado para Conteúdo 2"/>
          <p:cNvSpPr>
            <a:spLocks noGrp="1"/>
          </p:cNvSpPr>
          <p:nvPr>
            <p:ph idx="1"/>
          </p:nvPr>
        </p:nvSpPr>
        <p:spPr/>
        <p:txBody>
          <a:bodyPr>
            <a:normAutofit/>
          </a:bodyPr>
          <a:lstStyle/>
          <a:p>
            <a:endParaRPr lang="pt-BR" sz="2400" dirty="0"/>
          </a:p>
          <a:p>
            <a:r>
              <a:rPr lang="pt-BR" sz="2400" dirty="0"/>
              <a:t>Complexidade Ciclomática (CC</a:t>
            </a:r>
            <a:r>
              <a:rPr lang="pt-BR" sz="2400" dirty="0" smtClean="0"/>
              <a:t>)</a:t>
            </a:r>
          </a:p>
          <a:p>
            <a:r>
              <a:rPr lang="pt-BR" sz="2400" dirty="0"/>
              <a:t>Número de Linhas De Código (LOC – </a:t>
            </a:r>
            <a:r>
              <a:rPr lang="pt-BR" sz="2400" dirty="0" err="1"/>
              <a:t>Lines</a:t>
            </a:r>
            <a:r>
              <a:rPr lang="pt-BR" sz="2400" dirty="0"/>
              <a:t> </a:t>
            </a:r>
            <a:r>
              <a:rPr lang="pt-BR" sz="2400" dirty="0" err="1"/>
              <a:t>of</a:t>
            </a:r>
            <a:r>
              <a:rPr lang="pt-BR" sz="2400" dirty="0"/>
              <a:t> </a:t>
            </a:r>
            <a:r>
              <a:rPr lang="pt-BR" sz="2400" dirty="0" err="1"/>
              <a:t>Code</a:t>
            </a:r>
            <a:r>
              <a:rPr lang="pt-BR" sz="2400" dirty="0" smtClean="0"/>
              <a:t>)</a:t>
            </a:r>
          </a:p>
          <a:p>
            <a:r>
              <a:rPr lang="pt-BR" sz="2400" dirty="0"/>
              <a:t>Dívida Técnica (</a:t>
            </a:r>
            <a:r>
              <a:rPr lang="pt-BR" sz="2400" dirty="0" err="1"/>
              <a:t>Technical</a:t>
            </a:r>
            <a:r>
              <a:rPr lang="pt-BR" sz="2400" dirty="0"/>
              <a:t> </a:t>
            </a:r>
            <a:r>
              <a:rPr lang="pt-BR" sz="2400" dirty="0" err="1"/>
              <a:t>Debt</a:t>
            </a:r>
            <a:r>
              <a:rPr lang="pt-BR" sz="2400" dirty="0" smtClean="0"/>
              <a:t>)</a:t>
            </a:r>
          </a:p>
          <a:p>
            <a:r>
              <a:rPr lang="pt-BR" sz="2400" dirty="0"/>
              <a:t>Cobertura de </a:t>
            </a:r>
            <a:r>
              <a:rPr lang="pt-BR" sz="2400" dirty="0" smtClean="0"/>
              <a:t>código</a:t>
            </a:r>
          </a:p>
          <a:p>
            <a:r>
              <a:rPr lang="pt-BR" sz="2400" dirty="0"/>
              <a:t>Duplicação de código</a:t>
            </a:r>
          </a:p>
        </p:txBody>
      </p:sp>
    </p:spTree>
    <p:extLst>
      <p:ext uri="{BB962C8B-B14F-4D97-AF65-F5344CB8AC3E}">
        <p14:creationId xmlns:p14="http://schemas.microsoft.com/office/powerpoint/2010/main" val="4028082980"/>
      </p:ext>
    </p:extLst>
  </p:cSld>
  <p:clrMapOvr>
    <a:masterClrMapping/>
  </p:clrMapOvr>
</p:sld>
</file>

<file path=ppt/theme/theme1.xml><?xml version="1.0" encoding="utf-8"?>
<a:theme xmlns:a="http://schemas.openxmlformats.org/drawingml/2006/main" name="Retrospectiva">
  <a:themeElements>
    <a:clrScheme name="Retrospec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124</TotalTime>
  <Words>1689</Words>
  <Application>Microsoft Office PowerPoint</Application>
  <PresentationFormat>Widescreen</PresentationFormat>
  <Paragraphs>134</Paragraphs>
  <Slides>50</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50</vt:i4>
      </vt:variant>
    </vt:vector>
  </HeadingPairs>
  <TitlesOfParts>
    <vt:vector size="53" baseType="lpstr">
      <vt:lpstr>Calibri</vt:lpstr>
      <vt:lpstr>Calibri Light</vt:lpstr>
      <vt:lpstr>Retrospectiva</vt:lpstr>
      <vt:lpstr>Test-Driven Development como alternativa de garantia de qualidade no desenvolvimento de software orientado a objetos</vt:lpstr>
      <vt:lpstr>Problema de pesquisa</vt:lpstr>
      <vt:lpstr>Objetivos</vt:lpstr>
      <vt:lpstr>Justificativa</vt:lpstr>
      <vt:lpstr>Materiais e métodos</vt:lpstr>
      <vt:lpstr>Qualidade</vt:lpstr>
      <vt:lpstr>Qualidade de produto de software</vt:lpstr>
      <vt:lpstr>Qualidade de código</vt:lpstr>
      <vt:lpstr>Qualidade de código</vt:lpstr>
      <vt:lpstr>TDD – Test-Driven Development</vt:lpstr>
      <vt:lpstr>Passos do TDD</vt:lpstr>
      <vt:lpstr>Vermelho: Criando um novo teste</vt:lpstr>
      <vt:lpstr>Vermelho: Criando um novo teste</vt:lpstr>
      <vt:lpstr>Verde: Fazendo o teste passar</vt:lpstr>
      <vt:lpstr>Apresentação do PowerPoint</vt:lpstr>
      <vt:lpstr>Refatorar: Generalizar o método</vt:lpstr>
      <vt:lpstr>Feedback</vt:lpstr>
      <vt:lpstr>Ferramenta de publicação de Livro Digital no formato e-Pub</vt:lpstr>
      <vt:lpstr>Ferramentas utilizadas</vt:lpstr>
      <vt:lpstr>Criar listas de apoio</vt:lpstr>
      <vt:lpstr>Sublistas</vt:lpstr>
      <vt:lpstr>Passo 1: Teste falha (vermelho)</vt:lpstr>
      <vt:lpstr>Apresentação do PowerPoint</vt:lpstr>
      <vt:lpstr>Apresentação do PowerPoint</vt:lpstr>
      <vt:lpstr>Apresentação do PowerPoint</vt:lpstr>
      <vt:lpstr>Apresentação do PowerPoint</vt:lpstr>
      <vt:lpstr>Passo 2: teste passa (verde)</vt:lpstr>
      <vt:lpstr>Apresentação do PowerPoint</vt:lpstr>
      <vt:lpstr>Apresentação do PowerPoint</vt:lpstr>
      <vt:lpstr>Apresentação do PowerPoint</vt:lpstr>
      <vt:lpstr>Apresentação do PowerPoint</vt:lpstr>
      <vt:lpstr>Refatoração</vt:lpstr>
      <vt:lpstr>Apresentação do PowerPoint</vt:lpstr>
      <vt:lpstr>Apresentação do PowerPoint</vt:lpstr>
      <vt:lpstr>Apresentação do PowerPoint</vt:lpstr>
      <vt:lpstr>Diagrama de classes</vt:lpstr>
      <vt:lpstr>Apresentação do PowerPoint</vt:lpstr>
      <vt:lpstr>Análise de qualidade com a ferramenta SonarQube</vt:lpstr>
      <vt:lpstr>Linhas de Código (LOC)</vt:lpstr>
      <vt:lpstr>Dívida Técnica (Technical Debt)</vt:lpstr>
      <vt:lpstr>Apresentação do PowerPoint</vt:lpstr>
      <vt:lpstr>Duplicação de Código</vt:lpstr>
      <vt:lpstr>Cobertura</vt:lpstr>
      <vt:lpstr>Apresentação do PowerPoint</vt:lpstr>
      <vt:lpstr>Complexidade Ciclomática (CC)</vt:lpstr>
      <vt:lpstr>Considerações Finais</vt:lpstr>
      <vt:lpstr>Trabalhos futuros</vt:lpstr>
      <vt:lpstr>Referências</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Test-Driven Development como alternativa de garantia de qualidade no desenvolvimento de software orientado a objetos</dc:title>
  <dc:creator>Seicom</dc:creator>
  <cp:lastModifiedBy>Seicom</cp:lastModifiedBy>
  <cp:revision>13</cp:revision>
  <dcterms:created xsi:type="dcterms:W3CDTF">2015-06-13T19:06:17Z</dcterms:created>
  <dcterms:modified xsi:type="dcterms:W3CDTF">2015-06-14T21:49:35Z</dcterms:modified>
</cp:coreProperties>
</file>