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73" r:id="rId7"/>
    <p:sldId id="274" r:id="rId8"/>
    <p:sldId id="272" r:id="rId9"/>
    <p:sldId id="276" r:id="rId10"/>
    <p:sldId id="275" r:id="rId11"/>
    <p:sldId id="277" r:id="rId12"/>
    <p:sldId id="261" r:id="rId13"/>
    <p:sldId id="268" r:id="rId14"/>
    <p:sldId id="279" r:id="rId15"/>
    <p:sldId id="278" r:id="rId16"/>
    <p:sldId id="281" r:id="rId17"/>
    <p:sldId id="280" r:id="rId18"/>
    <p:sldId id="283" r:id="rId19"/>
    <p:sldId id="282" r:id="rId20"/>
    <p:sldId id="284" r:id="rId21"/>
    <p:sldId id="269" r:id="rId22"/>
    <p:sldId id="270"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Montserrat"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86ECC-E32B-4A44-8FDD-16708354DA9F}" v="141" dt="2023-11-30T08:48:10.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27f69e2e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627f69e2e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27f69e2e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27f69e2e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043f43a44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043f43a4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27a9bd55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27a9bd5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27a9bd55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627a9bd55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27a9bd55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627a9bd55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043f43a4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043f43a4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043f43a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043f43a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043f43a44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043f43a4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043f43a4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043f43a4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043f43a44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043f43a4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27f69e2e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27f69e2e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27f69e2e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27f69e2e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27f69e2e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27f69e2e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4572000" y="1889000"/>
            <a:ext cx="3573600" cy="86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SoundScape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92" name="Google Shape;19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22"/>
          <p:cNvPicPr preferRelativeResize="0"/>
          <p:nvPr/>
        </p:nvPicPr>
        <p:blipFill>
          <a:blip r:embed="rId3">
            <a:alphaModFix/>
          </a:blip>
          <a:stretch>
            <a:fillRect/>
          </a:stretch>
        </p:blipFill>
        <p:spPr>
          <a:xfrm>
            <a:off x="0" y="0"/>
            <a:ext cx="9144000" cy="5143500"/>
          </a:xfrm>
          <a:prstGeom prst="rect">
            <a:avLst/>
          </a:prstGeom>
          <a:noFill/>
          <a:ln>
            <a:noFill/>
          </a:ln>
        </p:spPr>
      </p:pic>
    </p:spTree>
    <p:extLst>
      <p:ext uri="{BB962C8B-B14F-4D97-AF65-F5344CB8AC3E}">
        <p14:creationId xmlns:p14="http://schemas.microsoft.com/office/powerpoint/2010/main" val="143137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75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Frequency Domain Features</a:t>
            </a:r>
            <a:endParaRPr/>
          </a:p>
        </p:txBody>
      </p:sp>
      <p:sp>
        <p:nvSpPr>
          <p:cNvPr id="199" name="Google Shape;19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Spectral Centroid - Frequency band where most of the energy is concentrated.</a:t>
            </a:r>
            <a:endParaRPr sz="1500"/>
          </a:p>
          <a:p>
            <a:pPr marL="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Band Energy Ratio - Comparison of energy in the lower/higher frequency bands.</a:t>
            </a:r>
            <a:endParaRPr sz="1500"/>
          </a:p>
          <a:p>
            <a:pPr marL="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Spectral Bandwidth - Weighted mean of the distances of frequency bands from SC</a:t>
            </a:r>
            <a:endParaRPr sz="1500"/>
          </a:p>
        </p:txBody>
      </p:sp>
    </p:spTree>
    <p:extLst>
      <p:ext uri="{BB962C8B-B14F-4D97-AF65-F5344CB8AC3E}">
        <p14:creationId xmlns:p14="http://schemas.microsoft.com/office/powerpoint/2010/main" val="944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4" name="Title 13">
            <a:extLst>
              <a:ext uri="{FF2B5EF4-FFF2-40B4-BE49-F238E27FC236}">
                <a16:creationId xmlns:a16="http://schemas.microsoft.com/office/drawing/2014/main" id="{7EAA512E-FA1C-DD1D-EA7D-23F583DD4520}"/>
              </a:ext>
            </a:extLst>
          </p:cNvPr>
          <p:cNvSpPr>
            <a:spLocks noGrp="1"/>
          </p:cNvSpPr>
          <p:nvPr>
            <p:ph type="title"/>
          </p:nvPr>
        </p:nvSpPr>
        <p:spPr/>
        <p:txBody>
          <a:bodyPr>
            <a:normAutofit fontScale="90000"/>
          </a:bodyPr>
          <a:lstStyle/>
          <a:p>
            <a:r>
              <a:rPr lang="en-US" sz="2400" dirty="0"/>
              <a:t>Model to Classify sound as Shrill and Soft</a:t>
            </a:r>
            <a:br>
              <a:rPr lang="en-US" sz="2400" dirty="0"/>
            </a:br>
            <a:endParaRPr lang="en-IN" dirty="0"/>
          </a:p>
        </p:txBody>
      </p:sp>
      <p:sp>
        <p:nvSpPr>
          <p:cNvPr id="16" name="Text Placeholder 15">
            <a:extLst>
              <a:ext uri="{FF2B5EF4-FFF2-40B4-BE49-F238E27FC236}">
                <a16:creationId xmlns:a16="http://schemas.microsoft.com/office/drawing/2014/main" id="{19B46CFD-E947-8610-D12D-19CEB515B983}"/>
              </a:ext>
            </a:extLst>
          </p:cNvPr>
          <p:cNvSpPr>
            <a:spLocks noGrp="1"/>
          </p:cNvSpPr>
          <p:nvPr>
            <p:ph type="body" idx="1"/>
          </p:nvPr>
        </p:nvSpPr>
        <p:spPr>
          <a:xfrm>
            <a:off x="1164431" y="1400175"/>
            <a:ext cx="7171969" cy="3100388"/>
          </a:xfrm>
        </p:spPr>
        <p:txBody>
          <a:bodyPr>
            <a:normAutofit lnSpcReduction="10000"/>
          </a:bodyPr>
          <a:lstStyle/>
          <a:p>
            <a:pPr>
              <a:buFont typeface="Wingdings" panose="05000000000000000000" pitchFamily="2" charset="2"/>
              <a:buChar char="q"/>
            </a:pPr>
            <a:r>
              <a:rPr lang="en-IN" sz="1600" dirty="0"/>
              <a:t>For the classification of sound, we have extracted audio features from the file.</a:t>
            </a:r>
          </a:p>
          <a:p>
            <a:pPr>
              <a:buFont typeface="Wingdings" panose="05000000000000000000" pitchFamily="2" charset="2"/>
              <a:buChar char="q"/>
            </a:pPr>
            <a:r>
              <a:rPr lang="en-IN" sz="1600" dirty="0"/>
              <a:t>A Sound Classifier class has been defined with 3 main methods ‘</a:t>
            </a:r>
            <a:r>
              <a:rPr lang="en-IN" sz="1600" dirty="0" err="1"/>
              <a:t>analyze_audio</a:t>
            </a:r>
            <a:r>
              <a:rPr lang="en-IN" sz="1600" dirty="0"/>
              <a:t>’ ,‘</a:t>
            </a:r>
            <a:r>
              <a:rPr lang="en-IN" sz="1600" dirty="0" err="1"/>
              <a:t>classify_sound</a:t>
            </a:r>
            <a:r>
              <a:rPr lang="en-IN" sz="1600" dirty="0"/>
              <a:t>’ and ‘</a:t>
            </a:r>
            <a:r>
              <a:rPr lang="en-IN" sz="1600" dirty="0" err="1"/>
              <a:t>plot_clusters</a:t>
            </a:r>
            <a:r>
              <a:rPr lang="en-IN" sz="1600" dirty="0"/>
              <a:t>’.</a:t>
            </a:r>
          </a:p>
          <a:p>
            <a:pPr>
              <a:buFont typeface="Wingdings" panose="05000000000000000000" pitchFamily="2" charset="2"/>
              <a:buChar char="q"/>
            </a:pPr>
            <a:r>
              <a:rPr lang="en-US" sz="1600" dirty="0"/>
              <a:t>The </a:t>
            </a:r>
            <a:r>
              <a:rPr lang="en-US" sz="1600" dirty="0" err="1"/>
              <a:t>analyze_audio</a:t>
            </a:r>
            <a:r>
              <a:rPr lang="en-US" sz="1600" dirty="0"/>
              <a:t> method uses the </a:t>
            </a:r>
            <a:r>
              <a:rPr lang="en-US" sz="1600" dirty="0" err="1"/>
              <a:t>librosa</a:t>
            </a:r>
            <a:r>
              <a:rPr lang="en-US" sz="1600" dirty="0"/>
              <a:t> library to extract audio features from the specified WAV files. It calculates the mean spectral centroid, mean spectral bandwidth, and mean zero-crossing rate for each audio file.</a:t>
            </a:r>
          </a:p>
          <a:p>
            <a:pPr>
              <a:buFont typeface="Wingdings" panose="05000000000000000000" pitchFamily="2" charset="2"/>
              <a:buChar char="q"/>
            </a:pPr>
            <a:r>
              <a:rPr lang="en-US" sz="1600" dirty="0"/>
              <a:t>The </a:t>
            </a:r>
            <a:r>
              <a:rPr lang="en-US" sz="1600" dirty="0" err="1"/>
              <a:t>classify_sound</a:t>
            </a:r>
            <a:r>
              <a:rPr lang="en-US" sz="1600" dirty="0"/>
              <a:t> method uses the extracted features and applies the K-Means clustering algorithm to cluster the audio files into two groups (Soft or Shrill).</a:t>
            </a:r>
            <a:endParaRPr lang="en-IN" dirty="0"/>
          </a:p>
          <a:p>
            <a:pPr>
              <a:buFont typeface="Wingdings" panose="05000000000000000000" pitchFamily="2" charset="2"/>
              <a:buChar char="q"/>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44E0-6034-0FCD-D943-DACD7FD1976A}"/>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41DE7A1C-FF89-3CB6-CBBD-AF2F73784BC9}"/>
              </a:ext>
            </a:extLst>
          </p:cNvPr>
          <p:cNvSpPr>
            <a:spLocks noGrp="1"/>
          </p:cNvSpPr>
          <p:nvPr>
            <p:ph type="body" idx="1"/>
          </p:nvPr>
        </p:nvSpPr>
        <p:spPr>
          <a:xfrm>
            <a:off x="1297500" y="1078706"/>
            <a:ext cx="7038900" cy="3400044"/>
          </a:xfrm>
        </p:spPr>
        <p:txBody>
          <a:bodyPr/>
          <a:lstStyle/>
          <a:p>
            <a:pPr>
              <a:buFont typeface="Wingdings" panose="05000000000000000000" pitchFamily="2" charset="2"/>
              <a:buChar char="q"/>
            </a:pPr>
            <a:r>
              <a:rPr lang="en-US" dirty="0"/>
              <a:t>Since we're dealing with three audio features, we'll reduce the dimensionality using Principal Component Analysis (PCA) to visualize the clusters in 2D.</a:t>
            </a:r>
            <a:endParaRPr lang="en-IN" dirty="0"/>
          </a:p>
        </p:txBody>
      </p:sp>
      <p:pic>
        <p:nvPicPr>
          <p:cNvPr id="5" name="Picture 4">
            <a:extLst>
              <a:ext uri="{FF2B5EF4-FFF2-40B4-BE49-F238E27FC236}">
                <a16:creationId xmlns:a16="http://schemas.microsoft.com/office/drawing/2014/main" id="{26BDF4EF-A0EB-3FAB-9911-332FB21B2AFF}"/>
              </a:ext>
            </a:extLst>
          </p:cNvPr>
          <p:cNvPicPr>
            <a:picLocks noChangeAspect="1"/>
          </p:cNvPicPr>
          <p:nvPr/>
        </p:nvPicPr>
        <p:blipFill>
          <a:blip r:embed="rId2"/>
          <a:stretch>
            <a:fillRect/>
          </a:stretch>
        </p:blipFill>
        <p:spPr>
          <a:xfrm>
            <a:off x="2450306" y="1992806"/>
            <a:ext cx="3771900" cy="2411772"/>
          </a:xfrm>
          <a:prstGeom prst="rect">
            <a:avLst/>
          </a:prstGeom>
        </p:spPr>
      </p:pic>
    </p:spTree>
    <p:extLst>
      <p:ext uri="{BB962C8B-B14F-4D97-AF65-F5344CB8AC3E}">
        <p14:creationId xmlns:p14="http://schemas.microsoft.com/office/powerpoint/2010/main" val="413794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1650">
                <a:latin typeface="Lato"/>
                <a:ea typeface="Lato"/>
                <a:cs typeface="Lato"/>
                <a:sym typeface="Lato"/>
              </a:rPr>
              <a:t>Manipulating the sound coming from different sources and channels to create an ambient experience.</a:t>
            </a:r>
            <a:endParaRPr sz="1650">
              <a:latin typeface="Lato"/>
              <a:ea typeface="Lato"/>
              <a:cs typeface="Lato"/>
              <a:sym typeface="Lato"/>
            </a:endParaRPr>
          </a:p>
          <a:p>
            <a:pPr marL="0" lvl="0" indent="0" algn="l" rtl="0">
              <a:lnSpc>
                <a:spcPct val="100000"/>
              </a:lnSpc>
              <a:spcBef>
                <a:spcPts val="1200"/>
              </a:spcBef>
              <a:spcAft>
                <a:spcPts val="0"/>
              </a:spcAft>
              <a:buSzPts val="990"/>
              <a:buNone/>
            </a:pPr>
            <a:endParaRPr sz="2160"/>
          </a:p>
        </p:txBody>
      </p:sp>
      <p:sp>
        <p:nvSpPr>
          <p:cNvPr id="171" name="Google Shape;171;p1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a:t>First we started our project for mono-sound which is single channel audio signal. </a:t>
            </a:r>
            <a:endParaRPr/>
          </a:p>
          <a:p>
            <a:pPr marL="457200" lvl="0" indent="-311150" algn="l" rtl="0">
              <a:lnSpc>
                <a:spcPct val="115000"/>
              </a:lnSpc>
              <a:spcBef>
                <a:spcPts val="0"/>
              </a:spcBef>
              <a:spcAft>
                <a:spcPts val="0"/>
              </a:spcAft>
              <a:buSzPts val="1300"/>
              <a:buChar char="❏"/>
            </a:pPr>
            <a:r>
              <a:rPr lang="en"/>
              <a:t>We used various python libraries for this task.</a:t>
            </a:r>
            <a:endParaRPr/>
          </a:p>
          <a:p>
            <a:pPr marL="457200" lvl="0" indent="-311150" algn="l" rtl="0">
              <a:lnSpc>
                <a:spcPct val="115000"/>
              </a:lnSpc>
              <a:spcBef>
                <a:spcPts val="0"/>
              </a:spcBef>
              <a:spcAft>
                <a:spcPts val="0"/>
              </a:spcAft>
              <a:buSzPts val="1300"/>
              <a:buChar char="❏"/>
            </a:pPr>
            <a:r>
              <a:rPr lang="en"/>
              <a:t>Below is our input signal which is converted to digital audio signal using techniques like sampling and quantization.</a:t>
            </a:r>
            <a:endParaRPr/>
          </a:p>
          <a:p>
            <a:pPr marL="0" lvl="0" indent="0" algn="l" rtl="0">
              <a:lnSpc>
                <a:spcPct val="115000"/>
              </a:lnSpc>
              <a:spcBef>
                <a:spcPts val="1200"/>
              </a:spcBef>
              <a:spcAft>
                <a:spcPts val="0"/>
              </a:spcAft>
              <a:buSzPts val="1300"/>
              <a:buNone/>
            </a:pPr>
            <a:endParaRPr/>
          </a:p>
          <a:p>
            <a:pPr marL="457200" lvl="0" indent="-311150" algn="l" rtl="0">
              <a:lnSpc>
                <a:spcPct val="115000"/>
              </a:lnSpc>
              <a:spcBef>
                <a:spcPts val="1200"/>
              </a:spcBef>
              <a:spcAft>
                <a:spcPts val="0"/>
              </a:spcAft>
              <a:buSzPts val="1300"/>
              <a:buChar char="❏"/>
            </a:pPr>
            <a:endParaRPr/>
          </a:p>
        </p:txBody>
      </p:sp>
      <p:pic>
        <p:nvPicPr>
          <p:cNvPr id="172" name="Google Shape;172;p19"/>
          <p:cNvPicPr preferRelativeResize="0"/>
          <p:nvPr/>
        </p:nvPicPr>
        <p:blipFill>
          <a:blip r:embed="rId3">
            <a:alphaModFix/>
          </a:blip>
          <a:stretch>
            <a:fillRect/>
          </a:stretch>
        </p:blipFill>
        <p:spPr>
          <a:xfrm>
            <a:off x="1149750" y="2698800"/>
            <a:ext cx="6450175" cy="2228900"/>
          </a:xfrm>
          <a:prstGeom prst="rect">
            <a:avLst/>
          </a:prstGeom>
          <a:noFill/>
          <a:ln>
            <a:noFill/>
          </a:ln>
        </p:spPr>
      </p:pic>
    </p:spTree>
    <p:extLst>
      <p:ext uri="{BB962C8B-B14F-4D97-AF65-F5344CB8AC3E}">
        <p14:creationId xmlns:p14="http://schemas.microsoft.com/office/powerpoint/2010/main" val="166934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Results</a:t>
            </a:r>
            <a:endParaRPr/>
          </a:p>
        </p:txBody>
      </p:sp>
      <p:sp>
        <p:nvSpPr>
          <p:cNvPr id="178" name="Google Shape;178;p20"/>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a:t>We transformed our sound to frequency domain using Fourier Transform so that we can manipulate the sound</a:t>
            </a:r>
            <a:endParaRPr/>
          </a:p>
        </p:txBody>
      </p:sp>
      <p:pic>
        <p:nvPicPr>
          <p:cNvPr id="179" name="Google Shape;179;p20"/>
          <p:cNvPicPr preferRelativeResize="0"/>
          <p:nvPr/>
        </p:nvPicPr>
        <p:blipFill>
          <a:blip r:embed="rId3">
            <a:alphaModFix/>
          </a:blip>
          <a:stretch>
            <a:fillRect/>
          </a:stretch>
        </p:blipFill>
        <p:spPr>
          <a:xfrm>
            <a:off x="333850" y="2496500"/>
            <a:ext cx="3664099" cy="2153650"/>
          </a:xfrm>
          <a:prstGeom prst="rect">
            <a:avLst/>
          </a:prstGeom>
          <a:noFill/>
          <a:ln>
            <a:noFill/>
          </a:ln>
        </p:spPr>
      </p:pic>
      <p:pic>
        <p:nvPicPr>
          <p:cNvPr id="180" name="Google Shape;180;p20"/>
          <p:cNvPicPr preferRelativeResize="0"/>
          <p:nvPr/>
        </p:nvPicPr>
        <p:blipFill>
          <a:blip r:embed="rId4">
            <a:alphaModFix/>
          </a:blip>
          <a:stretch>
            <a:fillRect/>
          </a:stretch>
        </p:blipFill>
        <p:spPr>
          <a:xfrm>
            <a:off x="4572000" y="2431225"/>
            <a:ext cx="4068899" cy="2284200"/>
          </a:xfrm>
          <a:prstGeom prst="rect">
            <a:avLst/>
          </a:prstGeom>
          <a:noFill/>
          <a:ln>
            <a:noFill/>
          </a:ln>
        </p:spPr>
      </p:pic>
    </p:spTree>
    <p:extLst>
      <p:ext uri="{BB962C8B-B14F-4D97-AF65-F5344CB8AC3E}">
        <p14:creationId xmlns:p14="http://schemas.microsoft.com/office/powerpoint/2010/main" val="367344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Now we move on to Stereo Sound from Multiple Channels</a:t>
            </a:r>
            <a:endParaRPr/>
          </a:p>
        </p:txBody>
      </p:sp>
      <p:sp>
        <p:nvSpPr>
          <p:cNvPr id="186" name="Google Shape;186;p21"/>
          <p:cNvSpPr txBox="1">
            <a:spLocks noGrp="1"/>
          </p:cNvSpPr>
          <p:nvPr>
            <p:ph type="body" idx="1"/>
          </p:nvPr>
        </p:nvSpPr>
        <p:spPr>
          <a:xfrm>
            <a:off x="398550" y="1567550"/>
            <a:ext cx="8659500" cy="3371400"/>
          </a:xfrm>
          <a:prstGeom prst="rect">
            <a:avLst/>
          </a:prstGeom>
          <a:noFill/>
          <a:ln>
            <a:noFill/>
          </a:ln>
        </p:spPr>
        <p:txBody>
          <a:bodyPr spcFirstLastPara="1" wrap="square" lIns="91425" tIns="91425" rIns="91425" bIns="91425" anchor="t" anchorCtr="0">
            <a:normAutofit lnSpcReduction="10000"/>
          </a:bodyPr>
          <a:lstStyle/>
          <a:p>
            <a:pPr marL="457200" lvl="0" indent="-311181" algn="l" rtl="0">
              <a:lnSpc>
                <a:spcPct val="115000"/>
              </a:lnSpc>
              <a:spcBef>
                <a:spcPts val="0"/>
              </a:spcBef>
              <a:spcAft>
                <a:spcPts val="0"/>
              </a:spcAft>
              <a:buSzPts val="1300"/>
              <a:buChar char="❏"/>
            </a:pPr>
            <a:r>
              <a:rPr lang="en"/>
              <a:t>For this sample audio we have 8 different channels as displayed below.																																																																																																									</a:t>
            </a:r>
            <a:endParaRPr/>
          </a:p>
          <a:p>
            <a:pPr marL="457200" lvl="0" indent="0" algn="l" rtl="0">
              <a:lnSpc>
                <a:spcPct val="115000"/>
              </a:lnSpc>
              <a:spcBef>
                <a:spcPts val="1200"/>
              </a:spcBef>
              <a:spcAft>
                <a:spcPts val="0"/>
              </a:spcAft>
              <a:buSzPts val="1677"/>
              <a:buNone/>
            </a:pPr>
            <a:endParaRPr/>
          </a:p>
          <a:p>
            <a:pPr marL="457200" lvl="0" indent="0" algn="l" rtl="0">
              <a:lnSpc>
                <a:spcPct val="115000"/>
              </a:lnSpc>
              <a:spcBef>
                <a:spcPts val="1200"/>
              </a:spcBef>
              <a:spcAft>
                <a:spcPts val="0"/>
              </a:spcAft>
              <a:buNone/>
            </a:pPr>
            <a:endParaRPr/>
          </a:p>
          <a:p>
            <a:pPr marL="457200" lvl="0" indent="-311181" algn="l" rtl="0">
              <a:lnSpc>
                <a:spcPct val="115000"/>
              </a:lnSpc>
              <a:spcBef>
                <a:spcPts val="0"/>
              </a:spcBef>
              <a:spcAft>
                <a:spcPts val="0"/>
              </a:spcAft>
              <a:buSzPts val="1300"/>
              <a:buChar char="❏"/>
            </a:pPr>
            <a:r>
              <a:rPr lang="en"/>
              <a:t>We separated these channels and manipulated the sound of different channels seperately and combine them to form a final output signal.</a:t>
            </a:r>
            <a:endParaRPr/>
          </a:p>
          <a:p>
            <a:pPr marL="457200" lvl="0" indent="-311181" algn="l" rtl="0">
              <a:lnSpc>
                <a:spcPct val="115000"/>
              </a:lnSpc>
              <a:spcBef>
                <a:spcPts val="0"/>
              </a:spcBef>
              <a:spcAft>
                <a:spcPts val="0"/>
              </a:spcAft>
              <a:buSzPts val="1300"/>
              <a:buChar char="❏"/>
            </a:pPr>
            <a:r>
              <a:rPr lang="en"/>
              <a:t>Then we removed the distortion from our output audio using cutoff frequency and low-pass butterworth filter.</a:t>
            </a:r>
            <a:endParaRPr/>
          </a:p>
          <a:p>
            <a:pPr marL="457200" lvl="0" indent="0" algn="l" rtl="0">
              <a:lnSpc>
                <a:spcPct val="115000"/>
              </a:lnSpc>
              <a:spcBef>
                <a:spcPts val="0"/>
              </a:spcBef>
              <a:spcAft>
                <a:spcPts val="0"/>
              </a:spcAft>
              <a:buNone/>
            </a:pPr>
            <a:r>
              <a:rPr lang="en"/>
              <a:t>											</a:t>
            </a:r>
            <a:endParaRPr/>
          </a:p>
        </p:txBody>
      </p:sp>
      <p:pic>
        <p:nvPicPr>
          <p:cNvPr id="187" name="Google Shape;187;p21"/>
          <p:cNvPicPr preferRelativeResize="0"/>
          <p:nvPr/>
        </p:nvPicPr>
        <p:blipFill rotWithShape="1">
          <a:blip r:embed="rId3">
            <a:alphaModFix/>
          </a:blip>
          <a:srcRect/>
          <a:stretch/>
        </p:blipFill>
        <p:spPr>
          <a:xfrm>
            <a:off x="1297500" y="2014825"/>
            <a:ext cx="6955752" cy="1731950"/>
          </a:xfrm>
          <a:prstGeom prst="rect">
            <a:avLst/>
          </a:prstGeom>
          <a:noFill/>
          <a:ln>
            <a:noFill/>
          </a:ln>
        </p:spPr>
      </p:pic>
    </p:spTree>
    <p:extLst>
      <p:ext uri="{BB962C8B-B14F-4D97-AF65-F5344CB8AC3E}">
        <p14:creationId xmlns:p14="http://schemas.microsoft.com/office/powerpoint/2010/main" val="79892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213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Output from Stereo Sound</a:t>
            </a:r>
            <a:endParaRPr/>
          </a:p>
        </p:txBody>
      </p:sp>
      <p:sp>
        <p:nvSpPr>
          <p:cNvPr id="193" name="Google Shape;193;p22"/>
          <p:cNvSpPr txBox="1">
            <a:spLocks noGrp="1"/>
          </p:cNvSpPr>
          <p:nvPr>
            <p:ph type="body" idx="1"/>
          </p:nvPr>
        </p:nvSpPr>
        <p:spPr>
          <a:xfrm>
            <a:off x="440275" y="1120525"/>
            <a:ext cx="8586300" cy="3431400"/>
          </a:xfrm>
          <a:prstGeom prst="rect">
            <a:avLst/>
          </a:prstGeom>
          <a:noFill/>
          <a:ln>
            <a:noFill/>
          </a:ln>
        </p:spPr>
        <p:txBody>
          <a:bodyPr spcFirstLastPara="1" wrap="square" lIns="91425" tIns="91425" rIns="91425" bIns="91425" anchor="t" anchorCtr="0">
            <a:normAutofit/>
          </a:bodyPr>
          <a:lstStyle/>
          <a:p>
            <a:pPr marL="457200" lvl="0" indent="457200" algn="l" rtl="0">
              <a:lnSpc>
                <a:spcPct val="115000"/>
              </a:lnSpc>
              <a:spcBef>
                <a:spcPts val="0"/>
              </a:spcBef>
              <a:spcAft>
                <a:spcPts val="0"/>
              </a:spcAft>
              <a:buSzPts val="1300"/>
              <a:buNone/>
            </a:pPr>
            <a:r>
              <a:rPr lang="en"/>
              <a:t>Different Audio Channels separated </a:t>
            </a:r>
            <a:endParaRPr/>
          </a:p>
          <a:p>
            <a:pPr marL="457200" lvl="0" indent="457200" algn="l" rtl="0">
              <a:lnSpc>
                <a:spcPct val="115000"/>
              </a:lnSpc>
              <a:spcBef>
                <a:spcPts val="1200"/>
              </a:spcBef>
              <a:spcAft>
                <a:spcPts val="1200"/>
              </a:spcAft>
              <a:buSzPts val="1300"/>
              <a:buNone/>
            </a:pPr>
            <a:endParaRPr/>
          </a:p>
        </p:txBody>
      </p:sp>
      <p:pic>
        <p:nvPicPr>
          <p:cNvPr id="194" name="Google Shape;194;p22"/>
          <p:cNvPicPr preferRelativeResize="0"/>
          <p:nvPr/>
        </p:nvPicPr>
        <p:blipFill>
          <a:blip r:embed="rId3">
            <a:alphaModFix/>
          </a:blip>
          <a:stretch>
            <a:fillRect/>
          </a:stretch>
        </p:blipFill>
        <p:spPr>
          <a:xfrm>
            <a:off x="740750" y="1534400"/>
            <a:ext cx="1671374" cy="1088475"/>
          </a:xfrm>
          <a:prstGeom prst="rect">
            <a:avLst/>
          </a:prstGeom>
          <a:noFill/>
          <a:ln>
            <a:noFill/>
          </a:ln>
        </p:spPr>
      </p:pic>
      <p:pic>
        <p:nvPicPr>
          <p:cNvPr id="195" name="Google Shape;195;p22"/>
          <p:cNvPicPr preferRelativeResize="0"/>
          <p:nvPr/>
        </p:nvPicPr>
        <p:blipFill>
          <a:blip r:embed="rId4">
            <a:alphaModFix/>
          </a:blip>
          <a:stretch>
            <a:fillRect/>
          </a:stretch>
        </p:blipFill>
        <p:spPr>
          <a:xfrm>
            <a:off x="2831200" y="1534400"/>
            <a:ext cx="1559700" cy="1088475"/>
          </a:xfrm>
          <a:prstGeom prst="rect">
            <a:avLst/>
          </a:prstGeom>
          <a:noFill/>
          <a:ln>
            <a:noFill/>
          </a:ln>
        </p:spPr>
      </p:pic>
      <p:pic>
        <p:nvPicPr>
          <p:cNvPr id="196" name="Google Shape;196;p22"/>
          <p:cNvPicPr preferRelativeResize="0"/>
          <p:nvPr/>
        </p:nvPicPr>
        <p:blipFill>
          <a:blip r:embed="rId5">
            <a:alphaModFix/>
          </a:blip>
          <a:stretch>
            <a:fillRect/>
          </a:stretch>
        </p:blipFill>
        <p:spPr>
          <a:xfrm>
            <a:off x="4809975" y="1504813"/>
            <a:ext cx="1754499" cy="1147650"/>
          </a:xfrm>
          <a:prstGeom prst="rect">
            <a:avLst/>
          </a:prstGeom>
          <a:noFill/>
          <a:ln>
            <a:noFill/>
          </a:ln>
        </p:spPr>
      </p:pic>
      <p:pic>
        <p:nvPicPr>
          <p:cNvPr id="197" name="Google Shape;197;p22"/>
          <p:cNvPicPr preferRelativeResize="0"/>
          <p:nvPr/>
        </p:nvPicPr>
        <p:blipFill>
          <a:blip r:embed="rId6">
            <a:alphaModFix/>
          </a:blip>
          <a:stretch>
            <a:fillRect/>
          </a:stretch>
        </p:blipFill>
        <p:spPr>
          <a:xfrm>
            <a:off x="695925" y="3050625"/>
            <a:ext cx="1559701" cy="1259150"/>
          </a:xfrm>
          <a:prstGeom prst="rect">
            <a:avLst/>
          </a:prstGeom>
          <a:noFill/>
          <a:ln>
            <a:noFill/>
          </a:ln>
        </p:spPr>
      </p:pic>
      <p:pic>
        <p:nvPicPr>
          <p:cNvPr id="198" name="Google Shape;198;p22"/>
          <p:cNvPicPr preferRelativeResize="0"/>
          <p:nvPr/>
        </p:nvPicPr>
        <p:blipFill>
          <a:blip r:embed="rId7">
            <a:alphaModFix/>
          </a:blip>
          <a:stretch>
            <a:fillRect/>
          </a:stretch>
        </p:blipFill>
        <p:spPr>
          <a:xfrm>
            <a:off x="2464475" y="3050625"/>
            <a:ext cx="1971675" cy="1259150"/>
          </a:xfrm>
          <a:prstGeom prst="rect">
            <a:avLst/>
          </a:prstGeom>
          <a:noFill/>
          <a:ln>
            <a:noFill/>
          </a:ln>
        </p:spPr>
      </p:pic>
      <p:pic>
        <p:nvPicPr>
          <p:cNvPr id="199" name="Google Shape;199;p22"/>
          <p:cNvPicPr preferRelativeResize="0"/>
          <p:nvPr/>
        </p:nvPicPr>
        <p:blipFill>
          <a:blip r:embed="rId8">
            <a:alphaModFix/>
          </a:blip>
          <a:stretch>
            <a:fillRect/>
          </a:stretch>
        </p:blipFill>
        <p:spPr>
          <a:xfrm>
            <a:off x="4866525" y="3050625"/>
            <a:ext cx="1812724" cy="1259150"/>
          </a:xfrm>
          <a:prstGeom prst="rect">
            <a:avLst/>
          </a:prstGeom>
          <a:noFill/>
          <a:ln>
            <a:noFill/>
          </a:ln>
        </p:spPr>
      </p:pic>
      <p:pic>
        <p:nvPicPr>
          <p:cNvPr id="200" name="Google Shape;200;p22"/>
          <p:cNvPicPr preferRelativeResize="0"/>
          <p:nvPr/>
        </p:nvPicPr>
        <p:blipFill>
          <a:blip r:embed="rId9">
            <a:alphaModFix/>
          </a:blip>
          <a:stretch>
            <a:fillRect/>
          </a:stretch>
        </p:blipFill>
        <p:spPr>
          <a:xfrm>
            <a:off x="7042300" y="1504825"/>
            <a:ext cx="1559700" cy="1147625"/>
          </a:xfrm>
          <a:prstGeom prst="rect">
            <a:avLst/>
          </a:prstGeom>
          <a:noFill/>
          <a:ln>
            <a:noFill/>
          </a:ln>
        </p:spPr>
      </p:pic>
      <p:pic>
        <p:nvPicPr>
          <p:cNvPr id="201" name="Google Shape;201;p22"/>
          <p:cNvPicPr preferRelativeResize="0"/>
          <p:nvPr/>
        </p:nvPicPr>
        <p:blipFill>
          <a:blip r:embed="rId10">
            <a:alphaModFix/>
          </a:blip>
          <a:stretch>
            <a:fillRect/>
          </a:stretch>
        </p:blipFill>
        <p:spPr>
          <a:xfrm>
            <a:off x="6992225" y="3002075"/>
            <a:ext cx="1754500" cy="1259150"/>
          </a:xfrm>
          <a:prstGeom prst="rect">
            <a:avLst/>
          </a:prstGeom>
          <a:noFill/>
          <a:ln>
            <a:noFill/>
          </a:ln>
        </p:spPr>
      </p:pic>
    </p:spTree>
    <p:extLst>
      <p:ext uri="{BB962C8B-B14F-4D97-AF65-F5344CB8AC3E}">
        <p14:creationId xmlns:p14="http://schemas.microsoft.com/office/powerpoint/2010/main" val="2619628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Output Signal With Distortion Removed</a:t>
            </a:r>
            <a:endParaRPr/>
          </a:p>
        </p:txBody>
      </p:sp>
      <p:sp>
        <p:nvSpPr>
          <p:cNvPr id="207" name="Google Shape;207;p23"/>
          <p:cNvSpPr txBox="1">
            <a:spLocks noGrp="1"/>
          </p:cNvSpPr>
          <p:nvPr>
            <p:ph type="body" idx="1"/>
          </p:nvPr>
        </p:nvSpPr>
        <p:spPr>
          <a:xfrm>
            <a:off x="638500" y="1120500"/>
            <a:ext cx="7698000" cy="33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08" name="Google Shape;208;p23"/>
          <p:cNvPicPr preferRelativeResize="0"/>
          <p:nvPr/>
        </p:nvPicPr>
        <p:blipFill>
          <a:blip r:embed="rId3">
            <a:alphaModFix/>
          </a:blip>
          <a:stretch>
            <a:fillRect/>
          </a:stretch>
        </p:blipFill>
        <p:spPr>
          <a:xfrm>
            <a:off x="763700" y="1203950"/>
            <a:ext cx="7246325" cy="2681326"/>
          </a:xfrm>
          <a:prstGeom prst="rect">
            <a:avLst/>
          </a:prstGeom>
          <a:noFill/>
          <a:ln>
            <a:noFill/>
          </a:ln>
        </p:spPr>
      </p:pic>
    </p:spTree>
    <p:extLst>
      <p:ext uri="{BB962C8B-B14F-4D97-AF65-F5344CB8AC3E}">
        <p14:creationId xmlns:p14="http://schemas.microsoft.com/office/powerpoint/2010/main" val="377176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Now we move on to the real sounds </a:t>
            </a:r>
            <a:endParaRPr/>
          </a:p>
        </p:txBody>
      </p:sp>
      <p:sp>
        <p:nvSpPr>
          <p:cNvPr id="214" name="Google Shape;214;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have collected different audio sample around lucknow city for real sounds. Here is the input signal of sound around Lucknow Railway station.</a:t>
            </a:r>
            <a:endParaRPr/>
          </a:p>
          <a:p>
            <a:pPr marL="0" lvl="0" indent="0" algn="l" rtl="0">
              <a:spcBef>
                <a:spcPts val="0"/>
              </a:spcBef>
              <a:spcAft>
                <a:spcPts val="0"/>
              </a:spcAft>
              <a:buNone/>
            </a:pPr>
            <a:endParaRPr/>
          </a:p>
        </p:txBody>
      </p:sp>
      <p:pic>
        <p:nvPicPr>
          <p:cNvPr id="215" name="Google Shape;215;p24"/>
          <p:cNvPicPr preferRelativeResize="0"/>
          <p:nvPr/>
        </p:nvPicPr>
        <p:blipFill>
          <a:blip r:embed="rId3">
            <a:alphaModFix/>
          </a:blip>
          <a:stretch>
            <a:fillRect/>
          </a:stretch>
        </p:blipFill>
        <p:spPr>
          <a:xfrm>
            <a:off x="756150" y="2457000"/>
            <a:ext cx="7383725" cy="2304300"/>
          </a:xfrm>
          <a:prstGeom prst="rect">
            <a:avLst/>
          </a:prstGeom>
          <a:noFill/>
          <a:ln>
            <a:noFill/>
          </a:ln>
        </p:spPr>
      </p:pic>
    </p:spTree>
    <p:extLst>
      <p:ext uri="{BB962C8B-B14F-4D97-AF65-F5344CB8AC3E}">
        <p14:creationId xmlns:p14="http://schemas.microsoft.com/office/powerpoint/2010/main" val="296509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4858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Table of Contents</a:t>
            </a:r>
            <a:endParaRPr sz="2500"/>
          </a:p>
        </p:txBody>
      </p:sp>
      <p:sp>
        <p:nvSpPr>
          <p:cNvPr id="141" name="Google Shape;141;p14"/>
          <p:cNvSpPr txBox="1">
            <a:spLocks noGrp="1"/>
          </p:cNvSpPr>
          <p:nvPr>
            <p:ph type="body" idx="1"/>
          </p:nvPr>
        </p:nvSpPr>
        <p:spPr>
          <a:xfrm>
            <a:off x="1297500" y="165960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Audio Feature Extraction in Time and Frequency Domain</a:t>
            </a:r>
            <a:endParaRPr sz="1500" dirty="0"/>
          </a:p>
          <a:p>
            <a:pPr marL="0" lvl="0" indent="0" algn="l" rtl="0">
              <a:spcBef>
                <a:spcPts val="1200"/>
              </a:spcBef>
              <a:spcAft>
                <a:spcPts val="0"/>
              </a:spcAft>
              <a:buNone/>
            </a:pPr>
            <a:endParaRPr sz="1500" dirty="0"/>
          </a:p>
          <a:p>
            <a:pPr marL="457200" lvl="0" indent="-323850" algn="l" rtl="0">
              <a:spcBef>
                <a:spcPts val="1200"/>
              </a:spcBef>
              <a:spcAft>
                <a:spcPts val="0"/>
              </a:spcAft>
              <a:buSzPts val="1500"/>
              <a:buChar char="❏"/>
            </a:pPr>
            <a:r>
              <a:rPr lang="en" sz="1500" dirty="0"/>
              <a:t>Model to Classify sound as Shrill and Soft</a:t>
            </a:r>
            <a:endParaRPr sz="1500" dirty="0"/>
          </a:p>
          <a:p>
            <a:pPr marL="0" lvl="0" indent="0" algn="l" rtl="0">
              <a:spcBef>
                <a:spcPts val="1200"/>
              </a:spcBef>
              <a:spcAft>
                <a:spcPts val="0"/>
              </a:spcAft>
              <a:buNone/>
            </a:pPr>
            <a:endParaRPr sz="1500" dirty="0"/>
          </a:p>
          <a:p>
            <a:pPr marL="457200" lvl="0" indent="-323850" algn="l" rtl="0">
              <a:spcBef>
                <a:spcPts val="1200"/>
              </a:spcBef>
              <a:spcAft>
                <a:spcPts val="0"/>
              </a:spcAft>
              <a:buSzPts val="1500"/>
              <a:buChar char="❏"/>
            </a:pPr>
            <a:r>
              <a:rPr lang="en" sz="1500" dirty="0"/>
              <a:t>Manipulating the sound coming from different sources and channels to create an ambient experience.</a:t>
            </a: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 Signal </a:t>
            </a:r>
            <a:endParaRPr/>
          </a:p>
        </p:txBody>
      </p:sp>
      <p:sp>
        <p:nvSpPr>
          <p:cNvPr id="221" name="Google Shape;221;p25"/>
          <p:cNvSpPr txBox="1">
            <a:spLocks noGrp="1"/>
          </p:cNvSpPr>
          <p:nvPr>
            <p:ph type="body" idx="1"/>
          </p:nvPr>
        </p:nvSpPr>
        <p:spPr>
          <a:xfrm>
            <a:off x="325500" y="1141375"/>
            <a:ext cx="7645800" cy="34209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None/>
            </a:pPr>
            <a:r>
              <a:rPr lang="en"/>
              <a:t>Since our recorder can only capture two channels at a time hence theses two channels are 	</a:t>
            </a:r>
            <a:endParaRPr/>
          </a:p>
          <a:p>
            <a:pPr marL="457200" lvl="0" indent="457200" algn="l" rtl="0">
              <a:spcBef>
                <a:spcPts val="0"/>
              </a:spcBef>
              <a:spcAft>
                <a:spcPts val="0"/>
              </a:spcAft>
              <a:buNone/>
            </a:pPr>
            <a:r>
              <a:rPr lang="en"/>
              <a:t>																																																																																										And Output Signal after combining is:</a:t>
            </a:r>
            <a:endParaRPr/>
          </a:p>
          <a:p>
            <a:pPr marL="457200" lvl="0" indent="457200" algn="l" rtl="0">
              <a:spcBef>
                <a:spcPts val="0"/>
              </a:spcBef>
              <a:spcAft>
                <a:spcPts val="0"/>
              </a:spcAft>
              <a:buNone/>
            </a:pPr>
            <a:endParaRPr/>
          </a:p>
          <a:p>
            <a:pPr marL="457200" lvl="0" indent="457200" algn="l" rtl="0">
              <a:spcBef>
                <a:spcPts val="0"/>
              </a:spcBef>
              <a:spcAft>
                <a:spcPts val="0"/>
              </a:spcAft>
              <a:buNone/>
            </a:pPr>
            <a:endParaRPr/>
          </a:p>
        </p:txBody>
      </p:sp>
      <p:pic>
        <p:nvPicPr>
          <p:cNvPr id="222" name="Google Shape;222;p25"/>
          <p:cNvPicPr preferRelativeResize="0"/>
          <p:nvPr/>
        </p:nvPicPr>
        <p:blipFill>
          <a:blip r:embed="rId3">
            <a:alphaModFix/>
          </a:blip>
          <a:stretch>
            <a:fillRect/>
          </a:stretch>
        </p:blipFill>
        <p:spPr>
          <a:xfrm>
            <a:off x="1441825" y="1445850"/>
            <a:ext cx="5978150" cy="1573475"/>
          </a:xfrm>
          <a:prstGeom prst="rect">
            <a:avLst/>
          </a:prstGeom>
          <a:noFill/>
          <a:ln>
            <a:noFill/>
          </a:ln>
        </p:spPr>
      </p:pic>
      <p:pic>
        <p:nvPicPr>
          <p:cNvPr id="223" name="Google Shape;223;p25"/>
          <p:cNvPicPr preferRelativeResize="0"/>
          <p:nvPr/>
        </p:nvPicPr>
        <p:blipFill>
          <a:blip r:embed="rId4">
            <a:alphaModFix/>
          </a:blip>
          <a:stretch>
            <a:fillRect/>
          </a:stretch>
        </p:blipFill>
        <p:spPr>
          <a:xfrm>
            <a:off x="1303100" y="3365425"/>
            <a:ext cx="6255576" cy="1778075"/>
          </a:xfrm>
          <a:prstGeom prst="rect">
            <a:avLst/>
          </a:prstGeom>
          <a:noFill/>
          <a:ln>
            <a:noFill/>
          </a:ln>
        </p:spPr>
      </p:pic>
    </p:spTree>
    <p:extLst>
      <p:ext uri="{BB962C8B-B14F-4D97-AF65-F5344CB8AC3E}">
        <p14:creationId xmlns:p14="http://schemas.microsoft.com/office/powerpoint/2010/main" val="353465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1297500" y="393750"/>
            <a:ext cx="7038900" cy="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Conclusion and Future Scope</a:t>
            </a:r>
            <a:endParaRPr/>
          </a:p>
        </p:txBody>
      </p:sp>
      <p:sp>
        <p:nvSpPr>
          <p:cNvPr id="229" name="Google Shape;229;p26"/>
          <p:cNvSpPr txBox="1">
            <a:spLocks noGrp="1"/>
          </p:cNvSpPr>
          <p:nvPr>
            <p:ph type="body" idx="1"/>
          </p:nvPr>
        </p:nvSpPr>
        <p:spPr>
          <a:xfrm>
            <a:off x="1297500" y="1231475"/>
            <a:ext cx="7038900" cy="34572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93693"/>
              <a:buNone/>
            </a:pPr>
            <a:r>
              <a:rPr lang="en" sz="1500"/>
              <a:t>This technology can be used in various fields also such as :</a:t>
            </a:r>
            <a:endParaRPr sz="1500"/>
          </a:p>
          <a:p>
            <a:pPr marL="0" lvl="0" indent="0" algn="l" rtl="0">
              <a:lnSpc>
                <a:spcPct val="115000"/>
              </a:lnSpc>
              <a:spcBef>
                <a:spcPts val="1200"/>
              </a:spcBef>
              <a:spcAft>
                <a:spcPts val="0"/>
              </a:spcAft>
              <a:buSzPct val="93693"/>
              <a:buNone/>
            </a:pPr>
            <a:endParaRPr sz="1500"/>
          </a:p>
          <a:p>
            <a:pPr marL="457200" lvl="0" indent="-316737" algn="l" rtl="0">
              <a:lnSpc>
                <a:spcPct val="115000"/>
              </a:lnSpc>
              <a:spcBef>
                <a:spcPts val="1200"/>
              </a:spcBef>
              <a:spcAft>
                <a:spcPts val="0"/>
              </a:spcAft>
              <a:buSzPct val="100000"/>
              <a:buChar char="❏"/>
            </a:pPr>
            <a:r>
              <a:rPr lang="en" sz="1500"/>
              <a:t>Real Estate: Providing potential buyers a virtual experience of a particular area at different times of day so that they can choose accordingly.</a:t>
            </a:r>
            <a:endParaRPr sz="1500"/>
          </a:p>
          <a:p>
            <a:pPr marL="0" lvl="0" indent="0" algn="l" rtl="0">
              <a:lnSpc>
                <a:spcPct val="115000"/>
              </a:lnSpc>
              <a:spcBef>
                <a:spcPts val="1200"/>
              </a:spcBef>
              <a:spcAft>
                <a:spcPts val="0"/>
              </a:spcAft>
              <a:buSzPct val="93693"/>
              <a:buNone/>
            </a:pPr>
            <a:endParaRPr sz="1500"/>
          </a:p>
          <a:p>
            <a:pPr marL="457200" lvl="0" indent="-316737" algn="l" rtl="0">
              <a:lnSpc>
                <a:spcPct val="115000"/>
              </a:lnSpc>
              <a:spcBef>
                <a:spcPts val="1200"/>
              </a:spcBef>
              <a:spcAft>
                <a:spcPts val="0"/>
              </a:spcAft>
              <a:buSzPct val="100000"/>
              <a:buChar char="❏"/>
            </a:pPr>
            <a:r>
              <a:rPr lang="en" sz="1500"/>
              <a:t>Industrial Applications: It can be very helpful in detecting faults in different machine used in Industry. More specifically, it can used to detect a particular faulty part of a machine making different sound from what it used to and it can be detected and replaced hence enhancing the yield of machine.</a:t>
            </a:r>
            <a:endParaRPr sz="1500"/>
          </a:p>
          <a:p>
            <a:pPr marL="0" lvl="0" indent="0" algn="l" rtl="0">
              <a:lnSpc>
                <a:spcPct val="115000"/>
              </a:lnSpc>
              <a:spcBef>
                <a:spcPts val="1200"/>
              </a:spcBef>
              <a:spcAft>
                <a:spcPts val="0"/>
              </a:spcAft>
              <a:buSzPct val="93693"/>
              <a:buNone/>
            </a:pPr>
            <a:endParaRPr sz="1500"/>
          </a:p>
          <a:p>
            <a:pPr marL="457200" lvl="0" indent="-316737" algn="l" rtl="0">
              <a:lnSpc>
                <a:spcPct val="115000"/>
              </a:lnSpc>
              <a:spcBef>
                <a:spcPts val="1200"/>
              </a:spcBef>
              <a:spcAft>
                <a:spcPts val="0"/>
              </a:spcAft>
              <a:buSzPct val="100000"/>
              <a:buChar char="❏"/>
            </a:pPr>
            <a:r>
              <a:rPr lang="en" sz="1500"/>
              <a:t>One of the best applications is Audiometric Test.</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1123432" y="361606"/>
            <a:ext cx="7038900" cy="627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t>AudioMetric Test</a:t>
            </a:r>
            <a:endParaRPr dirty="0"/>
          </a:p>
        </p:txBody>
      </p:sp>
      <p:sp>
        <p:nvSpPr>
          <p:cNvPr id="235" name="Google Shape;235;p27"/>
          <p:cNvSpPr txBox="1">
            <a:spLocks noGrp="1"/>
          </p:cNvSpPr>
          <p:nvPr>
            <p:ph type="body" idx="1"/>
          </p:nvPr>
        </p:nvSpPr>
        <p:spPr>
          <a:xfrm>
            <a:off x="931662" y="989506"/>
            <a:ext cx="8123700" cy="28764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dirty="0"/>
              <a:t>An audiogram is a special hearing test that helps measure your hearing abilities across a range of different pitches and volumes. It’s  a bit like a hearing check up, and it’s done using a machine that generates various tonal sounds.</a:t>
            </a:r>
            <a:endParaRPr dirty="0"/>
          </a:p>
          <a:p>
            <a:pPr marL="457200" lvl="0" indent="-311150" algn="l" rtl="0">
              <a:lnSpc>
                <a:spcPct val="115000"/>
              </a:lnSpc>
              <a:spcBef>
                <a:spcPts val="0"/>
              </a:spcBef>
              <a:spcAft>
                <a:spcPts val="0"/>
              </a:spcAft>
              <a:buSzPts val="1300"/>
              <a:buChar char="❏"/>
            </a:pPr>
            <a:r>
              <a:rPr lang="en" dirty="0"/>
              <a:t>By a GUI controlled test, the audiologist can create tonal sounds at different pitches and volumes. These sounds are like different musical notes, and they vary from high-pitched to low-pitched and from very soft to very loud. The computer makes sure the sounds are just right for the test.</a:t>
            </a:r>
            <a:endParaRPr dirty="0"/>
          </a:p>
          <a:p>
            <a:pPr marL="457200" lvl="0" indent="-311150" algn="l" rtl="0">
              <a:lnSpc>
                <a:spcPct val="115000"/>
              </a:lnSpc>
              <a:spcBef>
                <a:spcPts val="0"/>
              </a:spcBef>
              <a:spcAft>
                <a:spcPts val="0"/>
              </a:spcAft>
              <a:buSzPts val="1300"/>
              <a:buChar char="❏"/>
            </a:pPr>
            <a:r>
              <a:rPr lang="en" dirty="0"/>
              <a:t>User will hear the sounds through headphones and let the audiologist know when each sound is heard.</a:t>
            </a:r>
            <a:endParaRPr dirty="0"/>
          </a:p>
          <a:p>
            <a:pPr marL="457200" lvl="0" indent="-311150" algn="l" rtl="0">
              <a:lnSpc>
                <a:spcPct val="115000"/>
              </a:lnSpc>
              <a:spcBef>
                <a:spcPts val="0"/>
              </a:spcBef>
              <a:spcAft>
                <a:spcPts val="0"/>
              </a:spcAft>
              <a:buSzPts val="1300"/>
              <a:buChar char="❏"/>
            </a:pPr>
            <a:r>
              <a:rPr lang="en" dirty="0"/>
              <a:t>Audiologist then records the responses of user and creates a graph called Audiogram showing how well you hear sounds at different pitches and volumes.</a:t>
            </a:r>
            <a:endParaRPr dirty="0"/>
          </a:p>
          <a:p>
            <a:pPr marL="457200" lvl="0" indent="-311150" algn="l" rtl="0">
              <a:lnSpc>
                <a:spcPct val="115000"/>
              </a:lnSpc>
              <a:spcBef>
                <a:spcPts val="0"/>
              </a:spcBef>
              <a:spcAft>
                <a:spcPts val="0"/>
              </a:spcAft>
              <a:buSzPts val="1300"/>
              <a:buChar char="❏"/>
            </a:pPr>
            <a:r>
              <a:rPr lang="en" dirty="0"/>
              <a:t>Audiogram is like a mapping of user’s hearing ability. Using which audiologist may tell whether you have hearing loss or not. Or whether you have trouble with high-pitched sounds, low-pitched sounds, or sounds at different volumes.</a:t>
            </a:r>
            <a:endParaRPr dirty="0"/>
          </a:p>
        </p:txBody>
      </p:sp>
      <p:sp>
        <p:nvSpPr>
          <p:cNvPr id="236" name="Google Shape;236;p27"/>
          <p:cNvSpPr txBox="1"/>
          <p:nvPr/>
        </p:nvSpPr>
        <p:spPr>
          <a:xfrm>
            <a:off x="510150" y="4079237"/>
            <a:ext cx="8123700" cy="98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dirty="0">
                <a:solidFill>
                  <a:schemeClr val="lt1"/>
                </a:solidFill>
                <a:latin typeface="Lato"/>
                <a:ea typeface="Lato"/>
                <a:cs typeface="Lato"/>
                <a:sym typeface="Lato"/>
              </a:rPr>
              <a:t>By using a GUI to generate these tonal sounds, the audiogram becomes a more customizable and precise way to</a:t>
            </a:r>
            <a:r>
              <a:rPr lang="en" sz="1300" dirty="0">
                <a:solidFill>
                  <a:schemeClr val="lt1"/>
                </a:solidFill>
                <a:latin typeface="Lato"/>
                <a:ea typeface="Lato"/>
                <a:cs typeface="Lato"/>
                <a:sym typeface="Lato"/>
              </a:rPr>
              <a:t> </a:t>
            </a:r>
            <a:r>
              <a:rPr lang="en" sz="1300" b="0" i="0" u="none" strike="noStrike" cap="none" dirty="0">
                <a:solidFill>
                  <a:schemeClr val="lt1"/>
                </a:solidFill>
                <a:latin typeface="Lato"/>
                <a:ea typeface="Lato"/>
                <a:cs typeface="Lato"/>
                <a:sym typeface="Lato"/>
              </a:rPr>
              <a:t>check your hearing. It helps the audiologist determine your specific hearing needs and whether hearing aids or</a:t>
            </a:r>
            <a:r>
              <a:rPr lang="en" sz="1300" dirty="0">
                <a:solidFill>
                  <a:schemeClr val="lt1"/>
                </a:solidFill>
                <a:latin typeface="Lato"/>
                <a:ea typeface="Lato"/>
                <a:cs typeface="Lato"/>
                <a:sym typeface="Lato"/>
              </a:rPr>
              <a:t> </a:t>
            </a:r>
            <a:r>
              <a:rPr lang="en" sz="1300" b="0" i="0" u="none" strike="noStrike" cap="none" dirty="0">
                <a:solidFill>
                  <a:schemeClr val="lt1"/>
                </a:solidFill>
                <a:latin typeface="Lato"/>
                <a:ea typeface="Lato"/>
                <a:cs typeface="Lato"/>
                <a:sym typeface="Lato"/>
              </a:rPr>
              <a:t>other solutions may be necessary to help you hear better.</a:t>
            </a:r>
            <a:endParaRPr sz="1300" b="0" i="0" u="none" strike="noStrike" cap="none" dirty="0">
              <a:solidFill>
                <a:schemeClr val="l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557400"/>
            <a:ext cx="7038900" cy="77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p:txBody>
      </p:sp>
      <p:sp>
        <p:nvSpPr>
          <p:cNvPr id="147" name="Google Shape;147;p15"/>
          <p:cNvSpPr txBox="1">
            <a:spLocks noGrp="1"/>
          </p:cNvSpPr>
          <p:nvPr>
            <p:ph type="body" idx="1"/>
          </p:nvPr>
        </p:nvSpPr>
        <p:spPr>
          <a:xfrm>
            <a:off x="1297500" y="1701975"/>
            <a:ext cx="7038900" cy="221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Spatial Audio Experience that can be integrated in any kind of particular environment providing us a real time audio ambience of sounds such as traffic, trains , human interaction , nature sounds etc.</a:t>
            </a:r>
            <a:endParaRPr sz="1500"/>
          </a:p>
          <a:p>
            <a:pPr marL="0" lvl="0" indent="0" algn="l" rtl="0">
              <a:spcBef>
                <a:spcPts val="1200"/>
              </a:spcBef>
              <a:spcAft>
                <a:spcPts val="1200"/>
              </a:spcAft>
              <a:buNone/>
            </a:pPr>
            <a:r>
              <a:rPr lang="en" sz="1500"/>
              <a:t>This can be integrated in Google Earth Engine which already consists of street and flight view of different location on earth. Additionally, we can add audio aspect to it also providing us a real time experience of being virtually present in that location.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455125"/>
            <a:ext cx="7038900" cy="6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How it will work?</a:t>
            </a:r>
            <a:endParaRPr sz="2500"/>
          </a:p>
        </p:txBody>
      </p:sp>
      <p:sp>
        <p:nvSpPr>
          <p:cNvPr id="153" name="Google Shape;153;p16"/>
          <p:cNvSpPr txBox="1">
            <a:spLocks noGrp="1"/>
          </p:cNvSpPr>
          <p:nvPr>
            <p:ph type="body" idx="1"/>
          </p:nvPr>
        </p:nvSpPr>
        <p:spPr>
          <a:xfrm>
            <a:off x="1297500" y="1311825"/>
            <a:ext cx="7038900" cy="3427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Basically, what we are trying to do is take a sample of raw audio and process it to inform that what kind of audio is present in an environment at particular time of day.</a:t>
            </a:r>
            <a:endParaRPr sz="1400"/>
          </a:p>
          <a:p>
            <a:pPr marL="457200" lvl="0" indent="-317500" algn="l" rtl="0">
              <a:spcBef>
                <a:spcPts val="0"/>
              </a:spcBef>
              <a:spcAft>
                <a:spcPts val="0"/>
              </a:spcAft>
              <a:buSzPts val="1400"/>
              <a:buChar char="❏"/>
            </a:pPr>
            <a:r>
              <a:rPr lang="en" sz="1400"/>
              <a:t>We can do it by taking a sound and converting it to a digitalized audio signal that we can manipulate and extract features.</a:t>
            </a:r>
            <a:endParaRPr sz="1400"/>
          </a:p>
          <a:p>
            <a:pPr marL="457200" lvl="0" indent="-317500" algn="l" rtl="0">
              <a:spcBef>
                <a:spcPts val="0"/>
              </a:spcBef>
              <a:spcAft>
                <a:spcPts val="0"/>
              </a:spcAft>
              <a:buSzPts val="1400"/>
              <a:buChar char="❏"/>
            </a:pPr>
            <a:r>
              <a:rPr lang="en" sz="1400"/>
              <a:t>Our first step will be converting a analog audio signal to a digital audio signal because analog signal is continuous and requires infinite memory to store continuous values.</a:t>
            </a:r>
            <a:endParaRPr sz="1400"/>
          </a:p>
          <a:p>
            <a:pPr marL="457200" lvl="0" indent="-317500" algn="l" rtl="0">
              <a:spcBef>
                <a:spcPts val="0"/>
              </a:spcBef>
              <a:spcAft>
                <a:spcPts val="0"/>
              </a:spcAft>
              <a:buSzPts val="1400"/>
              <a:buChar char="❏"/>
            </a:pPr>
            <a:r>
              <a:rPr lang="en" sz="1400"/>
              <a:t>We can convert using Sampling and Quantization.</a:t>
            </a:r>
            <a:endParaRPr sz="1400"/>
          </a:p>
          <a:p>
            <a:pPr marL="457200" lvl="0" indent="-317500" algn="l" rtl="0">
              <a:spcBef>
                <a:spcPts val="0"/>
              </a:spcBef>
              <a:spcAft>
                <a:spcPts val="0"/>
              </a:spcAft>
              <a:buSzPts val="1400"/>
              <a:buChar char="❏"/>
            </a:pPr>
            <a:r>
              <a:rPr lang="en" sz="1400"/>
              <a:t>Next step is to extract features in both time domain and frequency domain for an audio signal so that we can understand it better.</a:t>
            </a:r>
            <a:endParaRPr sz="1400"/>
          </a:p>
          <a:p>
            <a:pPr marL="457200" lvl="0" indent="0" algn="l" rtl="0">
              <a:spcBef>
                <a:spcPts val="1200"/>
              </a:spcBef>
              <a:spcAft>
                <a:spcPts val="12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Experimental Details</a:t>
            </a:r>
            <a:endParaRPr/>
          </a:p>
          <a:p>
            <a:pPr marL="0" lvl="0" indent="0" algn="l" rtl="0">
              <a:spcBef>
                <a:spcPts val="0"/>
              </a:spcBef>
              <a:spcAft>
                <a:spcPts val="0"/>
              </a:spcAft>
              <a:buNone/>
            </a:pPr>
            <a:r>
              <a:rPr lang="en"/>
              <a:t>	</a:t>
            </a:r>
            <a:r>
              <a:rPr lang="en" sz="1955"/>
              <a:t>Extracting Features in time and frequency domain</a:t>
            </a:r>
            <a:endParaRPr sz="1955"/>
          </a:p>
        </p:txBody>
      </p:sp>
      <p:sp>
        <p:nvSpPr>
          <p:cNvPr id="159" name="Google Shape;159;p17"/>
          <p:cNvSpPr txBox="1">
            <a:spLocks noGrp="1"/>
          </p:cNvSpPr>
          <p:nvPr>
            <p:ph type="body" idx="1"/>
          </p:nvPr>
        </p:nvSpPr>
        <p:spPr>
          <a:xfrm>
            <a:off x="1297500" y="1576525"/>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a:t>Time domain features : </a:t>
            </a:r>
            <a:endParaRPr sz="1700"/>
          </a:p>
          <a:p>
            <a:pPr marL="0" lvl="0" indent="0" algn="l" rtl="0">
              <a:spcBef>
                <a:spcPts val="1200"/>
              </a:spcBef>
              <a:spcAft>
                <a:spcPts val="0"/>
              </a:spcAft>
              <a:buNone/>
            </a:pPr>
            <a:endParaRPr sz="1600"/>
          </a:p>
          <a:p>
            <a:pPr marL="457200" lvl="0" indent="-323850" algn="l" rtl="0">
              <a:spcBef>
                <a:spcPts val="1200"/>
              </a:spcBef>
              <a:spcAft>
                <a:spcPts val="0"/>
              </a:spcAft>
              <a:buSzPts val="1500"/>
              <a:buChar char="❏"/>
            </a:pPr>
            <a:r>
              <a:rPr lang="en" sz="1500"/>
              <a:t>Amplitude Envelope - Maximum amplitude value of all samples in a frame.</a:t>
            </a:r>
            <a:endParaRPr sz="1500"/>
          </a:p>
          <a:p>
            <a:pPr marL="0" lvl="0" indent="0" algn="l" rtl="0">
              <a:spcBef>
                <a:spcPts val="1200"/>
              </a:spcBef>
              <a:spcAft>
                <a:spcPts val="0"/>
              </a:spcAft>
              <a:buNone/>
            </a:pPr>
            <a:r>
              <a:rPr lang="en" sz="1500"/>
              <a:t>	</a:t>
            </a:r>
            <a:endParaRPr sz="1500"/>
          </a:p>
          <a:p>
            <a:pPr marL="457200" lvl="0" indent="-323850" algn="l" rtl="0">
              <a:spcBef>
                <a:spcPts val="1200"/>
              </a:spcBef>
              <a:spcAft>
                <a:spcPts val="0"/>
              </a:spcAft>
              <a:buSzPts val="1500"/>
              <a:buChar char="❏"/>
            </a:pPr>
            <a:r>
              <a:rPr lang="en" sz="1500"/>
              <a:t>Root mean square energy - RMS of all samples in a frame.</a:t>
            </a:r>
            <a:endParaRPr sz="1500"/>
          </a:p>
          <a:p>
            <a:pPr marL="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Zero crossing rate - Number of times a signal crosses the horizontal axis.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Amplitude Envelope</a:t>
            </a:r>
            <a:endParaRPr/>
          </a:p>
        </p:txBody>
      </p:sp>
      <p:sp>
        <p:nvSpPr>
          <p:cNvPr id="165" name="Google Shape;165;p18"/>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Gives rough idea of loudness</a:t>
            </a:r>
            <a:endParaRPr/>
          </a:p>
          <a:p>
            <a:pPr marL="457200" lvl="0" indent="-311150" algn="l" rtl="0">
              <a:spcBef>
                <a:spcPts val="0"/>
              </a:spcBef>
              <a:spcAft>
                <a:spcPts val="0"/>
              </a:spcAft>
              <a:buSzPts val="1300"/>
              <a:buChar char="❏"/>
            </a:pPr>
            <a:r>
              <a:rPr lang="en"/>
              <a:t>Sensitive to outliers</a:t>
            </a:r>
            <a:endParaRPr/>
          </a:p>
          <a:p>
            <a:pPr marL="457200" lvl="0" indent="-311150" algn="l" rtl="0">
              <a:spcBef>
                <a:spcPts val="0"/>
              </a:spcBef>
              <a:spcAft>
                <a:spcPts val="0"/>
              </a:spcAft>
              <a:buSzPts val="1300"/>
              <a:buChar char="❏"/>
            </a:pPr>
            <a:r>
              <a:rPr lang="en"/>
              <a:t>Onset detection, music genre classification</a:t>
            </a:r>
            <a:endParaRPr/>
          </a:p>
          <a:p>
            <a:pPr marL="0" lvl="0" indent="0" algn="l" rtl="0">
              <a:spcBef>
                <a:spcPts val="1200"/>
              </a:spcBef>
              <a:spcAft>
                <a:spcPts val="1200"/>
              </a:spcAft>
              <a:buNone/>
            </a:pPr>
            <a:endParaRPr/>
          </a:p>
        </p:txBody>
      </p:sp>
      <p:pic>
        <p:nvPicPr>
          <p:cNvPr id="166" name="Google Shape;166;p18"/>
          <p:cNvPicPr preferRelativeResize="0"/>
          <p:nvPr/>
        </p:nvPicPr>
        <p:blipFill>
          <a:blip r:embed="rId3">
            <a:alphaModFix/>
          </a:blip>
          <a:stretch>
            <a:fillRect/>
          </a:stretch>
        </p:blipFill>
        <p:spPr>
          <a:xfrm>
            <a:off x="1151050" y="2367250"/>
            <a:ext cx="7185349" cy="2471025"/>
          </a:xfrm>
          <a:prstGeom prst="rect">
            <a:avLst/>
          </a:prstGeom>
          <a:noFill/>
          <a:ln>
            <a:noFill/>
          </a:ln>
        </p:spPr>
      </p:pic>
    </p:spTree>
    <p:extLst>
      <p:ext uri="{BB962C8B-B14F-4D97-AF65-F5344CB8AC3E}">
        <p14:creationId xmlns:p14="http://schemas.microsoft.com/office/powerpoint/2010/main" val="55478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69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Root Mean Square Energy</a:t>
            </a:r>
            <a:endParaRPr/>
          </a:p>
        </p:txBody>
      </p:sp>
      <p:sp>
        <p:nvSpPr>
          <p:cNvPr id="172" name="Google Shape;172;p19"/>
          <p:cNvSpPr txBox="1">
            <a:spLocks noGrp="1"/>
          </p:cNvSpPr>
          <p:nvPr>
            <p:ph type="body" idx="1"/>
          </p:nvPr>
        </p:nvSpPr>
        <p:spPr>
          <a:xfrm>
            <a:off x="1297500" y="1370075"/>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Indicator of loudness</a:t>
            </a:r>
            <a:endParaRPr/>
          </a:p>
          <a:p>
            <a:pPr marL="457200" lvl="0" indent="-311150" algn="l" rtl="0">
              <a:spcBef>
                <a:spcPts val="0"/>
              </a:spcBef>
              <a:spcAft>
                <a:spcPts val="0"/>
              </a:spcAft>
              <a:buSzPts val="1300"/>
              <a:buChar char="❏"/>
            </a:pPr>
            <a:r>
              <a:rPr lang="en"/>
              <a:t>Less sensitive to outliers than Amplitude Envelope</a:t>
            </a:r>
            <a:endParaRPr/>
          </a:p>
          <a:p>
            <a:pPr marL="457200" lvl="0" indent="-311150" algn="l" rtl="0">
              <a:spcBef>
                <a:spcPts val="0"/>
              </a:spcBef>
              <a:spcAft>
                <a:spcPts val="0"/>
              </a:spcAft>
              <a:buSzPts val="1300"/>
              <a:buChar char="❏"/>
            </a:pPr>
            <a:r>
              <a:rPr lang="en"/>
              <a:t>Audio segmentation, music genre classification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3" name="Google Shape;173;p19"/>
          <p:cNvPicPr preferRelativeResize="0"/>
          <p:nvPr/>
        </p:nvPicPr>
        <p:blipFill>
          <a:blip r:embed="rId3">
            <a:alphaModFix/>
          </a:blip>
          <a:stretch>
            <a:fillRect/>
          </a:stretch>
        </p:blipFill>
        <p:spPr>
          <a:xfrm>
            <a:off x="1793500" y="2633700"/>
            <a:ext cx="5557001" cy="2109800"/>
          </a:xfrm>
          <a:prstGeom prst="rect">
            <a:avLst/>
          </a:prstGeom>
          <a:noFill/>
          <a:ln>
            <a:noFill/>
          </a:ln>
        </p:spPr>
      </p:pic>
    </p:spTree>
    <p:extLst>
      <p:ext uri="{BB962C8B-B14F-4D97-AF65-F5344CB8AC3E}">
        <p14:creationId xmlns:p14="http://schemas.microsoft.com/office/powerpoint/2010/main" val="296741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Zero Crossing Rate</a:t>
            </a:r>
            <a:endParaRPr/>
          </a:p>
        </p:txBody>
      </p:sp>
      <p:sp>
        <p:nvSpPr>
          <p:cNvPr id="179" name="Google Shape;179;p20"/>
          <p:cNvSpPr txBox="1">
            <a:spLocks noGrp="1"/>
          </p:cNvSpPr>
          <p:nvPr>
            <p:ph type="body" idx="1"/>
          </p:nvPr>
        </p:nvSpPr>
        <p:spPr>
          <a:xfrm>
            <a:off x="1297500" y="1226425"/>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Recognition of percussive vs pitched sounds</a:t>
            </a:r>
            <a:endParaRPr/>
          </a:p>
          <a:p>
            <a:pPr marL="457200" lvl="0" indent="-311150" algn="l" rtl="0">
              <a:spcBef>
                <a:spcPts val="0"/>
              </a:spcBef>
              <a:spcAft>
                <a:spcPts val="0"/>
              </a:spcAft>
              <a:buSzPts val="1300"/>
              <a:buChar char="❏"/>
            </a:pPr>
            <a:r>
              <a:rPr lang="en"/>
              <a:t>Monophonic pitch estimation</a:t>
            </a:r>
            <a:endParaRPr/>
          </a:p>
          <a:p>
            <a:pPr marL="457200" lvl="0" indent="-311150" algn="l" rtl="0">
              <a:spcBef>
                <a:spcPts val="0"/>
              </a:spcBef>
              <a:spcAft>
                <a:spcPts val="0"/>
              </a:spcAft>
              <a:buSzPts val="1300"/>
              <a:buChar char="❏"/>
            </a:pPr>
            <a:r>
              <a:rPr lang="en"/>
              <a:t>Voice / unvoiced decision for speech signals</a:t>
            </a:r>
            <a:endParaRPr/>
          </a:p>
          <a:p>
            <a:pPr marL="0" lvl="0" indent="0" algn="l" rtl="0">
              <a:spcBef>
                <a:spcPts val="1200"/>
              </a:spcBef>
              <a:spcAft>
                <a:spcPts val="1200"/>
              </a:spcAft>
              <a:buNone/>
            </a:pPr>
            <a:endParaRPr/>
          </a:p>
        </p:txBody>
      </p:sp>
      <p:pic>
        <p:nvPicPr>
          <p:cNvPr id="180" name="Google Shape;180;p20"/>
          <p:cNvPicPr preferRelativeResize="0"/>
          <p:nvPr/>
        </p:nvPicPr>
        <p:blipFill>
          <a:blip r:embed="rId3">
            <a:alphaModFix/>
          </a:blip>
          <a:stretch>
            <a:fillRect/>
          </a:stretch>
        </p:blipFill>
        <p:spPr>
          <a:xfrm>
            <a:off x="1596313" y="2418225"/>
            <a:ext cx="5951376" cy="2253425"/>
          </a:xfrm>
          <a:prstGeom prst="rect">
            <a:avLst/>
          </a:prstGeom>
          <a:noFill/>
          <a:ln>
            <a:noFill/>
          </a:ln>
        </p:spPr>
      </p:pic>
    </p:spTree>
    <p:extLst>
      <p:ext uri="{BB962C8B-B14F-4D97-AF65-F5344CB8AC3E}">
        <p14:creationId xmlns:p14="http://schemas.microsoft.com/office/powerpoint/2010/main" val="230189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152400" y="333925"/>
            <a:ext cx="8839201" cy="2183075"/>
          </a:xfrm>
          <a:prstGeom prst="rect">
            <a:avLst/>
          </a:prstGeom>
          <a:noFill/>
          <a:ln>
            <a:noFill/>
          </a:ln>
        </p:spPr>
      </p:pic>
      <p:pic>
        <p:nvPicPr>
          <p:cNvPr id="186" name="Google Shape;186;p21"/>
          <p:cNvPicPr preferRelativeResize="0"/>
          <p:nvPr/>
        </p:nvPicPr>
        <p:blipFill>
          <a:blip r:embed="rId4">
            <a:alphaModFix/>
          </a:blip>
          <a:stretch>
            <a:fillRect/>
          </a:stretch>
        </p:blipFill>
        <p:spPr>
          <a:xfrm>
            <a:off x="863175" y="2724350"/>
            <a:ext cx="7417675" cy="1982900"/>
          </a:xfrm>
          <a:prstGeom prst="rect">
            <a:avLst/>
          </a:prstGeom>
          <a:noFill/>
          <a:ln>
            <a:noFill/>
          </a:ln>
        </p:spPr>
      </p:pic>
    </p:spTree>
    <p:extLst>
      <p:ext uri="{BB962C8B-B14F-4D97-AF65-F5344CB8AC3E}">
        <p14:creationId xmlns:p14="http://schemas.microsoft.com/office/powerpoint/2010/main" val="102603689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1297</Words>
  <Application>Microsoft Office PowerPoint</Application>
  <PresentationFormat>On-screen Show (16:9)</PresentationFormat>
  <Paragraphs>86</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Wingdings</vt:lpstr>
      <vt:lpstr>Arial</vt:lpstr>
      <vt:lpstr>Montserrat</vt:lpstr>
      <vt:lpstr>Lato</vt:lpstr>
      <vt:lpstr>Focus</vt:lpstr>
      <vt:lpstr>SoundScape</vt:lpstr>
      <vt:lpstr>Table of Contents</vt:lpstr>
      <vt:lpstr>Problem Definition</vt:lpstr>
      <vt:lpstr>How it will work?</vt:lpstr>
      <vt:lpstr>Experimental Details  Extracting Features in time and frequency domain</vt:lpstr>
      <vt:lpstr>Amplitude Envelope</vt:lpstr>
      <vt:lpstr>Root Mean Square Energy</vt:lpstr>
      <vt:lpstr>Zero Crossing Rate</vt:lpstr>
      <vt:lpstr>PowerPoint Presentation</vt:lpstr>
      <vt:lpstr>PowerPoint Presentation</vt:lpstr>
      <vt:lpstr>Frequency Domain Features</vt:lpstr>
      <vt:lpstr>Model to Classify sound as Shrill and Soft </vt:lpstr>
      <vt:lpstr>Results</vt:lpstr>
      <vt:lpstr>Manipulating the sound coming from different sources and channels to create an ambient experience. </vt:lpstr>
      <vt:lpstr>Results</vt:lpstr>
      <vt:lpstr>Now we move on to Stereo Sound from Multiple Channels</vt:lpstr>
      <vt:lpstr>Output from Stereo Sound</vt:lpstr>
      <vt:lpstr>Final Output Signal With Distortion Removed</vt:lpstr>
      <vt:lpstr>Now we move on to the real sounds </vt:lpstr>
      <vt:lpstr>Output Signal </vt:lpstr>
      <vt:lpstr>Conclusion and Future Scope</vt:lpstr>
      <vt:lpstr>AudioMetric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SoundScape</dc:title>
  <cp:lastModifiedBy>Vinay Sadhwani</cp:lastModifiedBy>
  <cp:revision>54</cp:revision>
  <dcterms:modified xsi:type="dcterms:W3CDTF">2024-03-11T19:14:07Z</dcterms:modified>
</cp:coreProperties>
</file>