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9" r:id="rId3"/>
    <p:sldId id="300" r:id="rId4"/>
    <p:sldId id="282" r:id="rId5"/>
    <p:sldId id="301" r:id="rId6"/>
    <p:sldId id="302" r:id="rId7"/>
    <p:sldId id="303" r:id="rId8"/>
    <p:sldId id="304" r:id="rId9"/>
    <p:sldId id="305" r:id="rId10"/>
    <p:sldId id="306" r:id="rId11"/>
    <p:sldId id="280" r:id="rId12"/>
    <p:sldId id="30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77738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577738f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82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77738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577738f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64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4911e588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4911e588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68222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7776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1" y="1875929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38671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6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2000"/>
              <a:buNone/>
              <a:defRPr sz="2000">
                <a:solidFill>
                  <a:srgbClr val="888EA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800"/>
              <a:buNone/>
              <a:defRPr sz="1800">
                <a:solidFill>
                  <a:srgbClr val="888EA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EA1"/>
              </a:buClr>
              <a:buSzPts val="1600"/>
              <a:buNone/>
              <a:defRPr sz="1600">
                <a:solidFill>
                  <a:srgbClr val="888EA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68222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676402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676402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67270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5973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27766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5973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27766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68222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708422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1106092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908572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648528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1046197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848678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68222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534046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68222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Medium"/>
              <a:buNone/>
              <a:defRPr sz="4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7776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E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517073"/>
            <a:ext cx="7772400" cy="1115399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zh-CN" sz="3100" dirty="0"/>
              <a:t>WORKER NEVIGATION SOLVER</a:t>
            </a:r>
            <a:br>
              <a:rPr lang="en-US" altLang="zh-CN" sz="3100" dirty="0"/>
            </a:br>
            <a:r>
              <a:rPr lang="en-US" altLang="zh-CN" sz="2000" i="1" dirty="0"/>
              <a:t>warehouse management system</a:t>
            </a:r>
            <a:endParaRPr sz="3100" i="1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992582" y="3360057"/>
            <a:ext cx="2244436" cy="16811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Team 2 	MIC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D</a:t>
            </a:r>
            <a:r>
              <a:rPr lang="en-US" altLang="zh-CN" sz="1200" dirty="0"/>
              <a:t>ate: 	</a:t>
            </a:r>
            <a:r>
              <a:rPr lang="en-US" sz="1200" dirty="0"/>
              <a:t>5/11/2023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dirty="0"/>
              <a:t>Member: 	</a:t>
            </a:r>
            <a:r>
              <a:rPr lang="en-US" altLang="zh-CN" sz="1200" dirty="0" err="1"/>
              <a:t>Xingyu</a:t>
            </a:r>
            <a:r>
              <a:rPr lang="en-US" altLang="zh-CN" sz="1200" dirty="0"/>
              <a:t> Wu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200" dirty="0"/>
              <a:t>	</a:t>
            </a:r>
            <a:r>
              <a:rPr lang="zh-CN" sz="1200" dirty="0"/>
              <a:t>Meng Ma</a:t>
            </a:r>
            <a:endParaRPr lang="en-US" altLang="zh-CN"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	Y</a:t>
            </a:r>
            <a:r>
              <a:rPr lang="en-US" altLang="zh-CN" sz="1200" dirty="0"/>
              <a:t>uxuan Guo</a:t>
            </a:r>
            <a:endParaRPr sz="1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6B5AD8-3979-245A-D221-21A7905427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5915025" cy="1018219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6 (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product has a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user-friendly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system.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1496549" y="4733386"/>
            <a:ext cx="6213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Fig.10.2 When user </a:t>
            </a:r>
            <a:r>
              <a:rPr lang="en-US" altLang="zh-CN" dirty="0"/>
              <a:t>is </a:t>
            </a:r>
            <a:r>
              <a:rPr lang="en-US" dirty="0"/>
              <a:t>not satisfied, this program supports repeated input.</a:t>
            </a: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CFEB0EDF-9193-832F-906B-28E18B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12" y="1531290"/>
            <a:ext cx="7084175" cy="15292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1EF496-444C-08A9-E9AC-11B476A78FAB}"/>
              </a:ext>
            </a:extLst>
          </p:cNvPr>
          <p:cNvSpPr txBox="1"/>
          <p:nvPr/>
        </p:nvSpPr>
        <p:spPr>
          <a:xfrm>
            <a:off x="1496549" y="3029972"/>
            <a:ext cx="5749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Fig.10.1 When user input error, this program supports repeated input.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79123243-F715-0F36-EE58-15FE5968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49" y="3413645"/>
            <a:ext cx="6018473" cy="13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2153125" y="0"/>
            <a:ext cx="4840800" cy="64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Questions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2098098" y="2327308"/>
            <a:ext cx="4947804" cy="7561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Thank you for listening !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FB506E-7866-BA97-52F1-480C7FF88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Q&amp;A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5"/>
            <a:ext cx="5880821" cy="4318587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Xingyu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Wu: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contributions to the documentation: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Write most part of user manual. 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contributions to the code: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The architecture of the data structure (class Map/ Shelf/ Product).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Main function architecture.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Product location query.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Worker initial position setting.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Interesting part of code: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Objects are classes. (Easy to maintain and manage.)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The map is a matrix and entries are lists (of the shelf). (Clear and easy to understand)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User input is fault tolerant. (user-friendly)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172D9D-470A-88A9-8013-66841E2082B7}"/>
                  </a:ext>
                </a:extLst>
              </p:cNvPr>
              <p:cNvSpPr txBox="1"/>
              <p:nvPr/>
            </p:nvSpPr>
            <p:spPr>
              <a:xfrm>
                <a:off x="5754367" y="3207161"/>
                <a:ext cx="2604654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𝐌𝐚𝐩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𝒔𝒉𝒆𝒍𝒇</m:t>
                                </m:r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𝒆𝒎𝒑𝒕𝒚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𝒔𝒉𝒆𝒍𝒇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172D9D-470A-88A9-8013-66841E208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67" y="3207161"/>
                <a:ext cx="2604654" cy="684739"/>
              </a:xfrm>
              <a:prstGeom prst="rect">
                <a:avLst/>
              </a:prstGeom>
              <a:blipFill>
                <a:blip r:embed="rId2"/>
                <a:stretch>
                  <a:fillRect r="-1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223C99-78B6-1D82-3719-D0FB3F469D32}"/>
                  </a:ext>
                </a:extLst>
              </p:cNvPr>
              <p:cNvSpPr txBox="1"/>
              <p:nvPr/>
            </p:nvSpPr>
            <p:spPr>
              <a:xfrm>
                <a:off x="5303457" y="2648239"/>
                <a:ext cx="3506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𝐡𝐞𝐥𝐟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𝐩𝐫𝐨𝐝𝐮𝐜𝐭</m:t>
                        </m:r>
                        <m:r>
                          <a:rPr 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𝐩𝐫𝐨𝐝𝐮𝐜𝐭</m:t>
                        </m:r>
                        <m:r>
                          <a:rPr 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𝐩𝐫𝐨𝐝𝐮𝐜𝐭</m:t>
                        </m:r>
                        <m:r>
                          <a:rPr 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𝐩𝐫𝐨𝐝𝐮𝐜𝐭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223C99-78B6-1D82-3719-D0FB3F4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457" y="2648239"/>
                <a:ext cx="3506473" cy="215444"/>
              </a:xfrm>
              <a:prstGeom prst="rect">
                <a:avLst/>
              </a:prstGeom>
              <a:blipFill>
                <a:blip r:embed="rId3"/>
                <a:stretch>
                  <a:fillRect l="-3130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228CD1-98CB-81BB-6C3C-3FA46868E9F6}"/>
                  </a:ext>
                </a:extLst>
              </p:cNvPr>
              <p:cNvSpPr txBox="1"/>
              <p:nvPr/>
            </p:nvSpPr>
            <p:spPr>
              <a:xfrm>
                <a:off x="7056693" y="2250905"/>
                <a:ext cx="16987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𝐫𝐨𝐝𝐮𝐜𝐭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𝐫𝐨𝐰</m:t>
                        </m:r>
                        <m:r>
                          <a:rPr 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𝐜𝐨𝐥</m:t>
                        </m:r>
                        <m:r>
                          <a:rPr 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𝐢𝐝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228CD1-98CB-81BB-6C3C-3FA46868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693" y="2250905"/>
                <a:ext cx="1698798" cy="215444"/>
              </a:xfrm>
              <a:prstGeom prst="rect">
                <a:avLst/>
              </a:prstGeom>
              <a:blipFill>
                <a:blip r:embed="rId4"/>
                <a:stretch>
                  <a:fillRect l="-6475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0C1992-1296-64DC-6647-64241A7478AE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056694" y="2863683"/>
            <a:ext cx="0" cy="34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76E014-D0E1-1E8B-ED7E-4855DE9DB3BA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7056694" y="2466349"/>
            <a:ext cx="849398" cy="1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9EFA20A-FF69-13D4-A9FD-FACF77634BB1}"/>
              </a:ext>
            </a:extLst>
          </p:cNvPr>
          <p:cNvSpPr txBox="1"/>
          <p:nvPr/>
        </p:nvSpPr>
        <p:spPr>
          <a:xfrm>
            <a:off x="6376435" y="4036367"/>
            <a:ext cx="2220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Fig.12.1 D</a:t>
            </a:r>
            <a:r>
              <a:rPr lang="en-US" altLang="zh-CN" dirty="0"/>
              <a:t>ata 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80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289952" y="940050"/>
            <a:ext cx="7572503" cy="2038677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product can: 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 read the warehouse environment information.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 visual pictures.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Supports users to query product location.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Generates instructions for workers' pick-up routes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981343-764A-8FC5-86CE-4F21F4B7B48B}"/>
              </a:ext>
            </a:extLst>
          </p:cNvPr>
          <p:cNvSpPr txBox="1"/>
          <p:nvPr/>
        </p:nvSpPr>
        <p:spPr>
          <a:xfrm>
            <a:off x="1661552" y="72271"/>
            <a:ext cx="4342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Program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DF3422-E90E-E43D-4A9D-362A660EE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53A0A-8222-C1C2-CE1C-3D9FF216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52" y="2760163"/>
            <a:ext cx="5445183" cy="1693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5CD2FA-24E9-6A20-DA87-8D5DBD2075FC}"/>
              </a:ext>
            </a:extLst>
          </p:cNvPr>
          <p:cNvSpPr txBox="1"/>
          <p:nvPr/>
        </p:nvSpPr>
        <p:spPr>
          <a:xfrm>
            <a:off x="2286000" y="44954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Fig.2.1 Screenshot of the beginning of the WMS.</a:t>
            </a:r>
          </a:p>
        </p:txBody>
      </p:sp>
    </p:spTree>
    <p:extLst>
      <p:ext uri="{BB962C8B-B14F-4D97-AF65-F5344CB8AC3E}">
        <p14:creationId xmlns:p14="http://schemas.microsoft.com/office/powerpoint/2010/main" val="122873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81343-764A-8FC5-86CE-4F21F4B7B48B}"/>
              </a:ext>
            </a:extLst>
          </p:cNvPr>
          <p:cNvSpPr txBox="1"/>
          <p:nvPr/>
        </p:nvSpPr>
        <p:spPr>
          <a:xfrm>
            <a:off x="1661552" y="72271"/>
            <a:ext cx="4342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Program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DF3422-E90E-E43D-4A9D-362A660EE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5CD2FA-24E9-6A20-DA87-8D5DBD2075FC}"/>
              </a:ext>
            </a:extLst>
          </p:cNvPr>
          <p:cNvSpPr txBox="1"/>
          <p:nvPr/>
        </p:nvSpPr>
        <p:spPr>
          <a:xfrm>
            <a:off x="5055178" y="4733386"/>
            <a:ext cx="2964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Fig.3.1 Flowchart of the program.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BF5DDC-4868-C7E9-60DE-9D09A81E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87" y="707878"/>
            <a:ext cx="3034303" cy="4025508"/>
          </a:xfrm>
          <a:prstGeom prst="rect">
            <a:avLst/>
          </a:prstGeom>
        </p:spPr>
      </p:pic>
      <p:sp>
        <p:nvSpPr>
          <p:cNvPr id="9" name="Google Shape;91;p14">
            <a:extLst>
              <a:ext uri="{FF2B5EF4-FFF2-40B4-BE49-F238E27FC236}">
                <a16:creationId xmlns:a16="http://schemas.microsoft.com/office/drawing/2014/main" id="{6532666C-1227-65EF-9C40-6E1F0AFF3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952" y="940050"/>
            <a:ext cx="3700157" cy="4025508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use our products ?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 (Press option 2):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 environment.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 (Press option 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 product position.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worker position.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the route.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option 2 or 1.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3 (Press option 3):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and leave.</a:t>
            </a:r>
          </a:p>
        </p:txBody>
      </p:sp>
    </p:spTree>
    <p:extLst>
      <p:ext uri="{BB962C8B-B14F-4D97-AF65-F5344CB8AC3E}">
        <p14:creationId xmlns:p14="http://schemas.microsoft.com/office/powerpoint/2010/main" val="266168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524" y="714917"/>
            <a:ext cx="5915025" cy="824367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1: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up the working environment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3" name="图片 2" descr="图片包含 表格&#10;&#10;描述已自动生成">
            <a:extLst>
              <a:ext uri="{FF2B5EF4-FFF2-40B4-BE49-F238E27FC236}">
                <a16:creationId xmlns:a16="http://schemas.microsoft.com/office/drawing/2014/main" id="{46CC2856-108E-1162-C5B2-75AFA990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15" y="1524561"/>
            <a:ext cx="7688839" cy="136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1842654" y="2974909"/>
            <a:ext cx="4087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Fig.4.1 Data is automatically read from excel.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028988-FB40-6C03-3D9D-DF65B0E95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94"/>
          <a:stretch/>
        </p:blipFill>
        <p:spPr>
          <a:xfrm>
            <a:off x="2627849" y="3546470"/>
            <a:ext cx="1865538" cy="824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E52E17-D0D1-F546-A376-681091A945E0}"/>
              </a:ext>
            </a:extLst>
          </p:cNvPr>
          <p:cNvSpPr txBox="1"/>
          <p:nvPr/>
        </p:nvSpPr>
        <p:spPr>
          <a:xfrm>
            <a:off x="2459183" y="4459486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Fig.4.2 Excel data format.</a:t>
            </a:r>
          </a:p>
        </p:txBody>
      </p:sp>
    </p:spTree>
    <p:extLst>
      <p:ext uri="{BB962C8B-B14F-4D97-AF65-F5344CB8AC3E}">
        <p14:creationId xmlns:p14="http://schemas.microsoft.com/office/powerpoint/2010/main" val="91919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5915025" cy="824367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2: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 map with shelf position (part 1).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2562390" y="4733386"/>
            <a:ext cx="296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Fig.5.1 Over</a:t>
            </a:r>
            <a:r>
              <a:rPr lang="en-US" altLang="zh-CN" dirty="0"/>
              <a:t>all</a:t>
            </a:r>
            <a:r>
              <a:rPr lang="en-US" dirty="0"/>
              <a:t> map </a:t>
            </a:r>
            <a:r>
              <a:rPr lang="en-US" altLang="zh-CN" dirty="0"/>
              <a:t>in </a:t>
            </a:r>
            <a:r>
              <a:rPr lang="en-US" dirty="0"/>
              <a:t>ascii form.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8C5064-E9DD-5490-AACC-0E2C40C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15" y="1506683"/>
            <a:ext cx="6208803" cy="32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6755134" cy="824367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2 (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 map with shelf position (part 2) more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vividly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intuitive.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3235038" y="4733386"/>
            <a:ext cx="296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Fig.6.1 Over</a:t>
            </a:r>
            <a:r>
              <a:rPr lang="en-US" altLang="zh-CN" dirty="0"/>
              <a:t>all</a:t>
            </a:r>
            <a:r>
              <a:rPr lang="en-US" dirty="0"/>
              <a:t> map.</a:t>
            </a:r>
          </a:p>
        </p:txBody>
      </p:sp>
      <p:pic>
        <p:nvPicPr>
          <p:cNvPr id="3" name="图片 2" descr="图表, 表格&#10;&#10;描述已自动生成">
            <a:extLst>
              <a:ext uri="{FF2B5EF4-FFF2-40B4-BE49-F238E27FC236}">
                <a16:creationId xmlns:a16="http://schemas.microsoft.com/office/drawing/2014/main" id="{21690630-873F-9034-9E1A-6A6B4B960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" b="5995"/>
          <a:stretch/>
        </p:blipFill>
        <p:spPr>
          <a:xfrm>
            <a:off x="1202031" y="1489217"/>
            <a:ext cx="5787587" cy="32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5915025" cy="1404096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3: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check product location and worker can fetch it later.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Incorrect entries will be prompted and retyped.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can retype.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2085109" y="4613374"/>
            <a:ext cx="4273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Fig.7.1 Product id query and location saving.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C3C1BD-1065-6E4E-32DC-446BD43AA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74"/>
          <a:stretch/>
        </p:blipFill>
        <p:spPr>
          <a:xfrm>
            <a:off x="1227859" y="2345266"/>
            <a:ext cx="5734051" cy="22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5915025" cy="1633411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4 (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set the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location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worker.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Incorrect entries will be prompted and retyped.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can retype.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2507672" y="4613374"/>
            <a:ext cx="4273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Fig.8.1 Set the initial location of worker.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58B28E-06B0-6D87-0298-5475F0FA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14"/>
          <a:stretch/>
        </p:blipFill>
        <p:spPr>
          <a:xfrm>
            <a:off x="1156204" y="2509877"/>
            <a:ext cx="6330446" cy="21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661D8A-12CD-40E5-9751-62648FF0A1CD}"/>
              </a:ext>
            </a:extLst>
          </p:cNvPr>
          <p:cNvSpPr txBox="1"/>
          <p:nvPr/>
        </p:nvSpPr>
        <p:spPr>
          <a:xfrm>
            <a:off x="2085109" y="72271"/>
            <a:ext cx="391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2"/>
                </a:solidFill>
              </a:rPr>
              <a:t>Overview of Features</a:t>
            </a:r>
            <a:endParaRPr lang="zh-CN" altLang="en-US" sz="3000" dirty="0">
              <a:solidFill>
                <a:schemeClr val="tx2"/>
              </a:solidFill>
            </a:endParaRPr>
          </a:p>
        </p:txBody>
      </p:sp>
      <p:sp>
        <p:nvSpPr>
          <p:cNvPr id="5" name="Google Shape;91;p14">
            <a:extLst>
              <a:ext uri="{FF2B5EF4-FFF2-40B4-BE49-F238E27FC236}">
                <a16:creationId xmlns:a16="http://schemas.microsoft.com/office/drawing/2014/main" id="{0B69AF62-CF06-9D48-E1CE-6E7B599FD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52" y="722577"/>
            <a:ext cx="7681912" cy="759859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5:</a:t>
            </a:r>
          </a:p>
          <a:p>
            <a:pPr marL="272654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n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program will give your worker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instructions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take the product.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3B807B-0EA6-DE15-454E-394C7351E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333D7-5801-5D1E-0A4C-764250A7A3C3}"/>
              </a:ext>
            </a:extLst>
          </p:cNvPr>
          <p:cNvSpPr txBox="1"/>
          <p:nvPr/>
        </p:nvSpPr>
        <p:spPr>
          <a:xfrm>
            <a:off x="2405279" y="4113146"/>
            <a:ext cx="4273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Fig.9.1 Worker path indication and text instructions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AAFC2-7E9B-0719-0284-E8C4A060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2" y="1961454"/>
            <a:ext cx="8515350" cy="19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386D"/>
      </a:dk1>
      <a:lt1>
        <a:srgbClr val="F5A90F"/>
      </a:lt1>
      <a:dk2>
        <a:srgbClr val="203043"/>
      </a:dk2>
      <a:lt2>
        <a:srgbClr val="FFFFFF"/>
      </a:lt2>
      <a:accent1>
        <a:srgbClr val="203043"/>
      </a:accent1>
      <a:accent2>
        <a:srgbClr val="284760"/>
      </a:accent2>
      <a:accent3>
        <a:srgbClr val="1E6983"/>
      </a:accent3>
      <a:accent4>
        <a:srgbClr val="518188"/>
      </a:accent4>
      <a:accent5>
        <a:srgbClr val="70A095"/>
      </a:accent5>
      <a:accent6>
        <a:srgbClr val="9EC799"/>
      </a:accent6>
      <a:hlink>
        <a:srgbClr val="00386D"/>
      </a:hlink>
      <a:folHlink>
        <a:srgbClr val="F5A90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515</Words>
  <Application>Microsoft Office PowerPoint</Application>
  <PresentationFormat>全屏显示(16:9)</PresentationFormat>
  <Paragraphs>90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Cambria Math</vt:lpstr>
      <vt:lpstr>Calibri</vt:lpstr>
      <vt:lpstr>Montserrat Medium</vt:lpstr>
      <vt:lpstr>Wingdings</vt:lpstr>
      <vt:lpstr>Office Theme</vt:lpstr>
      <vt:lpstr>WORKER NEVIGATION SOLVER warehouse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吴 兴宇</cp:lastModifiedBy>
  <cp:revision>61</cp:revision>
  <dcterms:modified xsi:type="dcterms:W3CDTF">2023-05-12T05:52:37Z</dcterms:modified>
</cp:coreProperties>
</file>