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9" r:id="rId6"/>
    <p:sldId id="260" r:id="rId7"/>
    <p:sldId id="276" r:id="rId8"/>
    <p:sldId id="284" r:id="rId9"/>
    <p:sldId id="285" r:id="rId10"/>
    <p:sldId id="290" r:id="rId11"/>
    <p:sldId id="261" r:id="rId12"/>
    <p:sldId id="262" r:id="rId13"/>
    <p:sldId id="273" r:id="rId14"/>
    <p:sldId id="274" r:id="rId15"/>
    <p:sldId id="265" r:id="rId16"/>
    <p:sldId id="286" r:id="rId17"/>
    <p:sldId id="287" r:id="rId18"/>
    <p:sldId id="28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pitchFamily="2" charset="0"/>
      <p:regular r:id="rId25"/>
      <p:bold r:id="rId26"/>
      <p:italic r:id="rId27"/>
      <p:boldItalic r:id="rId28"/>
    </p:embeddedFont>
    <p:embeddedFont>
      <p:font typeface="League Spartan" panose="020B0604020202020204" charset="-93"/>
      <p:regular r:id="rId29"/>
      <p:bold r:id="rId30"/>
    </p:embeddedFont>
    <p:embeddedFont>
      <p:font typeface="League Spartan Black" panose="020B0604020202020204" charset="-93"/>
      <p:bold r:id="rId31"/>
    </p:embeddedFont>
    <p:embeddedFont>
      <p:font typeface="League Spartan SemiBold" panose="020B0604020202020204" charset="-93"/>
      <p:regular r:id="rId32"/>
      <p:bold r:id="rId33"/>
    </p:embeddedFont>
    <p:embeddedFont>
      <p:font typeface="Vig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LGuGdDNC36t5ZfCgmElKmemPM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855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Google Shape;8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37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652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87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3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8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83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47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1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5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7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25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7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2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6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1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4547934" y="1245243"/>
            <a:ext cx="5330079" cy="256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THUẬT TOÁN 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LEO ĐỒI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&amp; 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BÀI TOÁN SẮP XẾP</a:t>
            </a:r>
            <a:b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 sz="3600" dirty="0">
                <a:solidFill>
                  <a:schemeClr val="lt2"/>
                </a:solidFill>
                <a:latin typeface="League Spartan Black"/>
                <a:ea typeface="League Spartan Black"/>
                <a:cs typeface="League Spartan Black"/>
                <a:sym typeface="League Spartan Black"/>
              </a:rPr>
              <a:t>THỜI KHÓA BIỂU</a:t>
            </a:r>
            <a:endParaRPr sz="3600" dirty="0">
              <a:solidFill>
                <a:schemeClr val="lt2"/>
              </a:solidFill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59" name="Google Shape;59;p1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60" name="Google Shape;60;p1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p1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62" name="Google Shape;62;p1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1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1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1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1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1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1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1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1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1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1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1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1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1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1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1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1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1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1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1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1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1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1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1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1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1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1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1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1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4" name="Google Shape;174;p1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75" name="Google Shape;175;p1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1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78" name="Google Shape;178;p1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ộp đèn">
            <a:extLst>
              <a:ext uri="{FF2B5EF4-FFF2-40B4-BE49-F238E27FC236}">
                <a16:creationId xmlns:a16="http://schemas.microsoft.com/office/drawing/2014/main" id="{5B7E19C1-2843-BD20-BE62-FF9C9202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14" y="1547787"/>
            <a:ext cx="3401186" cy="25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2081096-8CA8-28EF-A35A-F31F0B325FD0}"/>
              </a:ext>
            </a:extLst>
          </p:cNvPr>
          <p:cNvSpPr/>
          <p:nvPr/>
        </p:nvSpPr>
        <p:spPr>
          <a:xfrm>
            <a:off x="1053015" y="1469164"/>
            <a:ext cx="3721003" cy="1688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828993" y="1469163"/>
            <a:ext cx="5008281" cy="33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Thay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đổi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được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lv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Nếu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tốt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thì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nhận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–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leo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đồi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thường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lvl="0" indent="0"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Chọn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tất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cả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cặp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thay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đổi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này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được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lv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000" dirty="0" err="1">
                <a:latin typeface="League Spartan"/>
                <a:ea typeface="Calibri"/>
                <a:cs typeface="Calibri"/>
                <a:sym typeface="League Spartan"/>
              </a:rPr>
              <a:t>Chọn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Calibri"/>
                <a:cs typeface="Calibri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Calibri"/>
                <a:cs typeface="Calibri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Calibri"/>
                <a:cs typeface="Calibri"/>
                <a:sym typeface="League Spartan"/>
              </a:rPr>
              <a:t>tốt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Calibri"/>
                <a:cs typeface="Calibri"/>
                <a:sym typeface="League Spartan"/>
              </a:rPr>
              <a:t>nhất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Calibri"/>
                <a:cs typeface="Calibri"/>
                <a:sym typeface="League Spartan"/>
              </a:rPr>
              <a:t>và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tốt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hiện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tại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–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leo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đồi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dốc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lvl="0" indent="0">
              <a:buNone/>
            </a:pP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lvl="0" indent="0">
              <a:buNone/>
            </a:pP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EAC43A53-E753-0556-0974-338BFF89735E}"/>
              </a:ext>
            </a:extLst>
          </p:cNvPr>
          <p:cNvSpPr txBox="1">
            <a:spLocks/>
          </p:cNvSpPr>
          <p:nvPr/>
        </p:nvSpPr>
        <p:spPr>
          <a:xfrm>
            <a:off x="6421369" y="29266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Các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loại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628B3831-22E1-60F7-3990-5ED440C39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27156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>
            <a:spLocks noGrp="1"/>
          </p:cNvSpPr>
          <p:nvPr>
            <p:ph type="title"/>
          </p:nvPr>
        </p:nvSpPr>
        <p:spPr>
          <a:xfrm>
            <a:off x="4809345" y="1305205"/>
            <a:ext cx="4039167" cy="229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CÁC VẤN ĐỀ </a:t>
            </a:r>
            <a:endParaRPr sz="4000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303" name="Google Shape;303;p6"/>
          <p:cNvSpPr txBox="1">
            <a:spLocks noGrp="1"/>
          </p:cNvSpPr>
          <p:nvPr>
            <p:ph type="subTitle" idx="1"/>
          </p:nvPr>
        </p:nvSpPr>
        <p:spPr>
          <a:xfrm>
            <a:off x="4866414" y="320114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Các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phương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pháp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tìm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kiếm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lời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giải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là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gì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</a:t>
            </a: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304" name="Google Shape;304;p6"/>
          <p:cNvSpPr txBox="1">
            <a:spLocks noGrp="1"/>
          </p:cNvSpPr>
          <p:nvPr>
            <p:ph type="title" idx="2"/>
          </p:nvPr>
        </p:nvSpPr>
        <p:spPr>
          <a:xfrm>
            <a:off x="4883736" y="129840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648732" y="560750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6"/>
          <p:cNvGrpSpPr/>
          <p:nvPr/>
        </p:nvGrpSpPr>
        <p:grpSpPr>
          <a:xfrm>
            <a:off x="921360" y="436683"/>
            <a:ext cx="3694119" cy="4125705"/>
            <a:chOff x="4749388" y="610304"/>
            <a:chExt cx="3694119" cy="4125705"/>
          </a:xfrm>
        </p:grpSpPr>
        <p:grpSp>
          <p:nvGrpSpPr>
            <p:cNvPr id="307" name="Google Shape;307;p6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6"/>
            <p:cNvGrpSpPr/>
            <p:nvPr/>
          </p:nvGrpSpPr>
          <p:grpSpPr>
            <a:xfrm>
              <a:off x="4866130" y="1140950"/>
              <a:ext cx="3577377" cy="3177375"/>
              <a:chOff x="4866130" y="1140950"/>
              <a:chExt cx="3577377" cy="3177375"/>
            </a:xfrm>
          </p:grpSpPr>
          <p:grpSp>
            <p:nvGrpSpPr>
              <p:cNvPr id="396" name="Google Shape;396;p6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397" name="Google Shape;397;p6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6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6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6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6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6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6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6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6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6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6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6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6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6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6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6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7" name="Google Shape;427;p6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7232021" y="2929018"/>
                <a:ext cx="1211486" cy="416720"/>
                <a:chOff x="7232021" y="2929018"/>
                <a:chExt cx="1211486" cy="41672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6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6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6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6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6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" name="Google Shape;442;p6"/>
              <p:cNvGrpSpPr/>
              <p:nvPr/>
            </p:nvGrpSpPr>
            <p:grpSpPr>
              <a:xfrm>
                <a:off x="4866130" y="1597718"/>
                <a:ext cx="618423" cy="1349710"/>
                <a:chOff x="4866130" y="1597718"/>
                <a:chExt cx="618423" cy="1349710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5" name="Google Shape;455;p6"/>
              <p:cNvGrpSpPr/>
              <p:nvPr/>
            </p:nvGrpSpPr>
            <p:grpSpPr>
              <a:xfrm>
                <a:off x="5312187" y="1140950"/>
                <a:ext cx="627500" cy="773285"/>
                <a:chOff x="5312187" y="1140950"/>
                <a:chExt cx="627500" cy="773285"/>
              </a:xfrm>
            </p:grpSpPr>
            <p:sp>
              <p:nvSpPr>
                <p:cNvPr id="456" name="Google Shape;456;p6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6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4D3A3D1-EB9E-FA84-7015-DDAA34B1F343}"/>
              </a:ext>
            </a:extLst>
          </p:cNvPr>
          <p:cNvSpPr/>
          <p:nvPr/>
        </p:nvSpPr>
        <p:spPr>
          <a:xfrm>
            <a:off x="997293" y="1749740"/>
            <a:ext cx="3714750" cy="10401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9" name="Google Shape;49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02.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Giải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quyết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F59BF-F899-2872-05E7-A2CE60B2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54" y="1538287"/>
            <a:ext cx="4020927" cy="2237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469EF-DEB0-357D-BD3F-628B6B8E6185}"/>
              </a:ext>
            </a:extLst>
          </p:cNvPr>
          <p:cNvSpPr txBox="1"/>
          <p:nvPr/>
        </p:nvSpPr>
        <p:spPr>
          <a:xfrm>
            <a:off x="997293" y="1666220"/>
            <a:ext cx="3923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Điểm cực đại toàn cục </a:t>
            </a:r>
          </a:p>
          <a:p>
            <a:pPr marL="1143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tabLst/>
              <a:defRPr/>
            </a:pP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	(a </a:t>
            </a:r>
            <a:r>
              <a:rPr kumimoji="0" lang="vi-V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global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kumimoji="0" lang="vi-V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maximum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Điểm cực đại địa phương </a:t>
            </a:r>
          </a:p>
          <a:p>
            <a:pPr marL="1143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tabLst/>
              <a:defRPr/>
            </a:pP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	(a </a:t>
            </a:r>
            <a:r>
              <a:rPr kumimoji="0" lang="vi-V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local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kumimoji="0" lang="vi-V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maximum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</a:p>
          <a:p>
            <a:pPr marL="4572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Đoạn đơn điệu ngang </a:t>
            </a:r>
          </a:p>
          <a:p>
            <a:pPr marL="114300"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tabLst/>
              <a:defRPr/>
            </a:pP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	(a </a:t>
            </a:r>
            <a:r>
              <a:rPr kumimoji="0" lang="vi-V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plateau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A09BC-796D-221D-3DEB-AFB75EA9E848}"/>
              </a:ext>
            </a:extLst>
          </p:cNvPr>
          <p:cNvSpPr txBox="1"/>
          <p:nvPr/>
        </p:nvSpPr>
        <p:spPr>
          <a:xfrm>
            <a:off x="921361" y="3911681"/>
            <a:ext cx="7581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2" algn="just">
              <a:buSzPts val="1800"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b="1" i="0" u="none" strike="noStrike" cap="none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Nếu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gặp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cực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đại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địa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phương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hoặc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đoạn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đơn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điệu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ngang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ta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cần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quay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lui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hoặc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nhảy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vọt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để</a:t>
            </a:r>
            <a:r>
              <a:rPr lang="en-US" sz="2000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thoát</a:t>
            </a:r>
            <a:r>
              <a:rPr lang="en-US" sz="2000" dirty="0">
                <a:latin typeface="League Spartan"/>
                <a:ea typeface="Calibri"/>
                <a:cs typeface="Calibri"/>
                <a:sym typeface="League Spartan"/>
              </a:rPr>
              <a:t>.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7"/>
          <p:cNvSpPr txBox="1">
            <a:spLocks noGrp="1"/>
          </p:cNvSpPr>
          <p:nvPr>
            <p:ph type="title" idx="2"/>
          </p:nvPr>
        </p:nvSpPr>
        <p:spPr>
          <a:xfrm>
            <a:off x="5993841" y="1276302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03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884" name="Google Shape;884;p17"/>
          <p:cNvSpPr/>
          <p:nvPr/>
        </p:nvSpPr>
        <p:spPr>
          <a:xfrm>
            <a:off x="300464" y="63060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p17"/>
          <p:cNvGrpSpPr/>
          <p:nvPr/>
        </p:nvGrpSpPr>
        <p:grpSpPr>
          <a:xfrm>
            <a:off x="822484" y="1028953"/>
            <a:ext cx="3526418" cy="3305683"/>
            <a:chOff x="5906263" y="1914018"/>
            <a:chExt cx="3526418" cy="3305683"/>
          </a:xfrm>
        </p:grpSpPr>
        <p:sp>
          <p:nvSpPr>
            <p:cNvPr id="886" name="Google Shape;886;p17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17"/>
          <p:cNvSpPr txBox="1">
            <a:spLocks noGrp="1"/>
          </p:cNvSpPr>
          <p:nvPr>
            <p:ph type="title"/>
          </p:nvPr>
        </p:nvSpPr>
        <p:spPr>
          <a:xfrm>
            <a:off x="4477878" y="2097586"/>
            <a:ext cx="4173663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  <a:t>ƯU ĐIỂM</a:t>
            </a:r>
            <a:b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r>
              <a:rPr lang="en-US">
                <a:latin typeface="League Spartan Black"/>
                <a:ea typeface="League Spartan Black"/>
                <a:cs typeface="League Spartan Black"/>
                <a:sym typeface="League Spartan Black"/>
              </a:rPr>
              <a:t>NHƯỢC ĐIỂM</a:t>
            </a:r>
            <a:endParaRPr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03. ƯU – NHƯỢC ĐIỂM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049" name="Google Shape;1049;p18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buNone/>
            </a:pP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vi-VN" dirty="0" err="1">
                <a:latin typeface="League Spartan"/>
                <a:ea typeface="League Spartan"/>
                <a:cs typeface="League Spartan"/>
                <a:sym typeface="League Spartan"/>
              </a:rPr>
              <a:t>ột</a:t>
            </a:r>
            <a:r>
              <a:rPr lang="vi-VN" dirty="0">
                <a:latin typeface="League Spartan"/>
                <a:ea typeface="League Spartan"/>
                <a:cs typeface="League Spartan"/>
                <a:sym typeface="League Spartan"/>
              </a:rPr>
              <a:t> thuật toán đơn giản và trực quan, dễ hiểu và dễ thực hiện</a:t>
            </a:r>
            <a:endParaRPr lang="en-US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39700" lvl="0" indent="0" algn="just">
              <a:buNone/>
            </a:pP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Dễ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dàng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sửa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đổi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và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mở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rộng</a:t>
            </a:r>
            <a:endParaRPr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0" name="Google Shape;1050;p18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Ưu điểm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051" name="Google Shape;1051;p18"/>
          <p:cNvSpPr txBox="1">
            <a:spLocks noGrp="1"/>
          </p:cNvSpPr>
          <p:nvPr>
            <p:ph type="body" idx="3"/>
          </p:nvPr>
        </p:nvSpPr>
        <p:spPr>
          <a:xfrm>
            <a:off x="1199212" y="3450299"/>
            <a:ext cx="2628596" cy="145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just">
              <a:spcAft>
                <a:spcPts val="800"/>
              </a:spcAft>
              <a:buNone/>
            </a:pPr>
            <a:r>
              <a:rPr lang="vi-VN" dirty="0" err="1">
                <a:latin typeface="League Spartan"/>
                <a:ea typeface="League Spartan"/>
                <a:cs typeface="League Spartan"/>
                <a:sym typeface="League Spartan"/>
              </a:rPr>
              <a:t>Hill</a:t>
            </a:r>
            <a:r>
              <a:rPr lang="vi-VN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vi-VN" dirty="0" err="1">
                <a:latin typeface="League Spartan"/>
                <a:ea typeface="League Spartan"/>
                <a:cs typeface="League Spartan"/>
                <a:sym typeface="League Spartan"/>
              </a:rPr>
              <a:t>Climbing</a:t>
            </a:r>
            <a:r>
              <a:rPr lang="vi-VN" dirty="0">
                <a:latin typeface="League Spartan"/>
                <a:ea typeface="League Spartan"/>
                <a:cs typeface="League Spartan"/>
                <a:sym typeface="League Spartan"/>
              </a:rPr>
              <a:t> có thể bị mắc kẹt trong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cực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dirty="0" err="1">
                <a:latin typeface="League Spartan"/>
                <a:ea typeface="League Spartan"/>
                <a:cs typeface="League Spartan"/>
                <a:sym typeface="League Spartan"/>
              </a:rPr>
              <a:t>đại</a:t>
            </a:r>
            <a:r>
              <a:rPr lang="vi-VN" dirty="0">
                <a:latin typeface="League Spartan"/>
                <a:ea typeface="League Spartan"/>
                <a:cs typeface="League Spartan"/>
                <a:sym typeface="League Spartan"/>
              </a:rPr>
              <a:t> cục bộ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39700" lvl="0" indent="0" algn="just">
              <a:spcAft>
                <a:spcPts val="800"/>
              </a:spcAft>
              <a:buNone/>
            </a:pPr>
            <a:r>
              <a:rPr lang="vi-VN" dirty="0" err="1">
                <a:latin typeface="League Spartan"/>
                <a:ea typeface="League Spartan"/>
                <a:cs typeface="League Spartan"/>
                <a:sym typeface="League Spartan"/>
              </a:rPr>
              <a:t>Hill</a:t>
            </a:r>
            <a:r>
              <a:rPr lang="vi-VN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vi-VN" dirty="0" err="1">
                <a:latin typeface="League Spartan"/>
                <a:ea typeface="League Spartan"/>
                <a:cs typeface="League Spartan"/>
                <a:sym typeface="League Spartan"/>
              </a:rPr>
              <a:t>Climbing</a:t>
            </a:r>
            <a:r>
              <a:rPr lang="vi-VN" dirty="0">
                <a:latin typeface="League Spartan"/>
                <a:ea typeface="League Spartan"/>
                <a:cs typeface="League Spartan"/>
                <a:sym typeface="League Spartan"/>
              </a:rPr>
              <a:t> không khám phá không gian tìm kiếm một cách kỹ lưỡng</a:t>
            </a:r>
            <a:endParaRPr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52" name="Google Shape;1052;p18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Nhược điểm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grpSp>
        <p:nvGrpSpPr>
          <p:cNvPr id="1053" name="Google Shape;1053;p18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1054" name="Google Shape;1054;p18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9" name="Google Shape;1119;p18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8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8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8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3" name="Google Shape;1123;p18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1124" name="Google Shape;1124;p18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2" name="Google Shape;1292;p18"/>
          <p:cNvSpPr/>
          <p:nvPr/>
        </p:nvSpPr>
        <p:spPr>
          <a:xfrm>
            <a:off x="6806128" y="1505284"/>
            <a:ext cx="47985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Noto Sans Symbols"/>
              <a:buChar char="✔"/>
            </a:pPr>
            <a:r>
              <a:rPr lang="en-US" sz="45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4500" b="0" i="0" u="none" strike="noStrike" cap="none">
              <a:solidFill>
                <a:srgbClr val="1F1C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0"/>
          <p:cNvGrpSpPr/>
          <p:nvPr/>
        </p:nvGrpSpPr>
        <p:grpSpPr>
          <a:xfrm>
            <a:off x="4972174" y="804393"/>
            <a:ext cx="3969045" cy="3713929"/>
            <a:chOff x="1088525" y="238125"/>
            <a:chExt cx="5597300" cy="5237524"/>
          </a:xfrm>
        </p:grpSpPr>
        <p:sp>
          <p:nvSpPr>
            <p:cNvPr id="526" name="Google Shape;526;p10"/>
            <p:cNvSpPr/>
            <p:nvPr/>
          </p:nvSpPr>
          <p:spPr>
            <a:xfrm>
              <a:off x="1088525" y="270525"/>
              <a:ext cx="5597300" cy="5205124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10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3820062" cy="1547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ỨNG DỤNG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625" name="Google Shape;625;p10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Bài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toán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sắp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xếp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thời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khóa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biểu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</a:t>
            </a: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626" name="Google Shape;626;p10"/>
          <p:cNvSpPr txBox="1">
            <a:spLocks noGrp="1"/>
          </p:cNvSpPr>
          <p:nvPr>
            <p:ph type="title" idx="2"/>
          </p:nvPr>
        </p:nvSpPr>
        <p:spPr>
          <a:xfrm>
            <a:off x="876324" y="1124315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04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ợi ý xếp lịch nhân viên để tối ưu hóa cho các cửa hàng bán lẻ">
            <a:extLst>
              <a:ext uri="{FF2B5EF4-FFF2-40B4-BE49-F238E27FC236}">
                <a16:creationId xmlns:a16="http://schemas.microsoft.com/office/drawing/2014/main" id="{9E6FEFB6-B6F9-E717-68A0-30ED69E8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70" y="1956571"/>
            <a:ext cx="2537593" cy="214209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3002046-64D5-1FCA-1954-C30C9F99C980}"/>
              </a:ext>
            </a:extLst>
          </p:cNvPr>
          <p:cNvSpPr/>
          <p:nvPr/>
        </p:nvSpPr>
        <p:spPr>
          <a:xfrm>
            <a:off x="1031358" y="1956571"/>
            <a:ext cx="3625703" cy="1082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6" y="1547786"/>
            <a:ext cx="4806612" cy="2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Bài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toán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sắp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xếp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thời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khóa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biểu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m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học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n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p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tiết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just"/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Ma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trận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R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hiện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số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tiết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j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phải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dạy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học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algn="just"/>
            <a:r>
              <a:rPr lang="it-IT" sz="2000" dirty="0">
                <a:latin typeface="League Spartan"/>
                <a:ea typeface="League Spartan"/>
                <a:cs typeface="League Spartan"/>
                <a:sym typeface="League Spartan"/>
              </a:rPr>
              <a:t>Ma trận T, C thể hiện các tiết mà giáo viên hoặc lớp học có thể day hoặc học.</a:t>
            </a:r>
          </a:p>
          <a:p>
            <a:pPr algn="just"/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Ma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trận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D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hiện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tiết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từng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phải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học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D079E9E5-3B2E-C517-9DC1-AA4143CCC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04.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dụng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8" name="Google Shape;504;p8">
            <a:extLst>
              <a:ext uri="{FF2B5EF4-FFF2-40B4-BE49-F238E27FC236}">
                <a16:creationId xmlns:a16="http://schemas.microsoft.com/office/drawing/2014/main" id="{96DF1846-B2B5-0508-1EC6-341F791AD734}"/>
              </a:ext>
            </a:extLst>
          </p:cNvPr>
          <p:cNvSpPr txBox="1">
            <a:spLocks/>
          </p:cNvSpPr>
          <p:nvPr/>
        </p:nvSpPr>
        <p:spPr>
          <a:xfrm>
            <a:off x="6463900" y="338175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Ví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16625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002046-64D5-1FCA-1954-C30C9F99C980}"/>
              </a:ext>
            </a:extLst>
          </p:cNvPr>
          <p:cNvSpPr/>
          <p:nvPr/>
        </p:nvSpPr>
        <p:spPr>
          <a:xfrm>
            <a:off x="1031358" y="1956571"/>
            <a:ext cx="3625703" cy="1082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6" y="1547785"/>
            <a:ext cx="8092072" cy="334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Ý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tưởng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một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buổi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học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gồm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cặp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–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indent="0" algn="just">
              <a:buNone/>
            </a:pP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dụ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 R[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i,j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] = 2 ta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sẽ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buổi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–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j,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đặt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1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	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2.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chính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tiết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buổi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học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hiện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diễn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ra.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indent="0" algn="just"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việc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tất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cả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thỏa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ràng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buộc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</p:txBody>
      </p:sp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D079E9E5-3B2E-C517-9DC1-AA4143CCC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04.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dụng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8" name="Google Shape;504;p8">
            <a:extLst>
              <a:ext uri="{FF2B5EF4-FFF2-40B4-BE49-F238E27FC236}">
                <a16:creationId xmlns:a16="http://schemas.microsoft.com/office/drawing/2014/main" id="{96DF1846-B2B5-0508-1EC6-341F791AD734}"/>
              </a:ext>
            </a:extLst>
          </p:cNvPr>
          <p:cNvSpPr txBox="1">
            <a:spLocks/>
          </p:cNvSpPr>
          <p:nvPr/>
        </p:nvSpPr>
        <p:spPr>
          <a:xfrm>
            <a:off x="6463900" y="338175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Ví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89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ục tiêu doanh nghiệp là gì? Cách xây dựng mục tiêu kinh doanh hiệu quả">
            <a:extLst>
              <a:ext uri="{FF2B5EF4-FFF2-40B4-BE49-F238E27FC236}">
                <a16:creationId xmlns:a16="http://schemas.microsoft.com/office/drawing/2014/main" id="{B1E81B12-3E6B-4718-B6DB-1C2D329B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18" y="1630188"/>
            <a:ext cx="3284425" cy="25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3002046-64D5-1FCA-1954-C30C9F99C980}"/>
              </a:ext>
            </a:extLst>
          </p:cNvPr>
          <p:cNvSpPr/>
          <p:nvPr/>
        </p:nvSpPr>
        <p:spPr>
          <a:xfrm>
            <a:off x="988827" y="1945939"/>
            <a:ext cx="3976577" cy="20093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743930" y="1630188"/>
            <a:ext cx="4455391" cy="33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Ràng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buộc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: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cùng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hoặc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không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thể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cùng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biến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phải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trong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miền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phép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cặp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–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giáo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Đảm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bảo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tiết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bắt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buộc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lớp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algn="just"/>
            <a:endParaRPr lang="en-US" sz="200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indent="0" algn="just"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Dựa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vào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các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ràng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buộc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để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xây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dựng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hàm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mục</a:t>
            </a:r>
            <a:r>
              <a:rPr lang="en-US" sz="2000" i="0" u="none" strike="noStrike" cap="none" dirty="0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 </a:t>
            </a:r>
            <a:r>
              <a:rPr lang="en-US" sz="2000" i="0" u="none" strike="noStrike" cap="none" dirty="0" err="1">
                <a:solidFill>
                  <a:schemeClr val="lt2"/>
                </a:solidFill>
                <a:latin typeface="League Spartan" panose="020B0604020202020204" charset="-93"/>
                <a:ea typeface="Calibri"/>
                <a:cs typeface="Calibri"/>
                <a:sym typeface="Calibri"/>
              </a:rPr>
              <a:t>tiêu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.</a:t>
            </a:r>
          </a:p>
        </p:txBody>
      </p:sp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D079E9E5-3B2E-C517-9DC1-AA4143CCC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04.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Ứng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dụng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8" name="Google Shape;504;p8">
            <a:extLst>
              <a:ext uri="{FF2B5EF4-FFF2-40B4-BE49-F238E27FC236}">
                <a16:creationId xmlns:a16="http://schemas.microsoft.com/office/drawing/2014/main" id="{96DF1846-B2B5-0508-1EC6-341F791AD734}"/>
              </a:ext>
            </a:extLst>
          </p:cNvPr>
          <p:cNvSpPr txBox="1">
            <a:spLocks/>
          </p:cNvSpPr>
          <p:nvPr/>
        </p:nvSpPr>
        <p:spPr>
          <a:xfrm>
            <a:off x="6463900" y="338175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Ví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40348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>
            <a:spLocks noGrp="1"/>
          </p:cNvSpPr>
          <p:nvPr>
            <p:ph type="title" idx="6"/>
          </p:nvPr>
        </p:nvSpPr>
        <p:spPr>
          <a:xfrm>
            <a:off x="3344282" y="1526520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01</a:t>
            </a:r>
            <a:endParaRPr dirty="0"/>
          </a:p>
        </p:txBody>
      </p:sp>
      <p:cxnSp>
        <p:nvCxnSpPr>
          <p:cNvPr id="186" name="Google Shape;186;p2"/>
          <p:cNvCxnSpPr/>
          <p:nvPr/>
        </p:nvCxnSpPr>
        <p:spPr>
          <a:xfrm>
            <a:off x="4640240" y="1350190"/>
            <a:ext cx="0" cy="305970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7" name="Google Shape;187;p2"/>
          <p:cNvSpPr txBox="1">
            <a:spLocks noGrp="1"/>
          </p:cNvSpPr>
          <p:nvPr>
            <p:ph type="ctrTitle"/>
          </p:nvPr>
        </p:nvSpPr>
        <p:spPr>
          <a:xfrm>
            <a:off x="572003" y="152108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Thuật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toán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leo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đồi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ctrTitle" idx="2"/>
          </p:nvPr>
        </p:nvSpPr>
        <p:spPr>
          <a:xfrm>
            <a:off x="598260" y="342322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Các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vấn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đề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89" name="Google Shape;189;p2"/>
          <p:cNvSpPr txBox="1">
            <a:spLocks noGrp="1"/>
          </p:cNvSpPr>
          <p:nvPr>
            <p:ph type="title" idx="7"/>
          </p:nvPr>
        </p:nvSpPr>
        <p:spPr>
          <a:xfrm>
            <a:off x="3414853" y="338421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90" name="Google Shape;190;p2"/>
          <p:cNvSpPr txBox="1">
            <a:spLocks noGrp="1"/>
          </p:cNvSpPr>
          <p:nvPr>
            <p:ph type="title" idx="9"/>
          </p:nvPr>
        </p:nvSpPr>
        <p:spPr>
          <a:xfrm>
            <a:off x="4574503" y="1546653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title" idx="13"/>
          </p:nvPr>
        </p:nvSpPr>
        <p:spPr>
          <a:xfrm>
            <a:off x="4612053" y="3384215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ctrTitle" idx="15"/>
          </p:nvPr>
        </p:nvSpPr>
        <p:spPr>
          <a:xfrm>
            <a:off x="5853725" y="152108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vi-VN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</a:b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Ưu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–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Nhược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điểm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193" name="Google Shape;193;p2"/>
          <p:cNvSpPr txBox="1">
            <a:spLocks noGrp="1"/>
          </p:cNvSpPr>
          <p:nvPr>
            <p:ph type="ctrTitle" idx="17"/>
          </p:nvPr>
        </p:nvSpPr>
        <p:spPr>
          <a:xfrm>
            <a:off x="5853724" y="3423227"/>
            <a:ext cx="2811793" cy="81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Bài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toán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xếp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thời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khóa</a:t>
            </a:r>
            <a:r>
              <a:rPr lang="en-US" sz="2300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sz="2300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biểu</a:t>
            </a:r>
            <a:endParaRPr sz="2300"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cxnSp>
        <p:nvCxnSpPr>
          <p:cNvPr id="194" name="Google Shape;194;p2"/>
          <p:cNvCxnSpPr/>
          <p:nvPr/>
        </p:nvCxnSpPr>
        <p:spPr>
          <a:xfrm>
            <a:off x="902250" y="288004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5" name="Google Shape;195;p2"/>
          <p:cNvSpPr txBox="1">
            <a:spLocks noGrp="1"/>
          </p:cNvSpPr>
          <p:nvPr>
            <p:ph type="title" idx="6"/>
          </p:nvPr>
        </p:nvSpPr>
        <p:spPr>
          <a:xfrm>
            <a:off x="3254426" y="250695"/>
            <a:ext cx="27291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b="1">
                <a:latin typeface="League Spartan Black"/>
                <a:ea typeface="League Spartan Black"/>
                <a:cs typeface="League Spartan Black"/>
                <a:sym typeface="League Spartan Black"/>
              </a:rPr>
              <a:t>NỘI DUNG</a:t>
            </a:r>
            <a:endParaRPr b="1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ctrTitle"/>
          </p:nvPr>
        </p:nvSpPr>
        <p:spPr>
          <a:xfrm>
            <a:off x="553124" y="1840162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khái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niệm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ctrTitle"/>
          </p:nvPr>
        </p:nvSpPr>
        <p:spPr>
          <a:xfrm>
            <a:off x="1090021" y="3716759"/>
            <a:ext cx="2219104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Dạng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 txBox="1">
            <a:spLocks noGrp="1"/>
          </p:cNvSpPr>
          <p:nvPr>
            <p:ph type="ctrTitle"/>
          </p:nvPr>
        </p:nvSpPr>
        <p:spPr>
          <a:xfrm>
            <a:off x="5859101" y="1856400"/>
            <a:ext cx="2242171" cy="42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nên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sử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ctrTitle"/>
          </p:nvPr>
        </p:nvSpPr>
        <p:spPr>
          <a:xfrm>
            <a:off x="5859541" y="4095036"/>
            <a:ext cx="2130783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Ý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tưởng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title"/>
          </p:nvPr>
        </p:nvSpPr>
        <p:spPr>
          <a:xfrm>
            <a:off x="750273" y="1725563"/>
            <a:ext cx="3666027" cy="152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Thuật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toán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389730" y="93867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"/>
          <p:cNvGrpSpPr/>
          <p:nvPr/>
        </p:nvGrpSpPr>
        <p:grpSpPr>
          <a:xfrm>
            <a:off x="6513249" y="1171678"/>
            <a:ext cx="1524512" cy="3199926"/>
            <a:chOff x="5431588" y="1307171"/>
            <a:chExt cx="1423580" cy="2988072"/>
          </a:xfrm>
        </p:grpSpPr>
        <p:sp>
          <p:nvSpPr>
            <p:cNvPr id="207" name="Google Shape;207;p3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4817853" y="1588065"/>
            <a:ext cx="1891146" cy="2887347"/>
            <a:chOff x="3605604" y="1716301"/>
            <a:chExt cx="1765941" cy="2696187"/>
          </a:xfrm>
        </p:grpSpPr>
        <p:sp>
          <p:nvSpPr>
            <p:cNvPr id="231" name="Google Shape;231;p3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"/>
          <p:cNvSpPr txBox="1">
            <a:spLocks noGrp="1"/>
          </p:cNvSpPr>
          <p:nvPr>
            <p:ph type="subTitle" idx="1"/>
          </p:nvPr>
        </p:nvSpPr>
        <p:spPr>
          <a:xfrm>
            <a:off x="866747" y="3241293"/>
            <a:ext cx="2977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Nội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dung,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ví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dụ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,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các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 </a:t>
            </a:r>
            <a:r>
              <a:rPr lang="en-US" dirty="0" err="1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loại</a:t>
            </a:r>
            <a:r>
              <a:rPr lang="en-US" dirty="0">
                <a:solidFill>
                  <a:schemeClr val="lt2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?</a:t>
            </a: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2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 idx="2"/>
          </p:nvPr>
        </p:nvSpPr>
        <p:spPr>
          <a:xfrm>
            <a:off x="770075" y="1146939"/>
            <a:ext cx="265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/>
          <p:nvPr/>
        </p:nvSpPr>
        <p:spPr>
          <a:xfrm>
            <a:off x="118075" y="1262747"/>
            <a:ext cx="5293021" cy="2618005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288" name="Google Shape;288;p4"/>
          <p:cNvSpPr txBox="1">
            <a:spLocks noGrp="1"/>
          </p:cNvSpPr>
          <p:nvPr>
            <p:ph type="body" idx="1"/>
          </p:nvPr>
        </p:nvSpPr>
        <p:spPr>
          <a:xfrm>
            <a:off x="4229983" y="1546192"/>
            <a:ext cx="4657721" cy="258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kiếm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leo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đồi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vi-VN" sz="2000" dirty="0">
                <a:latin typeface="League Spartan" panose="020B0604020202020204" charset="-93"/>
              </a:rPr>
              <a:t>tìm kiếm theo chiều sâu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vi-VN" sz="2000" dirty="0">
                <a:latin typeface="League Spartan" panose="020B0604020202020204" charset="-93"/>
              </a:rPr>
              <a:t>không thể quay lui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vi-VN" sz="2000" dirty="0">
                <a:latin typeface="League Spartan" panose="020B0604020202020204" charset="-93"/>
              </a:rPr>
              <a:t>được quyết định dựa trên </a:t>
            </a:r>
            <a:r>
              <a:rPr lang="en-US" sz="2000" dirty="0" err="1">
                <a:latin typeface="League Spartan" panose="020B0604020202020204" charset="-93"/>
              </a:rPr>
              <a:t>hàm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mục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tiêu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pPr lvl="0"/>
            <a:endParaRPr lang="en-US" sz="2000" dirty="0">
              <a:latin typeface="League Spartan" panose="020B0604020202020204" charset="-93"/>
            </a:endParaRPr>
          </a:p>
          <a:p>
            <a:pPr lvl="0"/>
            <a:r>
              <a:rPr lang="en-US" sz="2000" b="1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Ứng</a:t>
            </a:r>
            <a:r>
              <a:rPr lang="en-US" sz="2000" b="1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dụng</a:t>
            </a:r>
            <a:r>
              <a:rPr lang="en-US" sz="2000" b="1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vi-VN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lập lịch trình, phân bổ tài nguyên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0C4BE7-38B8-DC32-5F4A-D2504756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6" y="1679820"/>
            <a:ext cx="4201932" cy="25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/>
          <p:nvPr/>
        </p:nvSpPr>
        <p:spPr>
          <a:xfrm>
            <a:off x="118075" y="1262747"/>
            <a:ext cx="5293021" cy="2618005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288" name="Google Shape;288;p4"/>
          <p:cNvSpPr txBox="1">
            <a:spLocks noGrp="1"/>
          </p:cNvSpPr>
          <p:nvPr>
            <p:ph type="body" idx="1"/>
          </p:nvPr>
        </p:nvSpPr>
        <p:spPr>
          <a:xfrm>
            <a:off x="4229983" y="1546192"/>
            <a:ext cx="4657721" cy="258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Leo </a:t>
            </a: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đồi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League Spartan"/>
                <a:cs typeface="League Spartan"/>
                <a:sym typeface="League Spartan"/>
              </a:rPr>
              <a:t>thường</a:t>
            </a:r>
            <a:r>
              <a:rPr lang="en-US" sz="2000" b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vi-VN" sz="2000" dirty="0">
                <a:latin typeface="League Spartan" panose="020B0604020202020204" charset="-93"/>
              </a:rPr>
              <a:t>dựa </a:t>
            </a:r>
            <a:r>
              <a:rPr lang="en-US" sz="2000" dirty="0" err="1">
                <a:latin typeface="League Spartan" panose="020B0604020202020204" charset="-93"/>
              </a:rPr>
              <a:t>vào</a:t>
            </a:r>
            <a:r>
              <a:rPr lang="vi-VN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hàm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mục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tiêu</a:t>
            </a:r>
            <a:r>
              <a:rPr lang="en-US" sz="2000" dirty="0">
                <a:latin typeface="League Spartan" panose="020B0604020202020204" charset="-93"/>
              </a:rPr>
              <a:t>, </a:t>
            </a:r>
            <a:r>
              <a:rPr lang="en-US" sz="2000" dirty="0" err="1">
                <a:latin typeface="League Spartan" panose="020B0604020202020204" charset="-93"/>
              </a:rPr>
              <a:t>chọn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cấu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hình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đầu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tiên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tốt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hơn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hiện</a:t>
            </a:r>
            <a:r>
              <a:rPr lang="en-US" sz="2000" dirty="0">
                <a:latin typeface="League Spartan" panose="020B0604020202020204" charset="-93"/>
              </a:rPr>
              <a:t> </a:t>
            </a:r>
            <a:r>
              <a:rPr lang="en-US" sz="2000" dirty="0" err="1">
                <a:latin typeface="League Spartan" panose="020B0604020202020204" charset="-93"/>
              </a:rPr>
              <a:t>tại</a:t>
            </a:r>
            <a:r>
              <a:rPr lang="en-US" sz="2000" dirty="0">
                <a:latin typeface="League Spartan" panose="020B0604020202020204" charset="-93"/>
              </a:rPr>
              <a:t>.</a:t>
            </a:r>
          </a:p>
          <a:p>
            <a:pPr lvl="0"/>
            <a:endParaRPr lang="en-US" sz="2000" dirty="0">
              <a:latin typeface="League Spartan" panose="020B0604020202020204" charset="-93"/>
            </a:endParaRPr>
          </a:p>
          <a:p>
            <a:pPr lvl="0"/>
            <a:r>
              <a:rPr lang="en-US" sz="2000" b="1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Leo </a:t>
            </a:r>
            <a:r>
              <a:rPr lang="en-US" sz="2000" b="1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đồi</a:t>
            </a:r>
            <a:r>
              <a:rPr lang="en-US" sz="2000" b="1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b="1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dốc</a:t>
            </a:r>
            <a:r>
              <a:rPr lang="en-US" sz="2000" b="1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khác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với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leo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đồi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thường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nó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sẽ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chọn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tốt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nhất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trong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các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lân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cận</a:t>
            </a:r>
            <a:r>
              <a:rPr lang="en-US" sz="2000" dirty="0">
                <a:latin typeface="League Spartan" panose="020B0604020202020204" charset="-93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endParaRPr lang="en-US" sz="2000" i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0C4BE7-38B8-DC32-5F4A-D2504756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6" y="1679820"/>
            <a:ext cx="4201932" cy="25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4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781f16-3 [Autosaved]">
            <a:extLst>
              <a:ext uri="{FF2B5EF4-FFF2-40B4-BE49-F238E27FC236}">
                <a16:creationId xmlns:a16="http://schemas.microsoft.com/office/drawing/2014/main" id="{86BF4059-E52C-DD87-FCDE-5552077DB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93" y="1414201"/>
            <a:ext cx="3822050" cy="33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849F539-1627-9973-F271-49E0DAF3C661}"/>
              </a:ext>
            </a:extLst>
          </p:cNvPr>
          <p:cNvSpPr/>
          <p:nvPr/>
        </p:nvSpPr>
        <p:spPr>
          <a:xfrm>
            <a:off x="733299" y="2072020"/>
            <a:ext cx="3732028" cy="99946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5" y="1547787"/>
            <a:ext cx="4536441" cy="242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Mô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tả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thuật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toán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Bước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1: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Sinh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ban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đầu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Bước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2: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hiện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tại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đích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71500" lvl="1" indent="0" algn="just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→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Dừng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Bước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3: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dụng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luật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sinh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Quay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lại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bước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2.</a:t>
            </a: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269FBF7C-9BB4-7F16-5B64-D6928383D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002046-64D5-1FCA-1954-C30C9F99C980}"/>
              </a:ext>
            </a:extLst>
          </p:cNvPr>
          <p:cNvSpPr/>
          <p:nvPr/>
        </p:nvSpPr>
        <p:spPr>
          <a:xfrm>
            <a:off x="1031358" y="1956571"/>
            <a:ext cx="3625703" cy="1082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6" y="1547786"/>
            <a:ext cx="4806612" cy="2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Ví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dụ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-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Bài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toán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phân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việc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bảng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chi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từng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việc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ứng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từng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nhân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Một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nhân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chỉ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một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việc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Phân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công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việc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để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chi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ít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nhất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074" name="Picture 2" descr="Hộp đèn">
            <a:extLst>
              <a:ext uri="{FF2B5EF4-FFF2-40B4-BE49-F238E27FC236}">
                <a16:creationId xmlns:a16="http://schemas.microsoft.com/office/drawing/2014/main" id="{5B7E19C1-2843-BD20-BE62-FF9C9202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14" y="1465243"/>
            <a:ext cx="3401186" cy="25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D079E9E5-3B2E-C517-9DC1-AA4143CCC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8" name="Google Shape;504;p8">
            <a:extLst>
              <a:ext uri="{FF2B5EF4-FFF2-40B4-BE49-F238E27FC236}">
                <a16:creationId xmlns:a16="http://schemas.microsoft.com/office/drawing/2014/main" id="{96DF1846-B2B5-0508-1EC6-341F791AD734}"/>
              </a:ext>
            </a:extLst>
          </p:cNvPr>
          <p:cNvSpPr txBox="1">
            <a:spLocks/>
          </p:cNvSpPr>
          <p:nvPr/>
        </p:nvSpPr>
        <p:spPr>
          <a:xfrm>
            <a:off x="6463900" y="338175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Ví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36660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AFB1213-6034-85E7-3306-0495FEBA31AC}"/>
              </a:ext>
            </a:extLst>
          </p:cNvPr>
          <p:cNvSpPr/>
          <p:nvPr/>
        </p:nvSpPr>
        <p:spPr>
          <a:xfrm>
            <a:off x="1127051" y="2277240"/>
            <a:ext cx="4125433" cy="1550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626626" y="1547787"/>
            <a:ext cx="5125588" cy="325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Mỗi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1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hoán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{1, 2, 3, 4}</a:t>
            </a:r>
          </a:p>
          <a:p>
            <a:pPr marL="114300" indent="0" algn="just">
              <a:buNone/>
            </a:pP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	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dụ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: {2, 1, 3, 4}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ứng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A – job2, </a:t>
            </a:r>
          </a:p>
          <a:p>
            <a:pPr marL="114300" indent="0" algn="just">
              <a:buNone/>
            </a:pP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	B – job1, C – job3, D – job4. </a:t>
            </a:r>
          </a:p>
          <a:p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Sinh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bằng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cách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đổi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chỗ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2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vị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Dựa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vào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hàm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mục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tiêu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xác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định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tốt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Lặp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lại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đến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khi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tìm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ra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kết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quả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074" name="Picture 2" descr="Hộp đèn">
            <a:extLst>
              <a:ext uri="{FF2B5EF4-FFF2-40B4-BE49-F238E27FC236}">
                <a16:creationId xmlns:a16="http://schemas.microsoft.com/office/drawing/2014/main" id="{5B7E19C1-2843-BD20-BE62-FF9C9202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14" y="1547787"/>
            <a:ext cx="3401186" cy="25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04;p8">
            <a:extLst>
              <a:ext uri="{FF2B5EF4-FFF2-40B4-BE49-F238E27FC236}">
                <a16:creationId xmlns:a16="http://schemas.microsoft.com/office/drawing/2014/main" id="{DAF28005-1C0C-7AFC-A70F-282A8DE7EE30}"/>
              </a:ext>
            </a:extLst>
          </p:cNvPr>
          <p:cNvSpPr txBox="1">
            <a:spLocks/>
          </p:cNvSpPr>
          <p:nvPr/>
        </p:nvSpPr>
        <p:spPr>
          <a:xfrm>
            <a:off x="6389472" y="338175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Ví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dụ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11" name="Google Shape;287;p4">
            <a:extLst>
              <a:ext uri="{FF2B5EF4-FFF2-40B4-BE49-F238E27FC236}">
                <a16:creationId xmlns:a16="http://schemas.microsoft.com/office/drawing/2014/main" id="{3502C7F1-C0AA-C327-9CE8-85DFC57A2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17365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081096-8CA8-28EF-A35A-F31F0B325FD0}"/>
              </a:ext>
            </a:extLst>
          </p:cNvPr>
          <p:cNvSpPr/>
          <p:nvPr/>
        </p:nvSpPr>
        <p:spPr>
          <a:xfrm>
            <a:off x="1053015" y="1469164"/>
            <a:ext cx="3721003" cy="16881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"/>
          </p:nvPr>
        </p:nvSpPr>
        <p:spPr>
          <a:xfrm>
            <a:off x="828993" y="1469164"/>
            <a:ext cx="5125588" cy="325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Hàm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mục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tiêu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(h)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hàm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vi-VN" sz="2000" dirty="0">
                <a:latin typeface="League Spartan"/>
                <a:ea typeface="League Spartan"/>
                <a:cs typeface="League Spartan"/>
                <a:sym typeface="League Spartan"/>
              </a:rPr>
              <a:t>ước lượng về khả năng dẫn đến lời giải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Với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bài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toán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trên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hàm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mục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tiêu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chính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là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chi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phí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của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cấu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hình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dirty="0" err="1">
                <a:latin typeface="League Spartan"/>
                <a:ea typeface="League Spartan"/>
                <a:cs typeface="League Spartan"/>
                <a:sym typeface="League Spartan"/>
              </a:rPr>
              <a:t>đó</a:t>
            </a: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Ví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000" i="1" dirty="0" err="1">
                <a:latin typeface="League Spartan"/>
                <a:ea typeface="League Spartan"/>
                <a:cs typeface="League Spartan"/>
                <a:sym typeface="League Spartan"/>
              </a:rPr>
              <a:t>dụ</a:t>
            </a:r>
            <a:r>
              <a:rPr lang="en-US" sz="2000" i="1" dirty="0"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League Spartan"/>
                <a:ea typeface="League Spartan"/>
                <a:cs typeface="League Spartan"/>
                <a:sym typeface="League Spartan"/>
              </a:rPr>
              <a:t>h({2, 1, 3, 4}) = A2 + B1 + C3 + D4 = 13.</a:t>
            </a: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000" b="1" i="0" u="none" strike="noStrike" cap="none" dirty="0">
                <a:solidFill>
                  <a:schemeClr val="lt2"/>
                </a:solidFill>
                <a:latin typeface="League Spartan"/>
                <a:ea typeface="Calibri"/>
                <a:cs typeface="Calibri"/>
                <a:sym typeface="League Spartan"/>
              </a:rPr>
              <a:t> h</a:t>
            </a:r>
            <a:r>
              <a:rPr lang="en-US" sz="2000" b="1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Calibri"/>
                <a:cs typeface="Calibri"/>
                <a:sym typeface="League Spartan"/>
              </a:rPr>
              <a:t>càng</a:t>
            </a:r>
            <a:r>
              <a:rPr lang="en-US" sz="2000" b="1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Calibri"/>
                <a:cs typeface="Calibri"/>
                <a:sym typeface="League Spartan"/>
              </a:rPr>
              <a:t>nhỏ</a:t>
            </a:r>
            <a:r>
              <a:rPr lang="en-US" sz="2000" b="1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Calibri"/>
                <a:cs typeface="Calibri"/>
                <a:sym typeface="League Spartan"/>
              </a:rPr>
              <a:t>thì</a:t>
            </a:r>
            <a:r>
              <a:rPr lang="en-US" sz="2000" b="1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Calibri"/>
                <a:cs typeface="Calibri"/>
                <a:sym typeface="League Spartan"/>
              </a:rPr>
              <a:t>càng</a:t>
            </a:r>
            <a:r>
              <a:rPr lang="en-US" sz="2000" b="1" dirty="0">
                <a:latin typeface="League Spartan"/>
                <a:ea typeface="Calibri"/>
                <a:cs typeface="Calibri"/>
                <a:sym typeface="League Spartan"/>
              </a:rPr>
              <a:t> </a:t>
            </a:r>
            <a:r>
              <a:rPr lang="en-US" sz="2000" b="1" dirty="0" err="1">
                <a:latin typeface="League Spartan"/>
                <a:ea typeface="Calibri"/>
                <a:cs typeface="Calibri"/>
                <a:sym typeface="League Spartan"/>
              </a:rPr>
              <a:t>tốt</a:t>
            </a:r>
            <a:r>
              <a:rPr lang="en-US" sz="2000" b="1" dirty="0">
                <a:latin typeface="League Spartan"/>
                <a:ea typeface="Calibri"/>
                <a:cs typeface="Calibri"/>
                <a:sym typeface="League Spartan"/>
              </a:rPr>
              <a:t>.</a:t>
            </a:r>
            <a:endParaRPr lang="en-US" sz="20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143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074" name="Picture 2" descr="Hộp đèn">
            <a:extLst>
              <a:ext uri="{FF2B5EF4-FFF2-40B4-BE49-F238E27FC236}">
                <a16:creationId xmlns:a16="http://schemas.microsoft.com/office/drawing/2014/main" id="{5B7E19C1-2843-BD20-BE62-FF9C9202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214" y="1547787"/>
            <a:ext cx="3401186" cy="25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04;p8">
            <a:extLst>
              <a:ext uri="{FF2B5EF4-FFF2-40B4-BE49-F238E27FC236}">
                <a16:creationId xmlns:a16="http://schemas.microsoft.com/office/drawing/2014/main" id="{EAC43A53-E753-0556-0974-338BFF89735E}"/>
              </a:ext>
            </a:extLst>
          </p:cNvPr>
          <p:cNvSpPr txBox="1">
            <a:spLocks/>
          </p:cNvSpPr>
          <p:nvPr/>
        </p:nvSpPr>
        <p:spPr>
          <a:xfrm>
            <a:off x="6421369" y="292667"/>
            <a:ext cx="2449865" cy="6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Hàm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mục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tiêu</a:t>
            </a:r>
            <a:br>
              <a:rPr lang="vi-VN" dirty="0">
                <a:latin typeface="League Spartan Black"/>
                <a:ea typeface="League Spartan Black"/>
                <a:cs typeface="League Spartan Black"/>
                <a:sym typeface="League Spartan Black"/>
              </a:rPr>
            </a:br>
            <a:endParaRPr lang="en-US"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  <p:sp>
        <p:nvSpPr>
          <p:cNvPr id="7" name="Google Shape;287;p4">
            <a:extLst>
              <a:ext uri="{FF2B5EF4-FFF2-40B4-BE49-F238E27FC236}">
                <a16:creationId xmlns:a16="http://schemas.microsoft.com/office/drawing/2014/main" id="{628B3831-22E1-60F7-3990-5ED440C39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01.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Tìm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Kiếm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leo</a:t>
            </a:r>
            <a:r>
              <a:rPr lang="en-US" dirty="0">
                <a:latin typeface="League Spartan Black"/>
                <a:ea typeface="League Spartan Black"/>
                <a:cs typeface="League Spartan Black"/>
                <a:sym typeface="League Spartan Black"/>
              </a:rPr>
              <a:t> </a:t>
            </a:r>
            <a:r>
              <a:rPr lang="en-US" dirty="0" err="1">
                <a:latin typeface="League Spartan Black"/>
                <a:ea typeface="League Spartan Black"/>
                <a:cs typeface="League Spartan Black"/>
                <a:sym typeface="League Spartan Black"/>
              </a:rPr>
              <a:t>đồi</a:t>
            </a:r>
            <a:endParaRPr dirty="0">
              <a:latin typeface="League Spartan Black"/>
              <a:ea typeface="League Spartan Black"/>
              <a:cs typeface="League Spartan Black"/>
              <a:sym typeface="League Spartan Black"/>
            </a:endParaRPr>
          </a:p>
        </p:txBody>
      </p:sp>
    </p:spTree>
    <p:extLst>
      <p:ext uri="{BB962C8B-B14F-4D97-AF65-F5344CB8AC3E}">
        <p14:creationId xmlns:p14="http://schemas.microsoft.com/office/powerpoint/2010/main" val="96912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882</Words>
  <Application>Microsoft Office PowerPoint</Application>
  <PresentationFormat>On-screen Show (16:9)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League Spartan Black</vt:lpstr>
      <vt:lpstr>Noto Sans Symbols</vt:lpstr>
      <vt:lpstr>League Spartan</vt:lpstr>
      <vt:lpstr>Courier New</vt:lpstr>
      <vt:lpstr>DM Sans</vt:lpstr>
      <vt:lpstr>Viga</vt:lpstr>
      <vt:lpstr>Calibri</vt:lpstr>
      <vt:lpstr>League Spartan SemiBold</vt:lpstr>
      <vt:lpstr>Cyber Security Business Plan</vt:lpstr>
      <vt:lpstr>THUẬT TOÁN  LEO ĐỒI &amp;  BÀI TOÁN SẮP XẾP THỜI KHÓA BIỂU</vt:lpstr>
      <vt:lpstr>01</vt:lpstr>
      <vt:lpstr>Thuật toán leo đồi</vt:lpstr>
      <vt:lpstr>01. Tìm Kiếm leo đồi</vt:lpstr>
      <vt:lpstr>01. Tìm Kiếm leo đồi</vt:lpstr>
      <vt:lpstr>01. Tìm Kiếm leo đồi</vt:lpstr>
      <vt:lpstr>01. Tìm Kiếm leo đồi</vt:lpstr>
      <vt:lpstr>01. Tìm Kiếm leo đồi</vt:lpstr>
      <vt:lpstr>01. Tìm Kiếm leo đồi</vt:lpstr>
      <vt:lpstr>01. Tìm Kiếm leo đồi</vt:lpstr>
      <vt:lpstr>CÁC VẤN ĐỀ </vt:lpstr>
      <vt:lpstr>02. Giải quyết</vt:lpstr>
      <vt:lpstr>03</vt:lpstr>
      <vt:lpstr>03. ƯU – NHƯỢC ĐIỂM</vt:lpstr>
      <vt:lpstr>ỨNG DỤNG</vt:lpstr>
      <vt:lpstr>04. Ứng dụng</vt:lpstr>
      <vt:lpstr>04. Ứng dụng</vt:lpstr>
      <vt:lpstr>04.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 LEO ĐỒI &amp;  BÀI TOÁN SẮP XẾP THỜI KHÓA BIỂU</dc:title>
  <cp:lastModifiedBy>datdatdat035@gmail.com</cp:lastModifiedBy>
  <cp:revision>12</cp:revision>
  <dcterms:modified xsi:type="dcterms:W3CDTF">2023-05-08T09:21:19Z</dcterms:modified>
</cp:coreProperties>
</file>