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7" r:id="rId11"/>
    <p:sldId id="278" r:id="rId12"/>
    <p:sldId id="284" r:id="rId13"/>
    <p:sldId id="265" r:id="rId14"/>
    <p:sldId id="279" r:id="rId15"/>
    <p:sldId id="280" r:id="rId16"/>
    <p:sldId id="281" r:id="rId17"/>
    <p:sldId id="282" r:id="rId18"/>
    <p:sldId id="283" r:id="rId19"/>
    <p:sldId id="273" r:id="rId20"/>
    <p:sldId id="27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M Sans" panose="020B0604020202020204" pitchFamily="2" charset="0"/>
      <p:regular r:id="rId27"/>
      <p:bold r:id="rId28"/>
      <p:italic r:id="rId29"/>
      <p:boldItalic r:id="rId30"/>
    </p:embeddedFont>
    <p:embeddedFont>
      <p:font typeface="League Spartan" panose="020B0604020202020204" charset="-93"/>
      <p:regular r:id="rId31"/>
      <p:bold r:id="rId32"/>
    </p:embeddedFont>
    <p:embeddedFont>
      <p:font typeface="League Spartan Black" panose="020B0604020202020204" charset="-93"/>
      <p:bold r:id="rId33"/>
    </p:embeddedFont>
    <p:embeddedFont>
      <p:font typeface="League Spartan SemiBold" panose="020B0604020202020204" charset="-93"/>
      <p:regular r:id="rId34"/>
      <p:bold r:id="rId35"/>
    </p:embeddedFont>
    <p:embeddedFont>
      <p:font typeface="Vig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lZsWO8CqGJSYTCfnZ40PQwMY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6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9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1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9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25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98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900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93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8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2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3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4547934" y="1245243"/>
            <a:ext cx="5271879" cy="28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BÀI TOÁN THỎA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RÀNG BUỘC 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&amp; 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ỨNG DỤNG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TÔ MÀU BẢN ĐỒ</a:t>
            </a:r>
            <a:endParaRPr sz="3600" dirty="0">
              <a:solidFill>
                <a:schemeClr val="lt2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59" name="Google Shape;59;p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60" name="Google Shape;60;p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p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62" name="Google Shape;62;p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4" name="Google Shape;174;p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75" name="Google Shape;175;p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78" name="Google Shape;178;p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92D565-5CB4-4F8A-8152-61CD231F5231}"/>
              </a:ext>
            </a:extLst>
          </p:cNvPr>
          <p:cNvSpPr/>
          <p:nvPr/>
        </p:nvSpPr>
        <p:spPr>
          <a:xfrm>
            <a:off x="5528930" y="1839433"/>
            <a:ext cx="3108071" cy="2721934"/>
          </a:xfrm>
          <a:custGeom>
            <a:avLst/>
            <a:gdLst>
              <a:gd name="connsiteX0" fmla="*/ 765544 w 3108071"/>
              <a:gd name="connsiteY0" fmla="*/ 85060 h 2721934"/>
              <a:gd name="connsiteX1" fmla="*/ 765544 w 3108071"/>
              <a:gd name="connsiteY1" fmla="*/ 85060 h 2721934"/>
              <a:gd name="connsiteX2" fmla="*/ 648586 w 3108071"/>
              <a:gd name="connsiteY2" fmla="*/ 74427 h 2721934"/>
              <a:gd name="connsiteX3" fmla="*/ 616689 w 3108071"/>
              <a:gd name="connsiteY3" fmla="*/ 85060 h 2721934"/>
              <a:gd name="connsiteX4" fmla="*/ 574158 w 3108071"/>
              <a:gd name="connsiteY4" fmla="*/ 138223 h 2721934"/>
              <a:gd name="connsiteX5" fmla="*/ 563526 w 3108071"/>
              <a:gd name="connsiteY5" fmla="*/ 191386 h 2721934"/>
              <a:gd name="connsiteX6" fmla="*/ 499730 w 3108071"/>
              <a:gd name="connsiteY6" fmla="*/ 393404 h 2721934"/>
              <a:gd name="connsiteX7" fmla="*/ 489098 w 3108071"/>
              <a:gd name="connsiteY7" fmla="*/ 499730 h 2721934"/>
              <a:gd name="connsiteX8" fmla="*/ 457200 w 3108071"/>
              <a:gd name="connsiteY8" fmla="*/ 914400 h 2721934"/>
              <a:gd name="connsiteX9" fmla="*/ 287079 w 3108071"/>
              <a:gd name="connsiteY9" fmla="*/ 1116418 h 2721934"/>
              <a:gd name="connsiteX10" fmla="*/ 116958 w 3108071"/>
              <a:gd name="connsiteY10" fmla="*/ 1233376 h 2721934"/>
              <a:gd name="connsiteX11" fmla="*/ 21265 w 3108071"/>
              <a:gd name="connsiteY11" fmla="*/ 1424762 h 2721934"/>
              <a:gd name="connsiteX12" fmla="*/ 0 w 3108071"/>
              <a:gd name="connsiteY12" fmla="*/ 1520455 h 2721934"/>
              <a:gd name="connsiteX13" fmla="*/ 42530 w 3108071"/>
              <a:gd name="connsiteY13" fmla="*/ 2009553 h 2721934"/>
              <a:gd name="connsiteX14" fmla="*/ 95693 w 3108071"/>
              <a:gd name="connsiteY14" fmla="*/ 2115879 h 2721934"/>
              <a:gd name="connsiteX15" fmla="*/ 265814 w 3108071"/>
              <a:gd name="connsiteY15" fmla="*/ 2275367 h 2721934"/>
              <a:gd name="connsiteX16" fmla="*/ 414670 w 3108071"/>
              <a:gd name="connsiteY16" fmla="*/ 2392325 h 2721934"/>
              <a:gd name="connsiteX17" fmla="*/ 637954 w 3108071"/>
              <a:gd name="connsiteY17" fmla="*/ 2498651 h 2721934"/>
              <a:gd name="connsiteX18" fmla="*/ 786810 w 3108071"/>
              <a:gd name="connsiteY18" fmla="*/ 2583711 h 2721934"/>
              <a:gd name="connsiteX19" fmla="*/ 988828 w 3108071"/>
              <a:gd name="connsiteY19" fmla="*/ 2668772 h 2721934"/>
              <a:gd name="connsiteX20" fmla="*/ 1414130 w 3108071"/>
              <a:gd name="connsiteY20" fmla="*/ 2721934 h 2721934"/>
              <a:gd name="connsiteX21" fmla="*/ 1818168 w 3108071"/>
              <a:gd name="connsiteY21" fmla="*/ 2700669 h 2721934"/>
              <a:gd name="connsiteX22" fmla="*/ 2062717 w 3108071"/>
              <a:gd name="connsiteY22" fmla="*/ 2583711 h 2721934"/>
              <a:gd name="connsiteX23" fmla="*/ 2286000 w 3108071"/>
              <a:gd name="connsiteY23" fmla="*/ 2498651 h 2721934"/>
              <a:gd name="connsiteX24" fmla="*/ 2541182 w 3108071"/>
              <a:gd name="connsiteY24" fmla="*/ 2328530 h 2721934"/>
              <a:gd name="connsiteX25" fmla="*/ 2743200 w 3108071"/>
              <a:gd name="connsiteY25" fmla="*/ 2158409 h 2721934"/>
              <a:gd name="connsiteX26" fmla="*/ 2860158 w 3108071"/>
              <a:gd name="connsiteY26" fmla="*/ 1998920 h 2721934"/>
              <a:gd name="connsiteX27" fmla="*/ 2977117 w 3108071"/>
              <a:gd name="connsiteY27" fmla="*/ 1796902 h 2721934"/>
              <a:gd name="connsiteX28" fmla="*/ 3072810 w 3108071"/>
              <a:gd name="connsiteY28" fmla="*/ 1520455 h 2721934"/>
              <a:gd name="connsiteX29" fmla="*/ 3094075 w 3108071"/>
              <a:gd name="connsiteY29" fmla="*/ 1392865 h 2721934"/>
              <a:gd name="connsiteX30" fmla="*/ 3062177 w 3108071"/>
              <a:gd name="connsiteY30" fmla="*/ 733646 h 2721934"/>
              <a:gd name="connsiteX31" fmla="*/ 3019647 w 3108071"/>
              <a:gd name="connsiteY31" fmla="*/ 669851 h 2721934"/>
              <a:gd name="connsiteX32" fmla="*/ 2828261 w 3108071"/>
              <a:gd name="connsiteY32" fmla="*/ 414669 h 2721934"/>
              <a:gd name="connsiteX33" fmla="*/ 2753833 w 3108071"/>
              <a:gd name="connsiteY33" fmla="*/ 350874 h 2721934"/>
              <a:gd name="connsiteX34" fmla="*/ 2626242 w 3108071"/>
              <a:gd name="connsiteY34" fmla="*/ 276446 h 2721934"/>
              <a:gd name="connsiteX35" fmla="*/ 2551814 w 3108071"/>
              <a:gd name="connsiteY35" fmla="*/ 244548 h 2721934"/>
              <a:gd name="connsiteX36" fmla="*/ 2434856 w 3108071"/>
              <a:gd name="connsiteY36" fmla="*/ 212651 h 2721934"/>
              <a:gd name="connsiteX37" fmla="*/ 2339163 w 3108071"/>
              <a:gd name="connsiteY37" fmla="*/ 170120 h 2721934"/>
              <a:gd name="connsiteX38" fmla="*/ 2222205 w 3108071"/>
              <a:gd name="connsiteY38" fmla="*/ 138223 h 2721934"/>
              <a:gd name="connsiteX39" fmla="*/ 2041451 w 3108071"/>
              <a:gd name="connsiteY39" fmla="*/ 85060 h 2721934"/>
              <a:gd name="connsiteX40" fmla="*/ 1945758 w 3108071"/>
              <a:gd name="connsiteY40" fmla="*/ 53162 h 2721934"/>
              <a:gd name="connsiteX41" fmla="*/ 1807535 w 3108071"/>
              <a:gd name="connsiteY41" fmla="*/ 42530 h 2721934"/>
              <a:gd name="connsiteX42" fmla="*/ 1701210 w 3108071"/>
              <a:gd name="connsiteY42" fmla="*/ 21265 h 2721934"/>
              <a:gd name="connsiteX43" fmla="*/ 1520456 w 3108071"/>
              <a:gd name="connsiteY43" fmla="*/ 0 h 2721934"/>
              <a:gd name="connsiteX44" fmla="*/ 1137684 w 3108071"/>
              <a:gd name="connsiteY44" fmla="*/ 53162 h 2721934"/>
              <a:gd name="connsiteX45" fmla="*/ 1041991 w 3108071"/>
              <a:gd name="connsiteY45" fmla="*/ 85060 h 2721934"/>
              <a:gd name="connsiteX46" fmla="*/ 1010093 w 3108071"/>
              <a:gd name="connsiteY46" fmla="*/ 106325 h 2721934"/>
              <a:gd name="connsiteX47" fmla="*/ 914400 w 3108071"/>
              <a:gd name="connsiteY47" fmla="*/ 116958 h 2721934"/>
              <a:gd name="connsiteX48" fmla="*/ 733647 w 3108071"/>
              <a:gd name="connsiteY48" fmla="*/ 95693 h 2721934"/>
              <a:gd name="connsiteX49" fmla="*/ 712382 w 3108071"/>
              <a:gd name="connsiteY49" fmla="*/ 74427 h 2721934"/>
              <a:gd name="connsiteX50" fmla="*/ 691117 w 3108071"/>
              <a:gd name="connsiteY50" fmla="*/ 63795 h 2721934"/>
              <a:gd name="connsiteX51" fmla="*/ 765544 w 3108071"/>
              <a:gd name="connsiteY51" fmla="*/ 85060 h 272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108071" h="2721934">
                <a:moveTo>
                  <a:pt x="765544" y="85060"/>
                </a:moveTo>
                <a:lnTo>
                  <a:pt x="765544" y="85060"/>
                </a:lnTo>
                <a:cubicBezTo>
                  <a:pt x="726558" y="81516"/>
                  <a:pt x="687733" y="74427"/>
                  <a:pt x="648586" y="74427"/>
                </a:cubicBezTo>
                <a:cubicBezTo>
                  <a:pt x="637378" y="74427"/>
                  <a:pt x="625198" y="77766"/>
                  <a:pt x="616689" y="85060"/>
                </a:cubicBezTo>
                <a:cubicBezTo>
                  <a:pt x="599458" y="99829"/>
                  <a:pt x="588335" y="120502"/>
                  <a:pt x="574158" y="138223"/>
                </a:cubicBezTo>
                <a:cubicBezTo>
                  <a:pt x="570614" y="155944"/>
                  <a:pt x="568586" y="174037"/>
                  <a:pt x="563526" y="191386"/>
                </a:cubicBezTo>
                <a:cubicBezTo>
                  <a:pt x="543753" y="259179"/>
                  <a:pt x="499730" y="393404"/>
                  <a:pt x="499730" y="393404"/>
                </a:cubicBezTo>
                <a:cubicBezTo>
                  <a:pt x="496186" y="428846"/>
                  <a:pt x="490715" y="464148"/>
                  <a:pt x="489098" y="499730"/>
                </a:cubicBezTo>
                <a:cubicBezTo>
                  <a:pt x="481617" y="664322"/>
                  <a:pt x="522650" y="783501"/>
                  <a:pt x="457200" y="914400"/>
                </a:cubicBezTo>
                <a:cubicBezTo>
                  <a:pt x="417813" y="993174"/>
                  <a:pt x="365443" y="1069399"/>
                  <a:pt x="287079" y="1116418"/>
                </a:cubicBezTo>
                <a:cubicBezTo>
                  <a:pt x="242477" y="1143180"/>
                  <a:pt x="155273" y="1188095"/>
                  <a:pt x="116958" y="1233376"/>
                </a:cubicBezTo>
                <a:cubicBezTo>
                  <a:pt x="75197" y="1282730"/>
                  <a:pt x="40102" y="1365112"/>
                  <a:pt x="21265" y="1424762"/>
                </a:cubicBezTo>
                <a:cubicBezTo>
                  <a:pt x="11425" y="1455921"/>
                  <a:pt x="7088" y="1488557"/>
                  <a:pt x="0" y="1520455"/>
                </a:cubicBezTo>
                <a:cubicBezTo>
                  <a:pt x="14177" y="1683488"/>
                  <a:pt x="16563" y="1847978"/>
                  <a:pt x="42530" y="2009553"/>
                </a:cubicBezTo>
                <a:cubicBezTo>
                  <a:pt x="48818" y="2048676"/>
                  <a:pt x="74533" y="2082376"/>
                  <a:pt x="95693" y="2115879"/>
                </a:cubicBezTo>
                <a:cubicBezTo>
                  <a:pt x="172301" y="2237175"/>
                  <a:pt x="156758" y="2193576"/>
                  <a:pt x="265814" y="2275367"/>
                </a:cubicBezTo>
                <a:cubicBezTo>
                  <a:pt x="358235" y="2344683"/>
                  <a:pt x="318463" y="2333532"/>
                  <a:pt x="414670" y="2392325"/>
                </a:cubicBezTo>
                <a:cubicBezTo>
                  <a:pt x="630713" y="2524351"/>
                  <a:pt x="434031" y="2396689"/>
                  <a:pt x="637954" y="2498651"/>
                </a:cubicBezTo>
                <a:cubicBezTo>
                  <a:pt x="689069" y="2524208"/>
                  <a:pt x="735387" y="2558779"/>
                  <a:pt x="786810" y="2583711"/>
                </a:cubicBezTo>
                <a:cubicBezTo>
                  <a:pt x="852555" y="2615587"/>
                  <a:pt x="917474" y="2653050"/>
                  <a:pt x="988828" y="2668772"/>
                </a:cubicBezTo>
                <a:cubicBezTo>
                  <a:pt x="1128352" y="2699515"/>
                  <a:pt x="1414130" y="2721934"/>
                  <a:pt x="1414130" y="2721934"/>
                </a:cubicBezTo>
                <a:cubicBezTo>
                  <a:pt x="1548809" y="2714846"/>
                  <a:pt x="1684344" y="2717397"/>
                  <a:pt x="1818168" y="2700669"/>
                </a:cubicBezTo>
                <a:cubicBezTo>
                  <a:pt x="1876909" y="2693326"/>
                  <a:pt x="2022724" y="2601355"/>
                  <a:pt x="2062717" y="2583711"/>
                </a:cubicBezTo>
                <a:cubicBezTo>
                  <a:pt x="2135586" y="2551563"/>
                  <a:pt x="2213935" y="2532564"/>
                  <a:pt x="2286000" y="2498651"/>
                </a:cubicBezTo>
                <a:cubicBezTo>
                  <a:pt x="2346648" y="2470111"/>
                  <a:pt x="2486178" y="2372533"/>
                  <a:pt x="2541182" y="2328530"/>
                </a:cubicBezTo>
                <a:cubicBezTo>
                  <a:pt x="2609926" y="2273535"/>
                  <a:pt x="2681978" y="2221672"/>
                  <a:pt x="2743200" y="2158409"/>
                </a:cubicBezTo>
                <a:cubicBezTo>
                  <a:pt x="2789046" y="2111034"/>
                  <a:pt x="2824344" y="2054269"/>
                  <a:pt x="2860158" y="1998920"/>
                </a:cubicBezTo>
                <a:cubicBezTo>
                  <a:pt x="2902429" y="1933592"/>
                  <a:pt x="2942319" y="1866498"/>
                  <a:pt x="2977117" y="1796902"/>
                </a:cubicBezTo>
                <a:cubicBezTo>
                  <a:pt x="3003352" y="1744432"/>
                  <a:pt x="3058955" y="1578182"/>
                  <a:pt x="3072810" y="1520455"/>
                </a:cubicBezTo>
                <a:cubicBezTo>
                  <a:pt x="3082872" y="1478529"/>
                  <a:pt x="3086987" y="1435395"/>
                  <a:pt x="3094075" y="1392865"/>
                </a:cubicBezTo>
                <a:cubicBezTo>
                  <a:pt x="3113429" y="1121896"/>
                  <a:pt x="3120644" y="1128297"/>
                  <a:pt x="3062177" y="733646"/>
                </a:cubicBezTo>
                <a:cubicBezTo>
                  <a:pt x="3058432" y="708365"/>
                  <a:pt x="3032796" y="691766"/>
                  <a:pt x="3019647" y="669851"/>
                </a:cubicBezTo>
                <a:cubicBezTo>
                  <a:pt x="2948757" y="551702"/>
                  <a:pt x="2958689" y="526464"/>
                  <a:pt x="2828261" y="414669"/>
                </a:cubicBezTo>
                <a:cubicBezTo>
                  <a:pt x="2803452" y="393404"/>
                  <a:pt x="2779733" y="370797"/>
                  <a:pt x="2753833" y="350874"/>
                </a:cubicBezTo>
                <a:cubicBezTo>
                  <a:pt x="2709761" y="316973"/>
                  <a:pt x="2676145" y="299479"/>
                  <a:pt x="2626242" y="276446"/>
                </a:cubicBezTo>
                <a:cubicBezTo>
                  <a:pt x="2601735" y="265135"/>
                  <a:pt x="2577421" y="253084"/>
                  <a:pt x="2551814" y="244548"/>
                </a:cubicBezTo>
                <a:cubicBezTo>
                  <a:pt x="2513478" y="231769"/>
                  <a:pt x="2472997" y="226000"/>
                  <a:pt x="2434856" y="212651"/>
                </a:cubicBezTo>
                <a:cubicBezTo>
                  <a:pt x="2401909" y="201120"/>
                  <a:pt x="2372110" y="181651"/>
                  <a:pt x="2339163" y="170120"/>
                </a:cubicBezTo>
                <a:cubicBezTo>
                  <a:pt x="2301022" y="156771"/>
                  <a:pt x="2261060" y="149324"/>
                  <a:pt x="2222205" y="138223"/>
                </a:cubicBezTo>
                <a:cubicBezTo>
                  <a:pt x="2161818" y="120970"/>
                  <a:pt x="2101031" y="104920"/>
                  <a:pt x="2041451" y="85060"/>
                </a:cubicBezTo>
                <a:cubicBezTo>
                  <a:pt x="2009553" y="74427"/>
                  <a:pt x="1978839" y="59177"/>
                  <a:pt x="1945758" y="53162"/>
                </a:cubicBezTo>
                <a:cubicBezTo>
                  <a:pt x="1900293" y="44896"/>
                  <a:pt x="1853609" y="46074"/>
                  <a:pt x="1807535" y="42530"/>
                </a:cubicBezTo>
                <a:cubicBezTo>
                  <a:pt x="1772093" y="35442"/>
                  <a:pt x="1736804" y="27546"/>
                  <a:pt x="1701210" y="21265"/>
                </a:cubicBezTo>
                <a:cubicBezTo>
                  <a:pt x="1639726" y="10415"/>
                  <a:pt x="1583207" y="6275"/>
                  <a:pt x="1520456" y="0"/>
                </a:cubicBezTo>
                <a:cubicBezTo>
                  <a:pt x="1313990" y="17953"/>
                  <a:pt x="1306405" y="7147"/>
                  <a:pt x="1137684" y="53162"/>
                </a:cubicBezTo>
                <a:cubicBezTo>
                  <a:pt x="1105246" y="62009"/>
                  <a:pt x="1073028" y="72128"/>
                  <a:pt x="1041991" y="85060"/>
                </a:cubicBezTo>
                <a:cubicBezTo>
                  <a:pt x="1030195" y="89975"/>
                  <a:pt x="1022490" y="103226"/>
                  <a:pt x="1010093" y="106325"/>
                </a:cubicBezTo>
                <a:cubicBezTo>
                  <a:pt x="978957" y="114109"/>
                  <a:pt x="946298" y="113414"/>
                  <a:pt x="914400" y="116958"/>
                </a:cubicBezTo>
                <a:cubicBezTo>
                  <a:pt x="854149" y="109870"/>
                  <a:pt x="793012" y="108191"/>
                  <a:pt x="733647" y="95693"/>
                </a:cubicBezTo>
                <a:cubicBezTo>
                  <a:pt x="723837" y="93628"/>
                  <a:pt x="720402" y="80442"/>
                  <a:pt x="712382" y="74427"/>
                </a:cubicBezTo>
                <a:cubicBezTo>
                  <a:pt x="706042" y="69672"/>
                  <a:pt x="698205" y="67339"/>
                  <a:pt x="691117" y="63795"/>
                </a:cubicBezTo>
                <a:lnTo>
                  <a:pt x="765544" y="85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5" y="1292536"/>
            <a:ext cx="4252700" cy="23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1" dirty="0" err="1">
                <a:latin typeface="League Spartan" panose="020B0604020202020204" charset="-93"/>
              </a:rPr>
              <a:t>Công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việc</a:t>
            </a:r>
            <a:r>
              <a:rPr lang="en-US" sz="2000" b="1" i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dirty="0">
              <a:latin typeface="League Spartan" panose="020B0604020202020204" charset="-93"/>
            </a:endParaRPr>
          </a:p>
          <a:p>
            <a:pPr algn="just"/>
            <a:r>
              <a:rPr lang="en-US" dirty="0" err="1">
                <a:latin typeface="League Spartan" panose="020B0604020202020204" charset="-93"/>
              </a:rPr>
              <a:t>Gán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giá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trị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b="1" dirty="0" err="1">
                <a:latin typeface="League Spartan" panose="020B0604020202020204" charset="-93"/>
              </a:rPr>
              <a:t>lần</a:t>
            </a:r>
            <a:r>
              <a:rPr lang="en-US" b="1" dirty="0">
                <a:latin typeface="League Spartan" panose="020B0604020202020204" charset="-93"/>
              </a:rPr>
              <a:t> </a:t>
            </a:r>
            <a:r>
              <a:rPr lang="en-US" b="1" dirty="0" err="1">
                <a:latin typeface="League Spartan" panose="020B0604020202020204" charset="-93"/>
              </a:rPr>
              <a:t>lượt</a:t>
            </a:r>
            <a:r>
              <a:rPr lang="en-US" b="1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cho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các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biến</a:t>
            </a:r>
            <a:r>
              <a:rPr lang="en-US" dirty="0">
                <a:latin typeface="League Spartan" panose="020B0604020202020204" charset="-93"/>
              </a:rPr>
              <a:t>.</a:t>
            </a:r>
            <a:endParaRPr lang="vi-VN" dirty="0">
              <a:latin typeface="League Spartan" panose="020B0604020202020204" charset="-93"/>
            </a:endParaRPr>
          </a:p>
          <a:p>
            <a:r>
              <a:rPr lang="en-US" dirty="0">
                <a:latin typeface="League Spartan" panose="020B0604020202020204" charset="-93"/>
              </a:rPr>
              <a:t>Sau </a:t>
            </a:r>
            <a:r>
              <a:rPr lang="en-US" dirty="0" err="1">
                <a:latin typeface="League Spartan" panose="020B0604020202020204" charset="-93"/>
              </a:rPr>
              <a:t>mỗi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phép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gán</a:t>
            </a:r>
            <a:r>
              <a:rPr lang="en-US" dirty="0">
                <a:latin typeface="League Spartan" panose="020B0604020202020204" charset="-93"/>
              </a:rPr>
              <a:t>, k</a:t>
            </a:r>
            <a:r>
              <a:rPr lang="vi-VN" dirty="0" err="1">
                <a:latin typeface="League Spartan" panose="020B0604020202020204" charset="-93"/>
              </a:rPr>
              <a:t>iểm</a:t>
            </a:r>
            <a:r>
              <a:rPr lang="vi-VN" dirty="0">
                <a:latin typeface="League Spartan" panose="020B0604020202020204" charset="-93"/>
              </a:rPr>
              <a:t> tra xem </a:t>
            </a:r>
            <a:r>
              <a:rPr lang="en-US" dirty="0" err="1">
                <a:latin typeface="League Spartan" panose="020B0604020202020204" charset="-93"/>
              </a:rPr>
              <a:t>cấu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hình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hiện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tại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vi-VN" dirty="0">
                <a:latin typeface="League Spartan" panose="020B0604020202020204" charset="-93"/>
              </a:rPr>
              <a:t>có là một lời giải</a:t>
            </a:r>
            <a:r>
              <a:rPr lang="en-US" dirty="0">
                <a:latin typeface="League Spartan" panose="020B0604020202020204" charset="-93"/>
              </a:rPr>
              <a:t>.</a:t>
            </a:r>
            <a:endParaRPr dirty="0">
              <a:latin typeface="League Spartan" panose="020B0604020202020204" charset="-93"/>
            </a:endParaRPr>
          </a:p>
        </p:txBody>
      </p:sp>
      <p:sp>
        <p:nvSpPr>
          <p:cNvPr id="507" name="Google Shape;507;p8"/>
          <p:cNvSpPr txBox="1"/>
          <p:nvPr/>
        </p:nvSpPr>
        <p:spPr>
          <a:xfrm>
            <a:off x="893458" y="3238410"/>
            <a:ext cx="5258844" cy="51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vi-VN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Phương pháp giải quyết bằng </a:t>
            </a:r>
            <a:r>
              <a:rPr lang="en-US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quay </a:t>
            </a:r>
            <a:r>
              <a:rPr lang="en-US" sz="1600" b="0" i="1" u="none" strike="noStrike" cap="none" dirty="0" err="1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lui</a:t>
            </a:r>
            <a:r>
              <a:rPr lang="vi-VN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sp>
        <p:nvSpPr>
          <p:cNvPr id="509" name="Google Shape;509;p8"/>
          <p:cNvSpPr txBox="1"/>
          <p:nvPr/>
        </p:nvSpPr>
        <p:spPr>
          <a:xfrm>
            <a:off x="5232133" y="969389"/>
            <a:ext cx="3394553" cy="14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Áp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dụng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vào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bài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toán</a:t>
            </a: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Quay </a:t>
            </a:r>
            <a:r>
              <a:rPr lang="en-US" sz="2800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lui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5B7B9-1E16-60B9-B1F3-D753E2D2E182}"/>
              </a:ext>
            </a:extLst>
          </p:cNvPr>
          <p:cNvSpPr txBox="1"/>
          <p:nvPr/>
        </p:nvSpPr>
        <p:spPr>
          <a:xfrm>
            <a:off x="5932112" y="2129912"/>
            <a:ext cx="26945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bool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League Spartan Black" panose="020B0604020202020204" charset="-93"/>
              </a:rPr>
              <a:t>test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ràng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buộc</a:t>
            </a:r>
            <a:endParaRPr lang="en-US" sz="1400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eague Spartan Black" panose="020B0604020202020204" charset="-93"/>
              </a:rPr>
              <a:t>change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cho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một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main</a:t>
            </a:r>
            <a:endParaRPr lang="en-US" sz="1400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do</a:t>
            </a:r>
            <a:r>
              <a:rPr lang="en-US" sz="1400" dirty="0">
                <a:latin typeface="League Spartan Black" panose="020B0604020202020204" charset="-93"/>
              </a:rPr>
              <a:t> {</a:t>
            </a:r>
          </a:p>
          <a:p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       change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);</a:t>
            </a:r>
          </a:p>
          <a:p>
            <a:r>
              <a:rPr lang="en-US" sz="1400" dirty="0">
                <a:latin typeface="League Spartan Black" panose="020B0604020202020204" charset="-93"/>
              </a:rPr>
              <a:t>}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while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test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));</a:t>
            </a:r>
          </a:p>
          <a:p>
            <a:endParaRPr lang="en-US" dirty="0"/>
          </a:p>
        </p:txBody>
      </p:sp>
      <p:sp>
        <p:nvSpPr>
          <p:cNvPr id="6" name="Google Shape;499;p7">
            <a:extLst>
              <a:ext uri="{FF2B5EF4-FFF2-40B4-BE49-F238E27FC236}">
                <a16:creationId xmlns:a16="http://schemas.microsoft.com/office/drawing/2014/main" id="{136FF2CA-2BAD-EA90-2E6C-2CFE47AB2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Giải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quyết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78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 build="p"/>
      <p:bldP spid="50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87C2D-4BEF-0159-3DFE-7D51BF1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57" y="1878883"/>
            <a:ext cx="3152521" cy="2756911"/>
          </a:xfrm>
          <a:prstGeom prst="rect">
            <a:avLst/>
          </a:prstGeom>
        </p:spPr>
      </p:pic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5" y="1292536"/>
            <a:ext cx="4252700" cy="23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1" dirty="0" err="1">
                <a:latin typeface="League Spartan" panose="020B0604020202020204" charset="-93"/>
              </a:rPr>
              <a:t>Công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việc</a:t>
            </a:r>
            <a:r>
              <a:rPr lang="en-US" sz="2000" b="1" i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dirty="0">
              <a:latin typeface="League Spartan" panose="020B0604020202020204" charset="-93"/>
            </a:endParaRPr>
          </a:p>
          <a:p>
            <a:r>
              <a:rPr lang="en-US" dirty="0" err="1">
                <a:latin typeface="League Spartan" panose="020B0604020202020204" charset="-93"/>
              </a:rPr>
              <a:t>Lựa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chọn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ngẫu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nhiên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biến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để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gán</a:t>
            </a:r>
            <a:r>
              <a:rPr lang="en-US" dirty="0">
                <a:latin typeface="League Spartan" panose="020B0604020202020204" charset="-93"/>
              </a:rPr>
              <a:t>.</a:t>
            </a:r>
          </a:p>
          <a:p>
            <a:r>
              <a:rPr lang="en-US" dirty="0" err="1">
                <a:latin typeface="League Spartan" panose="020B0604020202020204" charset="-93"/>
              </a:rPr>
              <a:t>Lựu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chọn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giá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trị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cho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biến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đó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sao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cho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ít</a:t>
            </a:r>
            <a:r>
              <a:rPr lang="en-US" dirty="0">
                <a:latin typeface="League Spartan" panose="020B0604020202020204" charset="-93"/>
              </a:rPr>
              <a:t> vi </a:t>
            </a:r>
            <a:r>
              <a:rPr lang="en-US" dirty="0" err="1">
                <a:latin typeface="League Spartan" panose="020B0604020202020204" charset="-93"/>
              </a:rPr>
              <a:t>phạm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ràng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buộc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nhất</a:t>
            </a:r>
            <a:r>
              <a:rPr lang="en-US" dirty="0">
                <a:latin typeface="League Spartan" panose="020B0604020202020204" charset="-93"/>
              </a:rPr>
              <a:t>.</a:t>
            </a:r>
          </a:p>
        </p:txBody>
      </p:sp>
      <p:sp>
        <p:nvSpPr>
          <p:cNvPr id="507" name="Google Shape;507;p8"/>
          <p:cNvSpPr txBox="1"/>
          <p:nvPr/>
        </p:nvSpPr>
        <p:spPr>
          <a:xfrm>
            <a:off x="893458" y="3238410"/>
            <a:ext cx="5258844" cy="51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vi-VN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Phương pháp </a:t>
            </a:r>
            <a:r>
              <a:rPr lang="en-US" sz="1600" b="0" i="1" u="none" strike="noStrike" cap="none" dirty="0" err="1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600" b="0" i="1" u="none" strike="noStrike" cap="none" dirty="0" err="1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kiếm</a:t>
            </a:r>
            <a:r>
              <a:rPr lang="en-US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600" b="0" i="1" u="none" strike="noStrike" cap="none" dirty="0" err="1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cục</a:t>
            </a:r>
            <a:r>
              <a:rPr lang="en-US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600" b="0" i="1" u="none" strike="noStrike" cap="none" dirty="0" err="1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bộ</a:t>
            </a:r>
            <a:endParaRPr lang="vi-VN" sz="1600" b="0" i="1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09" name="Google Shape;509;p8"/>
          <p:cNvSpPr txBox="1"/>
          <p:nvPr/>
        </p:nvSpPr>
        <p:spPr>
          <a:xfrm>
            <a:off x="5232133" y="969389"/>
            <a:ext cx="3394553" cy="14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Áp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dụng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vào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bài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toán</a:t>
            </a: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cục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bộ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5B7B9-1E16-60B9-B1F3-D753E2D2E182}"/>
              </a:ext>
            </a:extLst>
          </p:cNvPr>
          <p:cNvSpPr txBox="1"/>
          <p:nvPr/>
        </p:nvSpPr>
        <p:spPr>
          <a:xfrm>
            <a:off x="5769353" y="2129912"/>
            <a:ext cx="3211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int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 err="1">
                <a:latin typeface="League Spartan Black" panose="020B0604020202020204" charset="-93"/>
              </a:rPr>
              <a:t>num</a:t>
            </a:r>
            <a:r>
              <a:rPr lang="en-US" dirty="0" err="1">
                <a:solidFill>
                  <a:schemeClr val="tx2"/>
                </a:solidFill>
                <a:latin typeface="League Spartan Black" panose="020B0604020202020204" charset="-93"/>
              </a:rPr>
              <a:t>Error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tổng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vi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phạm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của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endParaRPr lang="en-US" sz="1400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eague Spartan Black" panose="020B0604020202020204" charset="-93"/>
              </a:rPr>
              <a:t>change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chọn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bất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kì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chọn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để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numError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nhỏ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nhất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main</a:t>
            </a:r>
            <a:endParaRPr lang="en-US" sz="1400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do</a:t>
            </a:r>
            <a:r>
              <a:rPr lang="en-US" sz="1400" dirty="0">
                <a:latin typeface="League Spartan Black" panose="020B0604020202020204" charset="-93"/>
              </a:rPr>
              <a:t> {</a:t>
            </a:r>
          </a:p>
          <a:p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       change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);</a:t>
            </a:r>
          </a:p>
          <a:p>
            <a:r>
              <a:rPr lang="en-US" sz="1400" dirty="0">
                <a:latin typeface="League Spartan Black" panose="020B0604020202020204" charset="-93"/>
              </a:rPr>
              <a:t>}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while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eague Spartan Black" panose="020B0604020202020204" charset="-93"/>
              </a:rPr>
              <a:t>numError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 == 0);</a:t>
            </a:r>
          </a:p>
          <a:p>
            <a:endParaRPr lang="en-US" dirty="0"/>
          </a:p>
        </p:txBody>
      </p:sp>
      <p:sp>
        <p:nvSpPr>
          <p:cNvPr id="6" name="Google Shape;499;p7">
            <a:extLst>
              <a:ext uri="{FF2B5EF4-FFF2-40B4-BE49-F238E27FC236}">
                <a16:creationId xmlns:a16="http://schemas.microsoft.com/office/drawing/2014/main" id="{6E23E5A5-50D7-ACBF-C19D-DD27E932D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Giải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quyết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56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5F9939-FCB4-0D56-F47D-0F9A8FA0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22" y="1583198"/>
            <a:ext cx="3944680" cy="3116297"/>
          </a:xfrm>
          <a:prstGeom prst="rect">
            <a:avLst/>
          </a:prstGeom>
        </p:spPr>
      </p:pic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5" y="1292537"/>
            <a:ext cx="4607066" cy="313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1" dirty="0" err="1">
                <a:latin typeface="League Spartan" panose="020B0604020202020204" charset="-93"/>
              </a:rPr>
              <a:t>Một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số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kĩ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thuật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tối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ưu</a:t>
            </a:r>
            <a:r>
              <a:rPr lang="en-US" sz="2000" b="1" i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dirty="0">
              <a:latin typeface="League Spartan" panose="020B0604020202020204" charset="-93"/>
            </a:endParaRPr>
          </a:p>
          <a:p>
            <a:r>
              <a:rPr lang="en-US" sz="2000" dirty="0" err="1">
                <a:latin typeface="League Spartan" panose="020B0604020202020204" charset="-93"/>
              </a:rPr>
              <a:t>Ưu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tiên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biến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liên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quan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nhiều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ràng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buộc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Thứ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tự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xét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các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giá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trị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đối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với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mỗi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biến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Phát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hiện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sớm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các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lỗi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Nhảy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về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nơi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sinh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ra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lỗi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bị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lập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nhiều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lần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</p:txBody>
      </p:sp>
      <p:sp>
        <p:nvSpPr>
          <p:cNvPr id="509" name="Google Shape;509;p8"/>
          <p:cNvSpPr txBox="1"/>
          <p:nvPr/>
        </p:nvSpPr>
        <p:spPr>
          <a:xfrm>
            <a:off x="5232133" y="969389"/>
            <a:ext cx="3394553" cy="14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Minh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họa</a:t>
            </a: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Cải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thiện</a:t>
            </a: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6" name="Google Shape;499;p7">
            <a:extLst>
              <a:ext uri="{FF2B5EF4-FFF2-40B4-BE49-F238E27FC236}">
                <a16:creationId xmlns:a16="http://schemas.microsoft.com/office/drawing/2014/main" id="{6E23E5A5-50D7-ACBF-C19D-DD27E932D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Giải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quyết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29725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 build="p"/>
      <p:bldP spid="5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0"/>
          <p:cNvGrpSpPr/>
          <p:nvPr/>
        </p:nvGrpSpPr>
        <p:grpSpPr>
          <a:xfrm>
            <a:off x="4972174" y="804393"/>
            <a:ext cx="3969045" cy="3713929"/>
            <a:chOff x="1088525" y="238125"/>
            <a:chExt cx="5597300" cy="5237524"/>
          </a:xfrm>
        </p:grpSpPr>
        <p:sp>
          <p:nvSpPr>
            <p:cNvPr id="526" name="Google Shape;526;p10"/>
            <p:cNvSpPr/>
            <p:nvPr/>
          </p:nvSpPr>
          <p:spPr>
            <a:xfrm>
              <a:off x="1088525" y="270525"/>
              <a:ext cx="5597300" cy="5205124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10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3362037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dụng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625" name="Google Shape;625;p10"/>
          <p:cNvSpPr txBox="1">
            <a:spLocks noGrp="1"/>
          </p:cNvSpPr>
          <p:nvPr>
            <p:ph type="subTitle" idx="1"/>
          </p:nvPr>
        </p:nvSpPr>
        <p:spPr>
          <a:xfrm>
            <a:off x="866548" y="2960447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Tô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màu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bản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đồ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</a:t>
            </a: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626" name="Google Shape;626;p10"/>
          <p:cNvSpPr txBox="1">
            <a:spLocks noGrp="1"/>
          </p:cNvSpPr>
          <p:nvPr>
            <p:ph type="title" idx="2"/>
          </p:nvPr>
        </p:nvSpPr>
        <p:spPr>
          <a:xfrm>
            <a:off x="876324" y="112431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  <a:t>03</a:t>
            </a:r>
            <a:endParaRPr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4381310" cy="63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03.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dụng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tô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màu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bản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đồ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965616" y="1430758"/>
            <a:ext cx="3740066" cy="21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 err="1">
                <a:latin typeface="League Spartan" panose="020B0604020202020204" charset="-93"/>
              </a:rPr>
              <a:t>Tô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bản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đồ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với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các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ràng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buộc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sau</a:t>
            </a:r>
            <a:r>
              <a:rPr lang="en-US" sz="2000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dirty="0">
              <a:latin typeface="League Spartan" panose="020B0604020202020204" charset="-93"/>
            </a:endParaRPr>
          </a:p>
          <a:p>
            <a:r>
              <a:rPr lang="en-US" dirty="0" err="1">
                <a:latin typeface="League Spartan" panose="020B0604020202020204" charset="-93"/>
              </a:rPr>
              <a:t>Các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vùng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liền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nhau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khác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màu</a:t>
            </a:r>
            <a:r>
              <a:rPr lang="en-US" dirty="0">
                <a:latin typeface="League Spartan" panose="020B0604020202020204" charset="-93"/>
              </a:rPr>
              <a:t>.</a:t>
            </a:r>
          </a:p>
          <a:p>
            <a:r>
              <a:rPr lang="en-US" dirty="0" err="1">
                <a:latin typeface="League Spartan" panose="020B0604020202020204" charset="-93"/>
              </a:rPr>
              <a:t>Số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màu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cần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dùng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ít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nhất</a:t>
            </a:r>
            <a:r>
              <a:rPr lang="en-US" dirty="0">
                <a:latin typeface="League Spartan" panose="020B0604020202020204" charset="-93"/>
              </a:rPr>
              <a:t>.</a:t>
            </a:r>
          </a:p>
        </p:txBody>
      </p:sp>
      <p:sp>
        <p:nvSpPr>
          <p:cNvPr id="2" name="Google Shape;504;p8">
            <a:extLst>
              <a:ext uri="{FF2B5EF4-FFF2-40B4-BE49-F238E27FC236}">
                <a16:creationId xmlns:a16="http://schemas.microsoft.com/office/drawing/2014/main" id="{FEA0CB07-FB12-DECF-A454-12D6033AAD21}"/>
              </a:ext>
            </a:extLst>
          </p:cNvPr>
          <p:cNvSpPr txBox="1">
            <a:spLocks/>
          </p:cNvSpPr>
          <p:nvPr/>
        </p:nvSpPr>
        <p:spPr>
          <a:xfrm>
            <a:off x="6478350" y="35120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Vấn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đề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80D0-4FD0-71F7-8F2F-E35A9078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35" y="1677950"/>
            <a:ext cx="3110393" cy="23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4381310" cy="63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03.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dụng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tô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màu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bản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đồ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5" y="1292535"/>
            <a:ext cx="4018784" cy="292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dirty="0" err="1">
                <a:latin typeface="League Spartan" panose="020B0604020202020204" charset="-93"/>
              </a:rPr>
              <a:t>Cụ</a:t>
            </a:r>
            <a:r>
              <a:rPr lang="en-US" sz="2000" b="1" dirty="0">
                <a:latin typeface="League Spartan" panose="020B0604020202020204" charset="-93"/>
              </a:rPr>
              <a:t> </a:t>
            </a:r>
            <a:r>
              <a:rPr lang="en-US" sz="2000" b="1" dirty="0" err="1">
                <a:latin typeface="League Spartan" panose="020B0604020202020204" charset="-93"/>
              </a:rPr>
              <a:t>thể</a:t>
            </a:r>
            <a:r>
              <a:rPr lang="en-US" sz="2000" b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b="1" dirty="0">
              <a:latin typeface="League Spartan" panose="020B0604020202020204" charset="-93"/>
            </a:endParaRPr>
          </a:p>
          <a:p>
            <a:r>
              <a:rPr lang="en-US" sz="2000" dirty="0" err="1">
                <a:latin typeface="League Spartan" panose="020B0604020202020204" charset="-93"/>
              </a:rPr>
              <a:t>Coi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mỗi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vùng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là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một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đỉnh</a:t>
            </a:r>
            <a:r>
              <a:rPr lang="en-US" sz="2000" dirty="0">
                <a:latin typeface="League Spartan" panose="020B0604020202020204" charset="-93"/>
              </a:rPr>
              <a:t>, </a:t>
            </a:r>
            <a:r>
              <a:rPr lang="en-US" sz="2000" dirty="0" err="1">
                <a:latin typeface="League Spartan" panose="020B0604020202020204" charset="-93"/>
              </a:rPr>
              <a:t>các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vùng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liền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kề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có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cạnh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nối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với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nhau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dirty="0" err="1">
                <a:latin typeface="League Spartan" panose="020B0604020202020204" charset="-93"/>
              </a:rPr>
              <a:t>Áp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dụng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thuật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phương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pháp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thử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và</a:t>
            </a:r>
            <a:r>
              <a:rPr lang="en-US" dirty="0">
                <a:latin typeface="League Spartan" panose="020B0604020202020204" charset="-93"/>
              </a:rPr>
              <a:t> quay </a:t>
            </a:r>
            <a:r>
              <a:rPr lang="en-US" dirty="0" err="1">
                <a:latin typeface="League Spartan" panose="020B0604020202020204" charset="-93"/>
              </a:rPr>
              <a:t>lui</a:t>
            </a:r>
            <a:r>
              <a:rPr lang="en-US" dirty="0">
                <a:latin typeface="League Spartan" panose="020B0604020202020204" charset="-93"/>
              </a:rPr>
              <a:t>.</a:t>
            </a:r>
          </a:p>
          <a:p>
            <a:r>
              <a:rPr lang="en-US" dirty="0" err="1">
                <a:latin typeface="League Spartan" panose="020B0604020202020204" charset="-93"/>
              </a:rPr>
              <a:t>Áp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dụng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kĩ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thuật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cải</a:t>
            </a:r>
            <a:r>
              <a:rPr lang="en-US" dirty="0">
                <a:latin typeface="League Spartan" panose="020B0604020202020204" charset="-93"/>
              </a:rPr>
              <a:t> </a:t>
            </a:r>
            <a:r>
              <a:rPr lang="en-US" dirty="0" err="1">
                <a:latin typeface="League Spartan" panose="020B0604020202020204" charset="-93"/>
              </a:rPr>
              <a:t>thiến</a:t>
            </a:r>
            <a:r>
              <a:rPr lang="en-US" dirty="0">
                <a:latin typeface="League Spartan" panose="020B0604020202020204" charset="-93"/>
              </a:rPr>
              <a:t>.</a:t>
            </a:r>
          </a:p>
          <a:p>
            <a:endParaRPr lang="en-US" dirty="0">
              <a:latin typeface="League Spartan" panose="020B0604020202020204" charset="-93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8EE955-404A-D663-A725-B20A95D50431}"/>
              </a:ext>
            </a:extLst>
          </p:cNvPr>
          <p:cNvSpPr/>
          <p:nvPr/>
        </p:nvSpPr>
        <p:spPr>
          <a:xfrm>
            <a:off x="5286354" y="1390483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936D35-A531-3A86-DCF7-BD9250CE5AFA}"/>
              </a:ext>
            </a:extLst>
          </p:cNvPr>
          <p:cNvSpPr/>
          <p:nvPr/>
        </p:nvSpPr>
        <p:spPr>
          <a:xfrm>
            <a:off x="5768164" y="3150485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0CC24-1F3A-4882-B0F0-4E5F721DD687}"/>
              </a:ext>
            </a:extLst>
          </p:cNvPr>
          <p:cNvSpPr/>
          <p:nvPr/>
        </p:nvSpPr>
        <p:spPr>
          <a:xfrm>
            <a:off x="7219499" y="3525117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507965-0DDC-1B98-8B27-AB3412B64278}"/>
              </a:ext>
            </a:extLst>
          </p:cNvPr>
          <p:cNvSpPr/>
          <p:nvPr/>
        </p:nvSpPr>
        <p:spPr>
          <a:xfrm>
            <a:off x="8229597" y="2478822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  <a:cs typeface="Lao UI" panose="020B0502040204020203" pitchFamily="34" charset="0"/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3767CC-D644-BF6B-F19A-13BACB0BE17D}"/>
              </a:ext>
            </a:extLst>
          </p:cNvPr>
          <p:cNvSpPr/>
          <p:nvPr/>
        </p:nvSpPr>
        <p:spPr>
          <a:xfrm>
            <a:off x="7825560" y="1390483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AB003E-79A7-C54E-1F73-0666138DBCB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488373" y="1799157"/>
            <a:ext cx="481810" cy="135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823F5-4D8E-BF05-4AD7-D9B43DB579EF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5690391" y="1594820"/>
            <a:ext cx="213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A463BB-B61A-6FCD-6CD1-C3060573F89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172201" y="3354822"/>
            <a:ext cx="1047298" cy="37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67151-24B0-D87D-BBA2-00A1D61DDE3B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7564366" y="2827647"/>
            <a:ext cx="724401" cy="75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4C7745-A77B-2689-4888-49E432A6333B}"/>
              </a:ext>
            </a:extLst>
          </p:cNvPr>
          <p:cNvCxnSpPr>
            <a:cxnSpLocks/>
            <a:stCxn id="7" idx="5"/>
            <a:endCxn id="6" idx="0"/>
          </p:cNvCxnSpPr>
          <p:nvPr/>
        </p:nvCxnSpPr>
        <p:spPr>
          <a:xfrm>
            <a:off x="8170427" y="1739308"/>
            <a:ext cx="261189" cy="73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E7D76B-20E5-B131-0215-EE35FFADD67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7421518" y="1799157"/>
            <a:ext cx="606061" cy="172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0CCFC-400B-5915-4DCB-52B7E0934E85}"/>
              </a:ext>
            </a:extLst>
          </p:cNvPr>
          <p:cNvCxnSpPr>
            <a:stCxn id="7" idx="3"/>
            <a:endCxn id="3" idx="7"/>
          </p:cNvCxnSpPr>
          <p:nvPr/>
        </p:nvCxnSpPr>
        <p:spPr>
          <a:xfrm flipH="1">
            <a:off x="6113031" y="1739308"/>
            <a:ext cx="1771699" cy="147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504;p8">
            <a:extLst>
              <a:ext uri="{FF2B5EF4-FFF2-40B4-BE49-F238E27FC236}">
                <a16:creationId xmlns:a16="http://schemas.microsoft.com/office/drawing/2014/main" id="{E8599581-C831-31DD-B1C3-DA8204EDD812}"/>
              </a:ext>
            </a:extLst>
          </p:cNvPr>
          <p:cNvSpPr txBox="1">
            <a:spLocks/>
          </p:cNvSpPr>
          <p:nvPr/>
        </p:nvSpPr>
        <p:spPr>
          <a:xfrm>
            <a:off x="6499615" y="347263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Ý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tưởng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38135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A101-C62A-251B-8D2C-ECF0E328E864}"/>
              </a:ext>
            </a:extLst>
          </p:cNvPr>
          <p:cNvSpPr/>
          <p:nvPr/>
        </p:nvSpPr>
        <p:spPr>
          <a:xfrm>
            <a:off x="5528930" y="1839433"/>
            <a:ext cx="3108071" cy="2721934"/>
          </a:xfrm>
          <a:custGeom>
            <a:avLst/>
            <a:gdLst>
              <a:gd name="connsiteX0" fmla="*/ 765544 w 3108071"/>
              <a:gd name="connsiteY0" fmla="*/ 85060 h 2721934"/>
              <a:gd name="connsiteX1" fmla="*/ 765544 w 3108071"/>
              <a:gd name="connsiteY1" fmla="*/ 85060 h 2721934"/>
              <a:gd name="connsiteX2" fmla="*/ 648586 w 3108071"/>
              <a:gd name="connsiteY2" fmla="*/ 74427 h 2721934"/>
              <a:gd name="connsiteX3" fmla="*/ 616689 w 3108071"/>
              <a:gd name="connsiteY3" fmla="*/ 85060 h 2721934"/>
              <a:gd name="connsiteX4" fmla="*/ 574158 w 3108071"/>
              <a:gd name="connsiteY4" fmla="*/ 138223 h 2721934"/>
              <a:gd name="connsiteX5" fmla="*/ 563526 w 3108071"/>
              <a:gd name="connsiteY5" fmla="*/ 191386 h 2721934"/>
              <a:gd name="connsiteX6" fmla="*/ 499730 w 3108071"/>
              <a:gd name="connsiteY6" fmla="*/ 393404 h 2721934"/>
              <a:gd name="connsiteX7" fmla="*/ 489098 w 3108071"/>
              <a:gd name="connsiteY7" fmla="*/ 499730 h 2721934"/>
              <a:gd name="connsiteX8" fmla="*/ 457200 w 3108071"/>
              <a:gd name="connsiteY8" fmla="*/ 914400 h 2721934"/>
              <a:gd name="connsiteX9" fmla="*/ 287079 w 3108071"/>
              <a:gd name="connsiteY9" fmla="*/ 1116418 h 2721934"/>
              <a:gd name="connsiteX10" fmla="*/ 116958 w 3108071"/>
              <a:gd name="connsiteY10" fmla="*/ 1233376 h 2721934"/>
              <a:gd name="connsiteX11" fmla="*/ 21265 w 3108071"/>
              <a:gd name="connsiteY11" fmla="*/ 1424762 h 2721934"/>
              <a:gd name="connsiteX12" fmla="*/ 0 w 3108071"/>
              <a:gd name="connsiteY12" fmla="*/ 1520455 h 2721934"/>
              <a:gd name="connsiteX13" fmla="*/ 42530 w 3108071"/>
              <a:gd name="connsiteY13" fmla="*/ 2009553 h 2721934"/>
              <a:gd name="connsiteX14" fmla="*/ 95693 w 3108071"/>
              <a:gd name="connsiteY14" fmla="*/ 2115879 h 2721934"/>
              <a:gd name="connsiteX15" fmla="*/ 265814 w 3108071"/>
              <a:gd name="connsiteY15" fmla="*/ 2275367 h 2721934"/>
              <a:gd name="connsiteX16" fmla="*/ 414670 w 3108071"/>
              <a:gd name="connsiteY16" fmla="*/ 2392325 h 2721934"/>
              <a:gd name="connsiteX17" fmla="*/ 637954 w 3108071"/>
              <a:gd name="connsiteY17" fmla="*/ 2498651 h 2721934"/>
              <a:gd name="connsiteX18" fmla="*/ 786810 w 3108071"/>
              <a:gd name="connsiteY18" fmla="*/ 2583711 h 2721934"/>
              <a:gd name="connsiteX19" fmla="*/ 988828 w 3108071"/>
              <a:gd name="connsiteY19" fmla="*/ 2668772 h 2721934"/>
              <a:gd name="connsiteX20" fmla="*/ 1414130 w 3108071"/>
              <a:gd name="connsiteY20" fmla="*/ 2721934 h 2721934"/>
              <a:gd name="connsiteX21" fmla="*/ 1818168 w 3108071"/>
              <a:gd name="connsiteY21" fmla="*/ 2700669 h 2721934"/>
              <a:gd name="connsiteX22" fmla="*/ 2062717 w 3108071"/>
              <a:gd name="connsiteY22" fmla="*/ 2583711 h 2721934"/>
              <a:gd name="connsiteX23" fmla="*/ 2286000 w 3108071"/>
              <a:gd name="connsiteY23" fmla="*/ 2498651 h 2721934"/>
              <a:gd name="connsiteX24" fmla="*/ 2541182 w 3108071"/>
              <a:gd name="connsiteY24" fmla="*/ 2328530 h 2721934"/>
              <a:gd name="connsiteX25" fmla="*/ 2743200 w 3108071"/>
              <a:gd name="connsiteY25" fmla="*/ 2158409 h 2721934"/>
              <a:gd name="connsiteX26" fmla="*/ 2860158 w 3108071"/>
              <a:gd name="connsiteY26" fmla="*/ 1998920 h 2721934"/>
              <a:gd name="connsiteX27" fmla="*/ 2977117 w 3108071"/>
              <a:gd name="connsiteY27" fmla="*/ 1796902 h 2721934"/>
              <a:gd name="connsiteX28" fmla="*/ 3072810 w 3108071"/>
              <a:gd name="connsiteY28" fmla="*/ 1520455 h 2721934"/>
              <a:gd name="connsiteX29" fmla="*/ 3094075 w 3108071"/>
              <a:gd name="connsiteY29" fmla="*/ 1392865 h 2721934"/>
              <a:gd name="connsiteX30" fmla="*/ 3062177 w 3108071"/>
              <a:gd name="connsiteY30" fmla="*/ 733646 h 2721934"/>
              <a:gd name="connsiteX31" fmla="*/ 3019647 w 3108071"/>
              <a:gd name="connsiteY31" fmla="*/ 669851 h 2721934"/>
              <a:gd name="connsiteX32" fmla="*/ 2828261 w 3108071"/>
              <a:gd name="connsiteY32" fmla="*/ 414669 h 2721934"/>
              <a:gd name="connsiteX33" fmla="*/ 2753833 w 3108071"/>
              <a:gd name="connsiteY33" fmla="*/ 350874 h 2721934"/>
              <a:gd name="connsiteX34" fmla="*/ 2626242 w 3108071"/>
              <a:gd name="connsiteY34" fmla="*/ 276446 h 2721934"/>
              <a:gd name="connsiteX35" fmla="*/ 2551814 w 3108071"/>
              <a:gd name="connsiteY35" fmla="*/ 244548 h 2721934"/>
              <a:gd name="connsiteX36" fmla="*/ 2434856 w 3108071"/>
              <a:gd name="connsiteY36" fmla="*/ 212651 h 2721934"/>
              <a:gd name="connsiteX37" fmla="*/ 2339163 w 3108071"/>
              <a:gd name="connsiteY37" fmla="*/ 170120 h 2721934"/>
              <a:gd name="connsiteX38" fmla="*/ 2222205 w 3108071"/>
              <a:gd name="connsiteY38" fmla="*/ 138223 h 2721934"/>
              <a:gd name="connsiteX39" fmla="*/ 2041451 w 3108071"/>
              <a:gd name="connsiteY39" fmla="*/ 85060 h 2721934"/>
              <a:gd name="connsiteX40" fmla="*/ 1945758 w 3108071"/>
              <a:gd name="connsiteY40" fmla="*/ 53162 h 2721934"/>
              <a:gd name="connsiteX41" fmla="*/ 1807535 w 3108071"/>
              <a:gd name="connsiteY41" fmla="*/ 42530 h 2721934"/>
              <a:gd name="connsiteX42" fmla="*/ 1701210 w 3108071"/>
              <a:gd name="connsiteY42" fmla="*/ 21265 h 2721934"/>
              <a:gd name="connsiteX43" fmla="*/ 1520456 w 3108071"/>
              <a:gd name="connsiteY43" fmla="*/ 0 h 2721934"/>
              <a:gd name="connsiteX44" fmla="*/ 1137684 w 3108071"/>
              <a:gd name="connsiteY44" fmla="*/ 53162 h 2721934"/>
              <a:gd name="connsiteX45" fmla="*/ 1041991 w 3108071"/>
              <a:gd name="connsiteY45" fmla="*/ 85060 h 2721934"/>
              <a:gd name="connsiteX46" fmla="*/ 1010093 w 3108071"/>
              <a:gd name="connsiteY46" fmla="*/ 106325 h 2721934"/>
              <a:gd name="connsiteX47" fmla="*/ 914400 w 3108071"/>
              <a:gd name="connsiteY47" fmla="*/ 116958 h 2721934"/>
              <a:gd name="connsiteX48" fmla="*/ 733647 w 3108071"/>
              <a:gd name="connsiteY48" fmla="*/ 95693 h 2721934"/>
              <a:gd name="connsiteX49" fmla="*/ 712382 w 3108071"/>
              <a:gd name="connsiteY49" fmla="*/ 74427 h 2721934"/>
              <a:gd name="connsiteX50" fmla="*/ 691117 w 3108071"/>
              <a:gd name="connsiteY50" fmla="*/ 63795 h 2721934"/>
              <a:gd name="connsiteX51" fmla="*/ 765544 w 3108071"/>
              <a:gd name="connsiteY51" fmla="*/ 85060 h 272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108071" h="2721934">
                <a:moveTo>
                  <a:pt x="765544" y="85060"/>
                </a:moveTo>
                <a:lnTo>
                  <a:pt x="765544" y="85060"/>
                </a:lnTo>
                <a:cubicBezTo>
                  <a:pt x="726558" y="81516"/>
                  <a:pt x="687733" y="74427"/>
                  <a:pt x="648586" y="74427"/>
                </a:cubicBezTo>
                <a:cubicBezTo>
                  <a:pt x="637378" y="74427"/>
                  <a:pt x="625198" y="77766"/>
                  <a:pt x="616689" y="85060"/>
                </a:cubicBezTo>
                <a:cubicBezTo>
                  <a:pt x="599458" y="99829"/>
                  <a:pt x="588335" y="120502"/>
                  <a:pt x="574158" y="138223"/>
                </a:cubicBezTo>
                <a:cubicBezTo>
                  <a:pt x="570614" y="155944"/>
                  <a:pt x="568586" y="174037"/>
                  <a:pt x="563526" y="191386"/>
                </a:cubicBezTo>
                <a:cubicBezTo>
                  <a:pt x="543753" y="259179"/>
                  <a:pt x="499730" y="393404"/>
                  <a:pt x="499730" y="393404"/>
                </a:cubicBezTo>
                <a:cubicBezTo>
                  <a:pt x="496186" y="428846"/>
                  <a:pt x="490715" y="464148"/>
                  <a:pt x="489098" y="499730"/>
                </a:cubicBezTo>
                <a:cubicBezTo>
                  <a:pt x="481617" y="664322"/>
                  <a:pt x="522650" y="783501"/>
                  <a:pt x="457200" y="914400"/>
                </a:cubicBezTo>
                <a:cubicBezTo>
                  <a:pt x="417813" y="993174"/>
                  <a:pt x="365443" y="1069399"/>
                  <a:pt x="287079" y="1116418"/>
                </a:cubicBezTo>
                <a:cubicBezTo>
                  <a:pt x="242477" y="1143180"/>
                  <a:pt x="155273" y="1188095"/>
                  <a:pt x="116958" y="1233376"/>
                </a:cubicBezTo>
                <a:cubicBezTo>
                  <a:pt x="75197" y="1282730"/>
                  <a:pt x="40102" y="1365112"/>
                  <a:pt x="21265" y="1424762"/>
                </a:cubicBezTo>
                <a:cubicBezTo>
                  <a:pt x="11425" y="1455921"/>
                  <a:pt x="7088" y="1488557"/>
                  <a:pt x="0" y="1520455"/>
                </a:cubicBezTo>
                <a:cubicBezTo>
                  <a:pt x="14177" y="1683488"/>
                  <a:pt x="16563" y="1847978"/>
                  <a:pt x="42530" y="2009553"/>
                </a:cubicBezTo>
                <a:cubicBezTo>
                  <a:pt x="48818" y="2048676"/>
                  <a:pt x="74533" y="2082376"/>
                  <a:pt x="95693" y="2115879"/>
                </a:cubicBezTo>
                <a:cubicBezTo>
                  <a:pt x="172301" y="2237175"/>
                  <a:pt x="156758" y="2193576"/>
                  <a:pt x="265814" y="2275367"/>
                </a:cubicBezTo>
                <a:cubicBezTo>
                  <a:pt x="358235" y="2344683"/>
                  <a:pt x="318463" y="2333532"/>
                  <a:pt x="414670" y="2392325"/>
                </a:cubicBezTo>
                <a:cubicBezTo>
                  <a:pt x="630713" y="2524351"/>
                  <a:pt x="434031" y="2396689"/>
                  <a:pt x="637954" y="2498651"/>
                </a:cubicBezTo>
                <a:cubicBezTo>
                  <a:pt x="689069" y="2524208"/>
                  <a:pt x="735387" y="2558779"/>
                  <a:pt x="786810" y="2583711"/>
                </a:cubicBezTo>
                <a:cubicBezTo>
                  <a:pt x="852555" y="2615587"/>
                  <a:pt x="917474" y="2653050"/>
                  <a:pt x="988828" y="2668772"/>
                </a:cubicBezTo>
                <a:cubicBezTo>
                  <a:pt x="1128352" y="2699515"/>
                  <a:pt x="1414130" y="2721934"/>
                  <a:pt x="1414130" y="2721934"/>
                </a:cubicBezTo>
                <a:cubicBezTo>
                  <a:pt x="1548809" y="2714846"/>
                  <a:pt x="1684344" y="2717397"/>
                  <a:pt x="1818168" y="2700669"/>
                </a:cubicBezTo>
                <a:cubicBezTo>
                  <a:pt x="1876909" y="2693326"/>
                  <a:pt x="2022724" y="2601355"/>
                  <a:pt x="2062717" y="2583711"/>
                </a:cubicBezTo>
                <a:cubicBezTo>
                  <a:pt x="2135586" y="2551563"/>
                  <a:pt x="2213935" y="2532564"/>
                  <a:pt x="2286000" y="2498651"/>
                </a:cubicBezTo>
                <a:cubicBezTo>
                  <a:pt x="2346648" y="2470111"/>
                  <a:pt x="2486178" y="2372533"/>
                  <a:pt x="2541182" y="2328530"/>
                </a:cubicBezTo>
                <a:cubicBezTo>
                  <a:pt x="2609926" y="2273535"/>
                  <a:pt x="2681978" y="2221672"/>
                  <a:pt x="2743200" y="2158409"/>
                </a:cubicBezTo>
                <a:cubicBezTo>
                  <a:pt x="2789046" y="2111034"/>
                  <a:pt x="2824344" y="2054269"/>
                  <a:pt x="2860158" y="1998920"/>
                </a:cubicBezTo>
                <a:cubicBezTo>
                  <a:pt x="2902429" y="1933592"/>
                  <a:pt x="2942319" y="1866498"/>
                  <a:pt x="2977117" y="1796902"/>
                </a:cubicBezTo>
                <a:cubicBezTo>
                  <a:pt x="3003352" y="1744432"/>
                  <a:pt x="3058955" y="1578182"/>
                  <a:pt x="3072810" y="1520455"/>
                </a:cubicBezTo>
                <a:cubicBezTo>
                  <a:pt x="3082872" y="1478529"/>
                  <a:pt x="3086987" y="1435395"/>
                  <a:pt x="3094075" y="1392865"/>
                </a:cubicBezTo>
                <a:cubicBezTo>
                  <a:pt x="3113429" y="1121896"/>
                  <a:pt x="3120644" y="1128297"/>
                  <a:pt x="3062177" y="733646"/>
                </a:cubicBezTo>
                <a:cubicBezTo>
                  <a:pt x="3058432" y="708365"/>
                  <a:pt x="3032796" y="691766"/>
                  <a:pt x="3019647" y="669851"/>
                </a:cubicBezTo>
                <a:cubicBezTo>
                  <a:pt x="2948757" y="551702"/>
                  <a:pt x="2958689" y="526464"/>
                  <a:pt x="2828261" y="414669"/>
                </a:cubicBezTo>
                <a:cubicBezTo>
                  <a:pt x="2803452" y="393404"/>
                  <a:pt x="2779733" y="370797"/>
                  <a:pt x="2753833" y="350874"/>
                </a:cubicBezTo>
                <a:cubicBezTo>
                  <a:pt x="2709761" y="316973"/>
                  <a:pt x="2676145" y="299479"/>
                  <a:pt x="2626242" y="276446"/>
                </a:cubicBezTo>
                <a:cubicBezTo>
                  <a:pt x="2601735" y="265135"/>
                  <a:pt x="2577421" y="253084"/>
                  <a:pt x="2551814" y="244548"/>
                </a:cubicBezTo>
                <a:cubicBezTo>
                  <a:pt x="2513478" y="231769"/>
                  <a:pt x="2472997" y="226000"/>
                  <a:pt x="2434856" y="212651"/>
                </a:cubicBezTo>
                <a:cubicBezTo>
                  <a:pt x="2401909" y="201120"/>
                  <a:pt x="2372110" y="181651"/>
                  <a:pt x="2339163" y="170120"/>
                </a:cubicBezTo>
                <a:cubicBezTo>
                  <a:pt x="2301022" y="156771"/>
                  <a:pt x="2261060" y="149324"/>
                  <a:pt x="2222205" y="138223"/>
                </a:cubicBezTo>
                <a:cubicBezTo>
                  <a:pt x="2161818" y="120970"/>
                  <a:pt x="2101031" y="104920"/>
                  <a:pt x="2041451" y="85060"/>
                </a:cubicBezTo>
                <a:cubicBezTo>
                  <a:pt x="2009553" y="74427"/>
                  <a:pt x="1978839" y="59177"/>
                  <a:pt x="1945758" y="53162"/>
                </a:cubicBezTo>
                <a:cubicBezTo>
                  <a:pt x="1900293" y="44896"/>
                  <a:pt x="1853609" y="46074"/>
                  <a:pt x="1807535" y="42530"/>
                </a:cubicBezTo>
                <a:cubicBezTo>
                  <a:pt x="1772093" y="35442"/>
                  <a:pt x="1736804" y="27546"/>
                  <a:pt x="1701210" y="21265"/>
                </a:cubicBezTo>
                <a:cubicBezTo>
                  <a:pt x="1639726" y="10415"/>
                  <a:pt x="1583207" y="6275"/>
                  <a:pt x="1520456" y="0"/>
                </a:cubicBezTo>
                <a:cubicBezTo>
                  <a:pt x="1313990" y="17953"/>
                  <a:pt x="1306405" y="7147"/>
                  <a:pt x="1137684" y="53162"/>
                </a:cubicBezTo>
                <a:cubicBezTo>
                  <a:pt x="1105246" y="62009"/>
                  <a:pt x="1073028" y="72128"/>
                  <a:pt x="1041991" y="85060"/>
                </a:cubicBezTo>
                <a:cubicBezTo>
                  <a:pt x="1030195" y="89975"/>
                  <a:pt x="1022490" y="103226"/>
                  <a:pt x="1010093" y="106325"/>
                </a:cubicBezTo>
                <a:cubicBezTo>
                  <a:pt x="978957" y="114109"/>
                  <a:pt x="946298" y="113414"/>
                  <a:pt x="914400" y="116958"/>
                </a:cubicBezTo>
                <a:cubicBezTo>
                  <a:pt x="854149" y="109870"/>
                  <a:pt x="793012" y="108191"/>
                  <a:pt x="733647" y="95693"/>
                </a:cubicBezTo>
                <a:cubicBezTo>
                  <a:pt x="723837" y="93628"/>
                  <a:pt x="720402" y="80442"/>
                  <a:pt x="712382" y="74427"/>
                </a:cubicBezTo>
                <a:cubicBezTo>
                  <a:pt x="706042" y="69672"/>
                  <a:pt x="698205" y="67339"/>
                  <a:pt x="691117" y="63795"/>
                </a:cubicBezTo>
                <a:lnTo>
                  <a:pt x="765544" y="85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5" y="1292536"/>
            <a:ext cx="4252700" cy="23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1" dirty="0" err="1">
                <a:latin typeface="League Spartan" panose="020B0604020202020204" charset="-93"/>
              </a:rPr>
              <a:t>Thử</a:t>
            </a:r>
            <a:r>
              <a:rPr lang="en-US" sz="2000" b="1" i="1" dirty="0">
                <a:latin typeface="League Spartan" panose="020B0604020202020204" charset="-93"/>
              </a:rPr>
              <a:t>, quay </a:t>
            </a:r>
            <a:r>
              <a:rPr lang="en-US" sz="2000" b="1" i="1" dirty="0" err="1">
                <a:latin typeface="League Spartan" panose="020B0604020202020204" charset="-93"/>
              </a:rPr>
              <a:t>lui</a:t>
            </a:r>
            <a:r>
              <a:rPr lang="en-US" sz="2000" b="1" i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b="1" i="1" dirty="0">
              <a:latin typeface="League Spartan" panose="020B0604020202020204" charset="-93"/>
            </a:endParaRPr>
          </a:p>
          <a:p>
            <a:r>
              <a:rPr lang="en-US" sz="2000" dirty="0" err="1">
                <a:latin typeface="League Spartan" panose="020B0604020202020204" charset="-93"/>
              </a:rPr>
              <a:t>Lần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lượt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truy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cập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vào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các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đỉnh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Lần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lượt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chọn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tất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cả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Gán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đó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vào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đỉnh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đang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truy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cập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</p:txBody>
      </p:sp>
      <p:sp>
        <p:nvSpPr>
          <p:cNvPr id="509" name="Google Shape;509;p8"/>
          <p:cNvSpPr txBox="1"/>
          <p:nvPr/>
        </p:nvSpPr>
        <p:spPr>
          <a:xfrm>
            <a:off x="5232133" y="969389"/>
            <a:ext cx="3394553" cy="14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Áp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dụng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vào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bài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toán</a:t>
            </a: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Ý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tưởng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5B7B9-1E16-60B9-B1F3-D753E2D2E182}"/>
              </a:ext>
            </a:extLst>
          </p:cNvPr>
          <p:cNvSpPr txBox="1"/>
          <p:nvPr/>
        </p:nvSpPr>
        <p:spPr>
          <a:xfrm>
            <a:off x="5916237" y="2242505"/>
            <a:ext cx="27104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SOL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int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 k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nếu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thì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lần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lượt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chọn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đó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cho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k</a:t>
            </a:r>
          </a:p>
          <a:p>
            <a:r>
              <a:rPr lang="en-US" dirty="0">
                <a:solidFill>
                  <a:schemeClr val="accent1"/>
                </a:solidFill>
                <a:latin typeface="League Spartan Black" panose="020B0604020202020204" charset="-93"/>
              </a:rPr>
              <a:t>    SOL(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k + 1</a:t>
            </a:r>
            <a:r>
              <a:rPr lang="en-US" dirty="0">
                <a:solidFill>
                  <a:schemeClr val="accent1"/>
                </a:solidFill>
                <a:latin typeface="League Spartan Black" panose="020B0604020202020204" charset="-93"/>
              </a:rPr>
              <a:t>);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</p:txBody>
      </p:sp>
      <p:sp>
        <p:nvSpPr>
          <p:cNvPr id="5" name="Google Shape;504;p8">
            <a:extLst>
              <a:ext uri="{FF2B5EF4-FFF2-40B4-BE49-F238E27FC236}">
                <a16:creationId xmlns:a16="http://schemas.microsoft.com/office/drawing/2014/main" id="{55E970B4-2DD9-B40C-1F1C-25084DFC512A}"/>
              </a:ext>
            </a:extLst>
          </p:cNvPr>
          <p:cNvSpPr txBox="1">
            <a:spLocks/>
          </p:cNvSpPr>
          <p:nvPr/>
        </p:nvSpPr>
        <p:spPr>
          <a:xfrm>
            <a:off x="626625" y="338175"/>
            <a:ext cx="4381310" cy="63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03. Ứng dụng tô màu bản đồ</a:t>
            </a:r>
            <a:br>
              <a:rPr lang="vi-VN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448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A101-C62A-251B-8D2C-ECF0E328E864}"/>
              </a:ext>
            </a:extLst>
          </p:cNvPr>
          <p:cNvSpPr/>
          <p:nvPr/>
        </p:nvSpPr>
        <p:spPr>
          <a:xfrm>
            <a:off x="5528930" y="1839433"/>
            <a:ext cx="3108071" cy="2721934"/>
          </a:xfrm>
          <a:custGeom>
            <a:avLst/>
            <a:gdLst>
              <a:gd name="connsiteX0" fmla="*/ 765544 w 3108071"/>
              <a:gd name="connsiteY0" fmla="*/ 85060 h 2721934"/>
              <a:gd name="connsiteX1" fmla="*/ 765544 w 3108071"/>
              <a:gd name="connsiteY1" fmla="*/ 85060 h 2721934"/>
              <a:gd name="connsiteX2" fmla="*/ 648586 w 3108071"/>
              <a:gd name="connsiteY2" fmla="*/ 74427 h 2721934"/>
              <a:gd name="connsiteX3" fmla="*/ 616689 w 3108071"/>
              <a:gd name="connsiteY3" fmla="*/ 85060 h 2721934"/>
              <a:gd name="connsiteX4" fmla="*/ 574158 w 3108071"/>
              <a:gd name="connsiteY4" fmla="*/ 138223 h 2721934"/>
              <a:gd name="connsiteX5" fmla="*/ 563526 w 3108071"/>
              <a:gd name="connsiteY5" fmla="*/ 191386 h 2721934"/>
              <a:gd name="connsiteX6" fmla="*/ 499730 w 3108071"/>
              <a:gd name="connsiteY6" fmla="*/ 393404 h 2721934"/>
              <a:gd name="connsiteX7" fmla="*/ 489098 w 3108071"/>
              <a:gd name="connsiteY7" fmla="*/ 499730 h 2721934"/>
              <a:gd name="connsiteX8" fmla="*/ 457200 w 3108071"/>
              <a:gd name="connsiteY8" fmla="*/ 914400 h 2721934"/>
              <a:gd name="connsiteX9" fmla="*/ 287079 w 3108071"/>
              <a:gd name="connsiteY9" fmla="*/ 1116418 h 2721934"/>
              <a:gd name="connsiteX10" fmla="*/ 116958 w 3108071"/>
              <a:gd name="connsiteY10" fmla="*/ 1233376 h 2721934"/>
              <a:gd name="connsiteX11" fmla="*/ 21265 w 3108071"/>
              <a:gd name="connsiteY11" fmla="*/ 1424762 h 2721934"/>
              <a:gd name="connsiteX12" fmla="*/ 0 w 3108071"/>
              <a:gd name="connsiteY12" fmla="*/ 1520455 h 2721934"/>
              <a:gd name="connsiteX13" fmla="*/ 42530 w 3108071"/>
              <a:gd name="connsiteY13" fmla="*/ 2009553 h 2721934"/>
              <a:gd name="connsiteX14" fmla="*/ 95693 w 3108071"/>
              <a:gd name="connsiteY14" fmla="*/ 2115879 h 2721934"/>
              <a:gd name="connsiteX15" fmla="*/ 265814 w 3108071"/>
              <a:gd name="connsiteY15" fmla="*/ 2275367 h 2721934"/>
              <a:gd name="connsiteX16" fmla="*/ 414670 w 3108071"/>
              <a:gd name="connsiteY16" fmla="*/ 2392325 h 2721934"/>
              <a:gd name="connsiteX17" fmla="*/ 637954 w 3108071"/>
              <a:gd name="connsiteY17" fmla="*/ 2498651 h 2721934"/>
              <a:gd name="connsiteX18" fmla="*/ 786810 w 3108071"/>
              <a:gd name="connsiteY18" fmla="*/ 2583711 h 2721934"/>
              <a:gd name="connsiteX19" fmla="*/ 988828 w 3108071"/>
              <a:gd name="connsiteY19" fmla="*/ 2668772 h 2721934"/>
              <a:gd name="connsiteX20" fmla="*/ 1414130 w 3108071"/>
              <a:gd name="connsiteY20" fmla="*/ 2721934 h 2721934"/>
              <a:gd name="connsiteX21" fmla="*/ 1818168 w 3108071"/>
              <a:gd name="connsiteY21" fmla="*/ 2700669 h 2721934"/>
              <a:gd name="connsiteX22" fmla="*/ 2062717 w 3108071"/>
              <a:gd name="connsiteY22" fmla="*/ 2583711 h 2721934"/>
              <a:gd name="connsiteX23" fmla="*/ 2286000 w 3108071"/>
              <a:gd name="connsiteY23" fmla="*/ 2498651 h 2721934"/>
              <a:gd name="connsiteX24" fmla="*/ 2541182 w 3108071"/>
              <a:gd name="connsiteY24" fmla="*/ 2328530 h 2721934"/>
              <a:gd name="connsiteX25" fmla="*/ 2743200 w 3108071"/>
              <a:gd name="connsiteY25" fmla="*/ 2158409 h 2721934"/>
              <a:gd name="connsiteX26" fmla="*/ 2860158 w 3108071"/>
              <a:gd name="connsiteY26" fmla="*/ 1998920 h 2721934"/>
              <a:gd name="connsiteX27" fmla="*/ 2977117 w 3108071"/>
              <a:gd name="connsiteY27" fmla="*/ 1796902 h 2721934"/>
              <a:gd name="connsiteX28" fmla="*/ 3072810 w 3108071"/>
              <a:gd name="connsiteY28" fmla="*/ 1520455 h 2721934"/>
              <a:gd name="connsiteX29" fmla="*/ 3094075 w 3108071"/>
              <a:gd name="connsiteY29" fmla="*/ 1392865 h 2721934"/>
              <a:gd name="connsiteX30" fmla="*/ 3062177 w 3108071"/>
              <a:gd name="connsiteY30" fmla="*/ 733646 h 2721934"/>
              <a:gd name="connsiteX31" fmla="*/ 3019647 w 3108071"/>
              <a:gd name="connsiteY31" fmla="*/ 669851 h 2721934"/>
              <a:gd name="connsiteX32" fmla="*/ 2828261 w 3108071"/>
              <a:gd name="connsiteY32" fmla="*/ 414669 h 2721934"/>
              <a:gd name="connsiteX33" fmla="*/ 2753833 w 3108071"/>
              <a:gd name="connsiteY33" fmla="*/ 350874 h 2721934"/>
              <a:gd name="connsiteX34" fmla="*/ 2626242 w 3108071"/>
              <a:gd name="connsiteY34" fmla="*/ 276446 h 2721934"/>
              <a:gd name="connsiteX35" fmla="*/ 2551814 w 3108071"/>
              <a:gd name="connsiteY35" fmla="*/ 244548 h 2721934"/>
              <a:gd name="connsiteX36" fmla="*/ 2434856 w 3108071"/>
              <a:gd name="connsiteY36" fmla="*/ 212651 h 2721934"/>
              <a:gd name="connsiteX37" fmla="*/ 2339163 w 3108071"/>
              <a:gd name="connsiteY37" fmla="*/ 170120 h 2721934"/>
              <a:gd name="connsiteX38" fmla="*/ 2222205 w 3108071"/>
              <a:gd name="connsiteY38" fmla="*/ 138223 h 2721934"/>
              <a:gd name="connsiteX39" fmla="*/ 2041451 w 3108071"/>
              <a:gd name="connsiteY39" fmla="*/ 85060 h 2721934"/>
              <a:gd name="connsiteX40" fmla="*/ 1945758 w 3108071"/>
              <a:gd name="connsiteY40" fmla="*/ 53162 h 2721934"/>
              <a:gd name="connsiteX41" fmla="*/ 1807535 w 3108071"/>
              <a:gd name="connsiteY41" fmla="*/ 42530 h 2721934"/>
              <a:gd name="connsiteX42" fmla="*/ 1701210 w 3108071"/>
              <a:gd name="connsiteY42" fmla="*/ 21265 h 2721934"/>
              <a:gd name="connsiteX43" fmla="*/ 1520456 w 3108071"/>
              <a:gd name="connsiteY43" fmla="*/ 0 h 2721934"/>
              <a:gd name="connsiteX44" fmla="*/ 1137684 w 3108071"/>
              <a:gd name="connsiteY44" fmla="*/ 53162 h 2721934"/>
              <a:gd name="connsiteX45" fmla="*/ 1041991 w 3108071"/>
              <a:gd name="connsiteY45" fmla="*/ 85060 h 2721934"/>
              <a:gd name="connsiteX46" fmla="*/ 1010093 w 3108071"/>
              <a:gd name="connsiteY46" fmla="*/ 106325 h 2721934"/>
              <a:gd name="connsiteX47" fmla="*/ 914400 w 3108071"/>
              <a:gd name="connsiteY47" fmla="*/ 116958 h 2721934"/>
              <a:gd name="connsiteX48" fmla="*/ 733647 w 3108071"/>
              <a:gd name="connsiteY48" fmla="*/ 95693 h 2721934"/>
              <a:gd name="connsiteX49" fmla="*/ 712382 w 3108071"/>
              <a:gd name="connsiteY49" fmla="*/ 74427 h 2721934"/>
              <a:gd name="connsiteX50" fmla="*/ 691117 w 3108071"/>
              <a:gd name="connsiteY50" fmla="*/ 63795 h 2721934"/>
              <a:gd name="connsiteX51" fmla="*/ 765544 w 3108071"/>
              <a:gd name="connsiteY51" fmla="*/ 85060 h 272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108071" h="2721934">
                <a:moveTo>
                  <a:pt x="765544" y="85060"/>
                </a:moveTo>
                <a:lnTo>
                  <a:pt x="765544" y="85060"/>
                </a:lnTo>
                <a:cubicBezTo>
                  <a:pt x="726558" y="81516"/>
                  <a:pt x="687733" y="74427"/>
                  <a:pt x="648586" y="74427"/>
                </a:cubicBezTo>
                <a:cubicBezTo>
                  <a:pt x="637378" y="74427"/>
                  <a:pt x="625198" y="77766"/>
                  <a:pt x="616689" y="85060"/>
                </a:cubicBezTo>
                <a:cubicBezTo>
                  <a:pt x="599458" y="99829"/>
                  <a:pt x="588335" y="120502"/>
                  <a:pt x="574158" y="138223"/>
                </a:cubicBezTo>
                <a:cubicBezTo>
                  <a:pt x="570614" y="155944"/>
                  <a:pt x="568586" y="174037"/>
                  <a:pt x="563526" y="191386"/>
                </a:cubicBezTo>
                <a:cubicBezTo>
                  <a:pt x="543753" y="259179"/>
                  <a:pt x="499730" y="393404"/>
                  <a:pt x="499730" y="393404"/>
                </a:cubicBezTo>
                <a:cubicBezTo>
                  <a:pt x="496186" y="428846"/>
                  <a:pt x="490715" y="464148"/>
                  <a:pt x="489098" y="499730"/>
                </a:cubicBezTo>
                <a:cubicBezTo>
                  <a:pt x="481617" y="664322"/>
                  <a:pt x="522650" y="783501"/>
                  <a:pt x="457200" y="914400"/>
                </a:cubicBezTo>
                <a:cubicBezTo>
                  <a:pt x="417813" y="993174"/>
                  <a:pt x="365443" y="1069399"/>
                  <a:pt x="287079" y="1116418"/>
                </a:cubicBezTo>
                <a:cubicBezTo>
                  <a:pt x="242477" y="1143180"/>
                  <a:pt x="155273" y="1188095"/>
                  <a:pt x="116958" y="1233376"/>
                </a:cubicBezTo>
                <a:cubicBezTo>
                  <a:pt x="75197" y="1282730"/>
                  <a:pt x="40102" y="1365112"/>
                  <a:pt x="21265" y="1424762"/>
                </a:cubicBezTo>
                <a:cubicBezTo>
                  <a:pt x="11425" y="1455921"/>
                  <a:pt x="7088" y="1488557"/>
                  <a:pt x="0" y="1520455"/>
                </a:cubicBezTo>
                <a:cubicBezTo>
                  <a:pt x="14177" y="1683488"/>
                  <a:pt x="16563" y="1847978"/>
                  <a:pt x="42530" y="2009553"/>
                </a:cubicBezTo>
                <a:cubicBezTo>
                  <a:pt x="48818" y="2048676"/>
                  <a:pt x="74533" y="2082376"/>
                  <a:pt x="95693" y="2115879"/>
                </a:cubicBezTo>
                <a:cubicBezTo>
                  <a:pt x="172301" y="2237175"/>
                  <a:pt x="156758" y="2193576"/>
                  <a:pt x="265814" y="2275367"/>
                </a:cubicBezTo>
                <a:cubicBezTo>
                  <a:pt x="358235" y="2344683"/>
                  <a:pt x="318463" y="2333532"/>
                  <a:pt x="414670" y="2392325"/>
                </a:cubicBezTo>
                <a:cubicBezTo>
                  <a:pt x="630713" y="2524351"/>
                  <a:pt x="434031" y="2396689"/>
                  <a:pt x="637954" y="2498651"/>
                </a:cubicBezTo>
                <a:cubicBezTo>
                  <a:pt x="689069" y="2524208"/>
                  <a:pt x="735387" y="2558779"/>
                  <a:pt x="786810" y="2583711"/>
                </a:cubicBezTo>
                <a:cubicBezTo>
                  <a:pt x="852555" y="2615587"/>
                  <a:pt x="917474" y="2653050"/>
                  <a:pt x="988828" y="2668772"/>
                </a:cubicBezTo>
                <a:cubicBezTo>
                  <a:pt x="1128352" y="2699515"/>
                  <a:pt x="1414130" y="2721934"/>
                  <a:pt x="1414130" y="2721934"/>
                </a:cubicBezTo>
                <a:cubicBezTo>
                  <a:pt x="1548809" y="2714846"/>
                  <a:pt x="1684344" y="2717397"/>
                  <a:pt x="1818168" y="2700669"/>
                </a:cubicBezTo>
                <a:cubicBezTo>
                  <a:pt x="1876909" y="2693326"/>
                  <a:pt x="2022724" y="2601355"/>
                  <a:pt x="2062717" y="2583711"/>
                </a:cubicBezTo>
                <a:cubicBezTo>
                  <a:pt x="2135586" y="2551563"/>
                  <a:pt x="2213935" y="2532564"/>
                  <a:pt x="2286000" y="2498651"/>
                </a:cubicBezTo>
                <a:cubicBezTo>
                  <a:pt x="2346648" y="2470111"/>
                  <a:pt x="2486178" y="2372533"/>
                  <a:pt x="2541182" y="2328530"/>
                </a:cubicBezTo>
                <a:cubicBezTo>
                  <a:pt x="2609926" y="2273535"/>
                  <a:pt x="2681978" y="2221672"/>
                  <a:pt x="2743200" y="2158409"/>
                </a:cubicBezTo>
                <a:cubicBezTo>
                  <a:pt x="2789046" y="2111034"/>
                  <a:pt x="2824344" y="2054269"/>
                  <a:pt x="2860158" y="1998920"/>
                </a:cubicBezTo>
                <a:cubicBezTo>
                  <a:pt x="2902429" y="1933592"/>
                  <a:pt x="2942319" y="1866498"/>
                  <a:pt x="2977117" y="1796902"/>
                </a:cubicBezTo>
                <a:cubicBezTo>
                  <a:pt x="3003352" y="1744432"/>
                  <a:pt x="3058955" y="1578182"/>
                  <a:pt x="3072810" y="1520455"/>
                </a:cubicBezTo>
                <a:cubicBezTo>
                  <a:pt x="3082872" y="1478529"/>
                  <a:pt x="3086987" y="1435395"/>
                  <a:pt x="3094075" y="1392865"/>
                </a:cubicBezTo>
                <a:cubicBezTo>
                  <a:pt x="3113429" y="1121896"/>
                  <a:pt x="3120644" y="1128297"/>
                  <a:pt x="3062177" y="733646"/>
                </a:cubicBezTo>
                <a:cubicBezTo>
                  <a:pt x="3058432" y="708365"/>
                  <a:pt x="3032796" y="691766"/>
                  <a:pt x="3019647" y="669851"/>
                </a:cubicBezTo>
                <a:cubicBezTo>
                  <a:pt x="2948757" y="551702"/>
                  <a:pt x="2958689" y="526464"/>
                  <a:pt x="2828261" y="414669"/>
                </a:cubicBezTo>
                <a:cubicBezTo>
                  <a:pt x="2803452" y="393404"/>
                  <a:pt x="2779733" y="370797"/>
                  <a:pt x="2753833" y="350874"/>
                </a:cubicBezTo>
                <a:cubicBezTo>
                  <a:pt x="2709761" y="316973"/>
                  <a:pt x="2676145" y="299479"/>
                  <a:pt x="2626242" y="276446"/>
                </a:cubicBezTo>
                <a:cubicBezTo>
                  <a:pt x="2601735" y="265135"/>
                  <a:pt x="2577421" y="253084"/>
                  <a:pt x="2551814" y="244548"/>
                </a:cubicBezTo>
                <a:cubicBezTo>
                  <a:pt x="2513478" y="231769"/>
                  <a:pt x="2472997" y="226000"/>
                  <a:pt x="2434856" y="212651"/>
                </a:cubicBezTo>
                <a:cubicBezTo>
                  <a:pt x="2401909" y="201120"/>
                  <a:pt x="2372110" y="181651"/>
                  <a:pt x="2339163" y="170120"/>
                </a:cubicBezTo>
                <a:cubicBezTo>
                  <a:pt x="2301022" y="156771"/>
                  <a:pt x="2261060" y="149324"/>
                  <a:pt x="2222205" y="138223"/>
                </a:cubicBezTo>
                <a:cubicBezTo>
                  <a:pt x="2161818" y="120970"/>
                  <a:pt x="2101031" y="104920"/>
                  <a:pt x="2041451" y="85060"/>
                </a:cubicBezTo>
                <a:cubicBezTo>
                  <a:pt x="2009553" y="74427"/>
                  <a:pt x="1978839" y="59177"/>
                  <a:pt x="1945758" y="53162"/>
                </a:cubicBezTo>
                <a:cubicBezTo>
                  <a:pt x="1900293" y="44896"/>
                  <a:pt x="1853609" y="46074"/>
                  <a:pt x="1807535" y="42530"/>
                </a:cubicBezTo>
                <a:cubicBezTo>
                  <a:pt x="1772093" y="35442"/>
                  <a:pt x="1736804" y="27546"/>
                  <a:pt x="1701210" y="21265"/>
                </a:cubicBezTo>
                <a:cubicBezTo>
                  <a:pt x="1639726" y="10415"/>
                  <a:pt x="1583207" y="6275"/>
                  <a:pt x="1520456" y="0"/>
                </a:cubicBezTo>
                <a:cubicBezTo>
                  <a:pt x="1313990" y="17953"/>
                  <a:pt x="1306405" y="7147"/>
                  <a:pt x="1137684" y="53162"/>
                </a:cubicBezTo>
                <a:cubicBezTo>
                  <a:pt x="1105246" y="62009"/>
                  <a:pt x="1073028" y="72128"/>
                  <a:pt x="1041991" y="85060"/>
                </a:cubicBezTo>
                <a:cubicBezTo>
                  <a:pt x="1030195" y="89975"/>
                  <a:pt x="1022490" y="103226"/>
                  <a:pt x="1010093" y="106325"/>
                </a:cubicBezTo>
                <a:cubicBezTo>
                  <a:pt x="978957" y="114109"/>
                  <a:pt x="946298" y="113414"/>
                  <a:pt x="914400" y="116958"/>
                </a:cubicBezTo>
                <a:cubicBezTo>
                  <a:pt x="854149" y="109870"/>
                  <a:pt x="793012" y="108191"/>
                  <a:pt x="733647" y="95693"/>
                </a:cubicBezTo>
                <a:cubicBezTo>
                  <a:pt x="723837" y="93628"/>
                  <a:pt x="720402" y="80442"/>
                  <a:pt x="712382" y="74427"/>
                </a:cubicBezTo>
                <a:cubicBezTo>
                  <a:pt x="706042" y="69672"/>
                  <a:pt x="698205" y="67339"/>
                  <a:pt x="691117" y="63795"/>
                </a:cubicBezTo>
                <a:lnTo>
                  <a:pt x="765544" y="85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4" y="1292535"/>
            <a:ext cx="4667371" cy="340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1" dirty="0" err="1">
                <a:latin typeface="League Spartan" panose="020B0604020202020204" charset="-93"/>
              </a:rPr>
              <a:t>Kĩ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thuật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cải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tiến</a:t>
            </a:r>
            <a:r>
              <a:rPr lang="en-US" sz="2000" b="1" i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b="1" i="1" dirty="0">
              <a:latin typeface="League Spartan" panose="020B0604020202020204" charset="-93"/>
            </a:endParaRPr>
          </a:p>
          <a:p>
            <a:r>
              <a:rPr lang="en-US" sz="2000" dirty="0" err="1">
                <a:latin typeface="League Spartan" panose="020B0604020202020204" charset="-93"/>
              </a:rPr>
              <a:t>Sắp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xếp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các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đỉnh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theo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bậc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Gán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sao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cho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không</a:t>
            </a:r>
            <a:r>
              <a:rPr lang="en-US" sz="2000" dirty="0">
                <a:latin typeface="League Spartan" panose="020B0604020202020204" charset="-93"/>
              </a:rPr>
              <a:t> vi </a:t>
            </a:r>
            <a:r>
              <a:rPr lang="en-US" sz="2000" dirty="0" err="1">
                <a:latin typeface="League Spartan" panose="020B0604020202020204" charset="-93"/>
              </a:rPr>
              <a:t>phạm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ràng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buộc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>
                <a:latin typeface="League Spartan" panose="020B0604020202020204" charset="-93"/>
              </a:rPr>
              <a:t>Sau </a:t>
            </a:r>
            <a:r>
              <a:rPr lang="en-US" sz="2000" dirty="0" err="1">
                <a:latin typeface="League Spartan" panose="020B0604020202020204" charset="-93"/>
              </a:rPr>
              <a:t>mỗi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phép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gán</a:t>
            </a:r>
            <a:r>
              <a:rPr lang="en-US" sz="2000" dirty="0">
                <a:latin typeface="League Spartan" panose="020B0604020202020204" charset="-93"/>
              </a:rPr>
              <a:t>, </a:t>
            </a:r>
            <a:r>
              <a:rPr lang="en-US" sz="2000" dirty="0" err="1">
                <a:latin typeface="League Spartan" panose="020B0604020202020204" charset="-93"/>
              </a:rPr>
              <a:t>kiểm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tra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số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lượng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đã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tô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có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hợp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lí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Cập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nhật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phạm</a:t>
            </a:r>
            <a:r>
              <a:rPr lang="en-US" sz="2000" dirty="0">
                <a:latin typeface="League Spartan" panose="020B0604020202020204" charset="-93"/>
              </a:rPr>
              <a:t> vi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của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đỉnh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r>
              <a:rPr lang="en-US" sz="2000" dirty="0" err="1">
                <a:latin typeface="League Spartan" panose="020B0604020202020204" charset="-93"/>
              </a:rPr>
              <a:t>Nếu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gán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mọi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màu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đều</a:t>
            </a:r>
            <a:r>
              <a:rPr lang="en-US" sz="2000" dirty="0">
                <a:latin typeface="League Spartan" panose="020B0604020202020204" charset="-93"/>
              </a:rPr>
              <a:t> vi </a:t>
            </a:r>
            <a:r>
              <a:rPr lang="en-US" sz="2000" dirty="0" err="1">
                <a:latin typeface="League Spartan" panose="020B0604020202020204" charset="-93"/>
              </a:rPr>
              <a:t>phạm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với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láng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giềng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thì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nhảy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về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láng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giềng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endParaRPr lang="en-US" sz="2000" dirty="0">
              <a:latin typeface="League Spartan" panose="020B0604020202020204" charset="-93"/>
            </a:endParaRPr>
          </a:p>
        </p:txBody>
      </p:sp>
      <p:sp>
        <p:nvSpPr>
          <p:cNvPr id="509" name="Google Shape;509;p8"/>
          <p:cNvSpPr txBox="1"/>
          <p:nvPr/>
        </p:nvSpPr>
        <p:spPr>
          <a:xfrm>
            <a:off x="5232133" y="969389"/>
            <a:ext cx="3394553" cy="14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Áp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dụng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vào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bài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toán</a:t>
            </a: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Ý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tưởng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5B7B9-1E16-60B9-B1F3-D753E2D2E182}"/>
              </a:ext>
            </a:extLst>
          </p:cNvPr>
          <p:cNvSpPr txBox="1"/>
          <p:nvPr/>
        </p:nvSpPr>
        <p:spPr>
          <a:xfrm>
            <a:off x="5668954" y="2157444"/>
            <a:ext cx="3355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SOL</a:t>
            </a:r>
            <a:r>
              <a:rPr lang="en-US" sz="1400" dirty="0">
                <a:solidFill>
                  <a:schemeClr val="tx1"/>
                </a:solidFill>
                <a:latin typeface="League Spartan Black" panose="020B0604020202020204" charset="-93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int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League Spartan Black" panose="020B0604020202020204" charset="-93"/>
              </a:rPr>
              <a:t>arrSorted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[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k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]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nếu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thì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,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	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cập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nhật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hợp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lí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yêu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cầu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nhảy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dirty="0">
                <a:solidFill>
                  <a:schemeClr val="accent1"/>
                </a:solidFill>
                <a:latin typeface="League Spartan Black" panose="020B0604020202020204" charset="-93"/>
              </a:rPr>
              <a:t>    SOL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League Spartan Black" panose="020B0604020202020204" charset="-93"/>
              </a:rPr>
              <a:t>arrSorted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[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k + 1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]);</a:t>
            </a:r>
          </a:p>
          <a:p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nếu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arrSorted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[k]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không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có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thỏa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thì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nhảy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sang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láng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giềng</a:t>
            </a:r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   </a:t>
            </a:r>
          </a:p>
        </p:txBody>
      </p:sp>
      <p:sp>
        <p:nvSpPr>
          <p:cNvPr id="8" name="Google Shape;504;p8">
            <a:extLst>
              <a:ext uri="{FF2B5EF4-FFF2-40B4-BE49-F238E27FC236}">
                <a16:creationId xmlns:a16="http://schemas.microsoft.com/office/drawing/2014/main" id="{A42EB688-120E-AF11-E8F1-F96804DA7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4381310" cy="63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03.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dụng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tô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màu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bản</a:t>
            </a: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b="1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đồ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45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F4262A70-4ADA-FDAA-6D18-CA03A9E4DEBA}"/>
              </a:ext>
            </a:extLst>
          </p:cNvPr>
          <p:cNvCxnSpPr>
            <a:cxnSpLocks/>
            <a:stCxn id="512" idx="5"/>
            <a:endCxn id="515" idx="2"/>
          </p:cNvCxnSpPr>
          <p:nvPr/>
        </p:nvCxnSpPr>
        <p:spPr>
          <a:xfrm>
            <a:off x="5542708" y="2094992"/>
            <a:ext cx="2913857" cy="8735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78E316A-9523-ADDF-A69E-75BC93B75F54}"/>
              </a:ext>
            </a:extLst>
          </p:cNvPr>
          <p:cNvCxnSpPr>
            <a:cxnSpLocks/>
            <a:stCxn id="511" idx="5"/>
            <a:endCxn id="515" idx="1"/>
          </p:cNvCxnSpPr>
          <p:nvPr/>
        </p:nvCxnSpPr>
        <p:spPr>
          <a:xfrm>
            <a:off x="7691498" y="1388286"/>
            <a:ext cx="824237" cy="14357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4046258-CF8F-783F-EF54-BE5C596781BA}"/>
              </a:ext>
            </a:extLst>
          </p:cNvPr>
          <p:cNvCxnSpPr>
            <a:cxnSpLocks/>
            <a:stCxn id="515" idx="2"/>
            <a:endCxn id="513" idx="7"/>
          </p:cNvCxnSpPr>
          <p:nvPr/>
        </p:nvCxnSpPr>
        <p:spPr>
          <a:xfrm flipH="1">
            <a:off x="5836886" y="2968498"/>
            <a:ext cx="2619679" cy="1226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4" name="Oval 513">
            <a:extLst>
              <a:ext uri="{FF2B5EF4-FFF2-40B4-BE49-F238E27FC236}">
                <a16:creationId xmlns:a16="http://schemas.microsoft.com/office/drawing/2014/main" id="{685D42A1-2ABA-10E8-DA1F-7FEB6DE44A4B}"/>
              </a:ext>
            </a:extLst>
          </p:cNvPr>
          <p:cNvSpPr/>
          <p:nvPr/>
        </p:nvSpPr>
        <p:spPr>
          <a:xfrm>
            <a:off x="7476609" y="4352400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  <a:cs typeface="Lao UI" panose="020B0502040204020203" pitchFamily="34" charset="0"/>
              </a:rPr>
              <a:t>E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87676D1E-9F78-C5AB-B762-0243294B309E}"/>
              </a:ext>
            </a:extLst>
          </p:cNvPr>
          <p:cNvCxnSpPr>
            <a:cxnSpLocks/>
            <a:stCxn id="515" idx="3"/>
            <a:endCxn id="514" idx="7"/>
          </p:cNvCxnSpPr>
          <p:nvPr/>
        </p:nvCxnSpPr>
        <p:spPr>
          <a:xfrm flipH="1">
            <a:off x="7821476" y="3112986"/>
            <a:ext cx="694259" cy="1299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89A9EBD8-7DAF-8BE4-4C49-F9C1A0FC2D0B}"/>
              </a:ext>
            </a:extLst>
          </p:cNvPr>
          <p:cNvCxnSpPr>
            <a:cxnSpLocks/>
            <a:stCxn id="514" idx="2"/>
            <a:endCxn id="513" idx="6"/>
          </p:cNvCxnSpPr>
          <p:nvPr/>
        </p:nvCxnSpPr>
        <p:spPr>
          <a:xfrm flipH="1" flipV="1">
            <a:off x="5896056" y="4339641"/>
            <a:ext cx="1580553" cy="2170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198AE855-54D1-1EEF-34D0-0B8B4A6771BA}"/>
              </a:ext>
            </a:extLst>
          </p:cNvPr>
          <p:cNvCxnSpPr>
            <a:cxnSpLocks/>
            <a:stCxn id="512" idx="4"/>
            <a:endCxn id="513" idx="0"/>
          </p:cNvCxnSpPr>
          <p:nvPr/>
        </p:nvCxnSpPr>
        <p:spPr>
          <a:xfrm>
            <a:off x="5393311" y="2154841"/>
            <a:ext cx="300727" cy="19804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4" name="Google Shape;504;p8"/>
          <p:cNvSpPr txBox="1">
            <a:spLocks noGrp="1"/>
          </p:cNvSpPr>
          <p:nvPr>
            <p:ph type="title"/>
          </p:nvPr>
        </p:nvSpPr>
        <p:spPr>
          <a:xfrm>
            <a:off x="621305" y="332197"/>
            <a:ext cx="115964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03.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Ý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tưởng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5B7B9-1E16-60B9-B1F3-D753E2D2E182}"/>
              </a:ext>
            </a:extLst>
          </p:cNvPr>
          <p:cNvSpPr txBox="1"/>
          <p:nvPr/>
        </p:nvSpPr>
        <p:spPr>
          <a:xfrm>
            <a:off x="5668954" y="2157444"/>
            <a:ext cx="3355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SOL</a:t>
            </a:r>
            <a:r>
              <a:rPr lang="en-US" sz="1400" dirty="0">
                <a:solidFill>
                  <a:schemeClr val="tx1"/>
                </a:solidFill>
                <a:latin typeface="League Spartan Black" panose="020B0604020202020204" charset="-93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int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League Spartan Black" panose="020B0604020202020204" charset="-93"/>
              </a:rPr>
              <a:t>arrSorted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[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k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]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nếu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thì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,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	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cập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nhật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hợp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lí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yêu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cầu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nhảy</a:t>
            </a:r>
            <a:endParaRPr lang="en-US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dirty="0">
                <a:solidFill>
                  <a:schemeClr val="accent1"/>
                </a:solidFill>
                <a:latin typeface="League Spartan Black" panose="020B0604020202020204" charset="-93"/>
              </a:rPr>
              <a:t>    SOL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League Spartan Black" panose="020B0604020202020204" charset="-93"/>
              </a:rPr>
              <a:t>arrSorted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[</a:t>
            </a:r>
            <a:r>
              <a:rPr lang="en-US" dirty="0">
                <a:solidFill>
                  <a:srgbClr val="FF0000"/>
                </a:solidFill>
                <a:latin typeface="League Spartan Black" panose="020B0604020202020204" charset="-93"/>
              </a:rPr>
              <a:t>k + 1</a:t>
            </a:r>
            <a:r>
              <a:rPr lang="en-US" dirty="0">
                <a:solidFill>
                  <a:schemeClr val="tx1"/>
                </a:solidFill>
                <a:latin typeface="League Spartan Black" panose="020B0604020202020204" charset="-93"/>
              </a:rPr>
              <a:t>]);</a:t>
            </a:r>
          </a:p>
          <a:p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nếu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arrSorted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[k]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không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có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thỏa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thì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nhảy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sang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láng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giềng</a:t>
            </a:r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  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B4AB3-327A-8761-4CCB-E207E92FBF33}"/>
              </a:ext>
            </a:extLst>
          </p:cNvPr>
          <p:cNvSpPr/>
          <p:nvPr/>
        </p:nvSpPr>
        <p:spPr>
          <a:xfrm>
            <a:off x="621305" y="3418624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65536-523C-850D-01F4-3637E40546CA}"/>
              </a:ext>
            </a:extLst>
          </p:cNvPr>
          <p:cNvSpPr/>
          <p:nvPr/>
        </p:nvSpPr>
        <p:spPr>
          <a:xfrm>
            <a:off x="621305" y="1964901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C4B903-7D44-9D5F-5012-DC2ABB949E4B}"/>
              </a:ext>
            </a:extLst>
          </p:cNvPr>
          <p:cNvSpPr/>
          <p:nvPr/>
        </p:nvSpPr>
        <p:spPr>
          <a:xfrm>
            <a:off x="621305" y="2697173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5F2974-3177-A475-EB33-86D3EA8F8E93}"/>
              </a:ext>
            </a:extLst>
          </p:cNvPr>
          <p:cNvSpPr/>
          <p:nvPr/>
        </p:nvSpPr>
        <p:spPr>
          <a:xfrm>
            <a:off x="621305" y="4184990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  <a:cs typeface="Lao UI" panose="020B0502040204020203" pitchFamily="34" charset="0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82ED24-32C9-B108-53B9-4931D91E3930}"/>
              </a:ext>
            </a:extLst>
          </p:cNvPr>
          <p:cNvSpPr/>
          <p:nvPr/>
        </p:nvSpPr>
        <p:spPr>
          <a:xfrm>
            <a:off x="621307" y="1249776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1FA427-7C9A-672B-78B4-17247FA4D157}"/>
              </a:ext>
            </a:extLst>
          </p:cNvPr>
          <p:cNvSpPr/>
          <p:nvPr/>
        </p:nvSpPr>
        <p:spPr>
          <a:xfrm>
            <a:off x="1501702" y="1243798"/>
            <a:ext cx="404037" cy="408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3284AB-68E4-1746-2801-7600EB87A3EB}"/>
              </a:ext>
            </a:extLst>
          </p:cNvPr>
          <p:cNvSpPr/>
          <p:nvPr/>
        </p:nvSpPr>
        <p:spPr>
          <a:xfrm>
            <a:off x="3305410" y="1250937"/>
            <a:ext cx="404037" cy="4086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E8169E-4B92-2C64-2B56-1AA593FA8876}"/>
              </a:ext>
            </a:extLst>
          </p:cNvPr>
          <p:cNvSpPr/>
          <p:nvPr/>
        </p:nvSpPr>
        <p:spPr>
          <a:xfrm>
            <a:off x="2382097" y="1250937"/>
            <a:ext cx="404037" cy="408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A7CA7B-067B-31CE-CD5C-9D9C4C4BC9C6}"/>
              </a:ext>
            </a:extLst>
          </p:cNvPr>
          <p:cNvSpPr/>
          <p:nvPr/>
        </p:nvSpPr>
        <p:spPr>
          <a:xfrm>
            <a:off x="1501702" y="1955496"/>
            <a:ext cx="404037" cy="408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FFB445-879F-49DE-B902-1DD62D997DED}"/>
              </a:ext>
            </a:extLst>
          </p:cNvPr>
          <p:cNvSpPr/>
          <p:nvPr/>
        </p:nvSpPr>
        <p:spPr>
          <a:xfrm>
            <a:off x="3305410" y="1962635"/>
            <a:ext cx="404037" cy="4086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4667C4-15BC-E3A2-58C4-D4AB8C95BB19}"/>
              </a:ext>
            </a:extLst>
          </p:cNvPr>
          <p:cNvSpPr/>
          <p:nvPr/>
        </p:nvSpPr>
        <p:spPr>
          <a:xfrm>
            <a:off x="2374284" y="1962635"/>
            <a:ext cx="404037" cy="408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B965A0-F57F-C5B4-E763-6FC2DD522A2D}"/>
              </a:ext>
            </a:extLst>
          </p:cNvPr>
          <p:cNvSpPr/>
          <p:nvPr/>
        </p:nvSpPr>
        <p:spPr>
          <a:xfrm>
            <a:off x="1501702" y="2697173"/>
            <a:ext cx="404037" cy="408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62A968-8C98-3539-4A39-10486DFBE3C2}"/>
              </a:ext>
            </a:extLst>
          </p:cNvPr>
          <p:cNvSpPr/>
          <p:nvPr/>
        </p:nvSpPr>
        <p:spPr>
          <a:xfrm>
            <a:off x="3305410" y="2704312"/>
            <a:ext cx="404037" cy="4086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E2A6809-17E6-D49B-D5DC-17F1B5DB81DE}"/>
              </a:ext>
            </a:extLst>
          </p:cNvPr>
          <p:cNvSpPr/>
          <p:nvPr/>
        </p:nvSpPr>
        <p:spPr>
          <a:xfrm>
            <a:off x="2388944" y="2681929"/>
            <a:ext cx="404037" cy="408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D8EB3A-4475-E942-56D2-B6DDDC096785}"/>
              </a:ext>
            </a:extLst>
          </p:cNvPr>
          <p:cNvSpPr/>
          <p:nvPr/>
        </p:nvSpPr>
        <p:spPr>
          <a:xfrm>
            <a:off x="1501702" y="3408871"/>
            <a:ext cx="404037" cy="408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51CA69-082B-AFA1-2634-E2121021A106}"/>
              </a:ext>
            </a:extLst>
          </p:cNvPr>
          <p:cNvSpPr/>
          <p:nvPr/>
        </p:nvSpPr>
        <p:spPr>
          <a:xfrm>
            <a:off x="3305410" y="3416010"/>
            <a:ext cx="404037" cy="4086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4128766A-D225-41E4-D6BE-75BD8EE7E54A}"/>
              </a:ext>
            </a:extLst>
          </p:cNvPr>
          <p:cNvSpPr/>
          <p:nvPr/>
        </p:nvSpPr>
        <p:spPr>
          <a:xfrm>
            <a:off x="2374283" y="3416010"/>
            <a:ext cx="404037" cy="408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323C30A1-8AD0-CE50-76F9-78C70F903E48}"/>
              </a:ext>
            </a:extLst>
          </p:cNvPr>
          <p:cNvSpPr/>
          <p:nvPr/>
        </p:nvSpPr>
        <p:spPr>
          <a:xfrm>
            <a:off x="1501702" y="4128165"/>
            <a:ext cx="404037" cy="408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B49DA201-F0EB-29F9-F8CA-C289275BDE23}"/>
              </a:ext>
            </a:extLst>
          </p:cNvPr>
          <p:cNvSpPr/>
          <p:nvPr/>
        </p:nvSpPr>
        <p:spPr>
          <a:xfrm>
            <a:off x="3305410" y="4135304"/>
            <a:ext cx="404037" cy="4086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1C5BF496-A84D-82C2-B21E-93C7BE80F950}"/>
              </a:ext>
            </a:extLst>
          </p:cNvPr>
          <p:cNvSpPr/>
          <p:nvPr/>
        </p:nvSpPr>
        <p:spPr>
          <a:xfrm>
            <a:off x="2388943" y="4126906"/>
            <a:ext cx="404037" cy="408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eague Spartan Black" panose="020B0604020202020204" charset="-93"/>
            </a:endParaRP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89ED7DA-B7F3-21F4-8AC8-0BB180813CFC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>
            <a:off x="1703721" y="1652472"/>
            <a:ext cx="0" cy="30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C3E3D2-A214-3516-5E6F-A3FAE26AF8FE}"/>
              </a:ext>
            </a:extLst>
          </p:cNvPr>
          <p:cNvCxnSpPr>
            <a:stCxn id="56" idx="4"/>
            <a:endCxn id="59" idx="0"/>
          </p:cNvCxnSpPr>
          <p:nvPr/>
        </p:nvCxnSpPr>
        <p:spPr>
          <a:xfrm>
            <a:off x="1703721" y="2364170"/>
            <a:ext cx="0" cy="33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0E5E0537-9F20-B92D-D206-EBEDFD0BA923}"/>
              </a:ext>
            </a:extLst>
          </p:cNvPr>
          <p:cNvCxnSpPr>
            <a:stCxn id="59" idx="4"/>
            <a:endCxn id="62" idx="0"/>
          </p:cNvCxnSpPr>
          <p:nvPr/>
        </p:nvCxnSpPr>
        <p:spPr>
          <a:xfrm>
            <a:off x="1703721" y="3105847"/>
            <a:ext cx="0" cy="30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09A83421-7036-6BC6-97FD-5510BA019062}"/>
              </a:ext>
            </a:extLst>
          </p:cNvPr>
          <p:cNvCxnSpPr>
            <a:stCxn id="62" idx="4"/>
            <a:endCxn id="449" idx="0"/>
          </p:cNvCxnSpPr>
          <p:nvPr/>
        </p:nvCxnSpPr>
        <p:spPr>
          <a:xfrm>
            <a:off x="1703721" y="3817545"/>
            <a:ext cx="0" cy="31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09EC277-512D-F95E-F858-EC33C301C16B}"/>
              </a:ext>
            </a:extLst>
          </p:cNvPr>
          <p:cNvCxnSpPr>
            <a:stCxn id="62" idx="4"/>
            <a:endCxn id="451" idx="1"/>
          </p:cNvCxnSpPr>
          <p:nvPr/>
        </p:nvCxnSpPr>
        <p:spPr>
          <a:xfrm>
            <a:off x="1703721" y="3817545"/>
            <a:ext cx="744392" cy="36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6C7AD233-C4DE-10D4-4FC1-9F9C40EB8696}"/>
              </a:ext>
            </a:extLst>
          </p:cNvPr>
          <p:cNvCxnSpPr>
            <a:stCxn id="62" idx="4"/>
            <a:endCxn id="450" idx="1"/>
          </p:cNvCxnSpPr>
          <p:nvPr/>
        </p:nvCxnSpPr>
        <p:spPr>
          <a:xfrm>
            <a:off x="1703721" y="3817545"/>
            <a:ext cx="1660859" cy="3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C9C5DF71-C9D2-E110-3195-BE75DDDEE8D2}"/>
              </a:ext>
            </a:extLst>
          </p:cNvPr>
          <p:cNvCxnSpPr>
            <a:cxnSpLocks/>
            <a:stCxn id="53" idx="4"/>
            <a:endCxn id="58" idx="1"/>
          </p:cNvCxnSpPr>
          <p:nvPr/>
        </p:nvCxnSpPr>
        <p:spPr>
          <a:xfrm>
            <a:off x="1703721" y="1652472"/>
            <a:ext cx="729733" cy="3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C9975E7B-6CCB-8E64-38E5-83B685D43D1A}"/>
              </a:ext>
            </a:extLst>
          </p:cNvPr>
          <p:cNvCxnSpPr>
            <a:cxnSpLocks/>
            <a:stCxn id="58" idx="4"/>
            <a:endCxn id="60" idx="1"/>
          </p:cNvCxnSpPr>
          <p:nvPr/>
        </p:nvCxnSpPr>
        <p:spPr>
          <a:xfrm>
            <a:off x="2576303" y="2371309"/>
            <a:ext cx="788277" cy="39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FAAE90A5-D425-8C33-359F-D9F24F3679CA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>
            <a:off x="3507429" y="3112986"/>
            <a:ext cx="0" cy="30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08933E3D-BECB-1BDD-C70B-ADC46A828A27}"/>
              </a:ext>
            </a:extLst>
          </p:cNvPr>
          <p:cNvCxnSpPr>
            <a:cxnSpLocks/>
            <a:stCxn id="63" idx="4"/>
            <a:endCxn id="451" idx="7"/>
          </p:cNvCxnSpPr>
          <p:nvPr/>
        </p:nvCxnSpPr>
        <p:spPr>
          <a:xfrm flipH="1">
            <a:off x="2733810" y="3824684"/>
            <a:ext cx="773619" cy="3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Oval 510">
            <a:extLst>
              <a:ext uri="{FF2B5EF4-FFF2-40B4-BE49-F238E27FC236}">
                <a16:creationId xmlns:a16="http://schemas.microsoft.com/office/drawing/2014/main" id="{4EADBC08-229E-D0C5-B107-52145EEC4F49}"/>
              </a:ext>
            </a:extLst>
          </p:cNvPr>
          <p:cNvSpPr/>
          <p:nvPr/>
        </p:nvSpPr>
        <p:spPr>
          <a:xfrm>
            <a:off x="7346631" y="1039461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A</a:t>
            </a: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92066BA5-4A91-69A9-D65F-25E6EA768DE5}"/>
              </a:ext>
            </a:extLst>
          </p:cNvPr>
          <p:cNvSpPr/>
          <p:nvPr/>
        </p:nvSpPr>
        <p:spPr>
          <a:xfrm>
            <a:off x="5182031" y="1746167"/>
            <a:ext cx="422559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B</a:t>
            </a:r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AAFE80A3-1DC7-031E-EDA1-4699A9499EE8}"/>
              </a:ext>
            </a:extLst>
          </p:cNvPr>
          <p:cNvSpPr/>
          <p:nvPr/>
        </p:nvSpPr>
        <p:spPr>
          <a:xfrm>
            <a:off x="5492019" y="4135304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D</a:t>
            </a:r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DDEED92B-49A6-16CD-9B88-60672025E611}"/>
              </a:ext>
            </a:extLst>
          </p:cNvPr>
          <p:cNvSpPr/>
          <p:nvPr/>
        </p:nvSpPr>
        <p:spPr>
          <a:xfrm>
            <a:off x="8456565" y="2764161"/>
            <a:ext cx="404037" cy="408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eague Spartan Black" panose="020B0604020202020204" charset="-93"/>
              </a:rPr>
              <a:t>C</a:t>
            </a:r>
          </a:p>
        </p:txBody>
      </p: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8E02FCC4-5B34-1123-DAED-F622DB124943}"/>
              </a:ext>
            </a:extLst>
          </p:cNvPr>
          <p:cNvCxnSpPr>
            <a:cxnSpLocks/>
            <a:stCxn id="511" idx="2"/>
            <a:endCxn id="512" idx="7"/>
          </p:cNvCxnSpPr>
          <p:nvPr/>
        </p:nvCxnSpPr>
        <p:spPr>
          <a:xfrm flipH="1">
            <a:off x="5542708" y="1243798"/>
            <a:ext cx="1803923" cy="5622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4" grpId="0" animBg="1"/>
      <p:bldP spid="5" grpId="0" animBg="1"/>
      <p:bldP spid="6" grpId="0" animBg="1"/>
      <p:bldP spid="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448" grpId="0" animBg="1"/>
      <p:bldP spid="449" grpId="0" animBg="1"/>
      <p:bldP spid="450" grpId="0" animBg="1"/>
      <p:bldP spid="4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7"/>
          <p:cNvSpPr txBox="1">
            <a:spLocks noGrp="1"/>
          </p:cNvSpPr>
          <p:nvPr>
            <p:ph type="title" idx="2"/>
          </p:nvPr>
        </p:nvSpPr>
        <p:spPr>
          <a:xfrm>
            <a:off x="5993841" y="1276302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  <a:t>04</a:t>
            </a:r>
            <a:endParaRPr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884" name="Google Shape;884;p17"/>
          <p:cNvSpPr/>
          <p:nvPr/>
        </p:nvSpPr>
        <p:spPr>
          <a:xfrm>
            <a:off x="300464" y="63060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p17"/>
          <p:cNvGrpSpPr/>
          <p:nvPr/>
        </p:nvGrpSpPr>
        <p:grpSpPr>
          <a:xfrm>
            <a:off x="822484" y="1028953"/>
            <a:ext cx="3526418" cy="3305683"/>
            <a:chOff x="5906263" y="1914018"/>
            <a:chExt cx="3526418" cy="3305683"/>
          </a:xfrm>
        </p:grpSpPr>
        <p:sp>
          <p:nvSpPr>
            <p:cNvPr id="886" name="Google Shape;886;p17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17"/>
          <p:cNvSpPr txBox="1">
            <a:spLocks noGrp="1"/>
          </p:cNvSpPr>
          <p:nvPr>
            <p:ph type="title"/>
          </p:nvPr>
        </p:nvSpPr>
        <p:spPr>
          <a:xfrm>
            <a:off x="4477878" y="2097586"/>
            <a:ext cx="4173663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  <a:t>ƯU ĐIỂM</a:t>
            </a:r>
            <a:b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  <a:t>NHƯỢC ĐIỂM</a:t>
            </a:r>
            <a:endParaRPr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>
            <a:spLocks noGrp="1"/>
          </p:cNvSpPr>
          <p:nvPr>
            <p:ph type="title" idx="6"/>
          </p:nvPr>
        </p:nvSpPr>
        <p:spPr>
          <a:xfrm>
            <a:off x="3344282" y="152652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01</a:t>
            </a:r>
            <a:endParaRPr dirty="0"/>
          </a:p>
        </p:txBody>
      </p:sp>
      <p:cxnSp>
        <p:nvCxnSpPr>
          <p:cNvPr id="186" name="Google Shape;186;p2"/>
          <p:cNvCxnSpPr/>
          <p:nvPr/>
        </p:nvCxnSpPr>
        <p:spPr>
          <a:xfrm>
            <a:off x="4640240" y="1350190"/>
            <a:ext cx="0" cy="305970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7" name="Google Shape;187;p2"/>
          <p:cNvSpPr txBox="1">
            <a:spLocks noGrp="1"/>
          </p:cNvSpPr>
          <p:nvPr>
            <p:ph type="ctrTitle"/>
          </p:nvPr>
        </p:nvSpPr>
        <p:spPr>
          <a:xfrm>
            <a:off x="572003" y="152108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Bài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toán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ctrTitle" idx="2"/>
          </p:nvPr>
        </p:nvSpPr>
        <p:spPr>
          <a:xfrm>
            <a:off x="598260" y="342322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Giải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quyết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89" name="Google Shape;189;p2"/>
          <p:cNvSpPr txBox="1">
            <a:spLocks noGrp="1"/>
          </p:cNvSpPr>
          <p:nvPr>
            <p:ph type="title" idx="7"/>
          </p:nvPr>
        </p:nvSpPr>
        <p:spPr>
          <a:xfrm>
            <a:off x="3414853" y="338421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90" name="Google Shape;190;p2"/>
          <p:cNvSpPr txBox="1">
            <a:spLocks noGrp="1"/>
          </p:cNvSpPr>
          <p:nvPr>
            <p:ph type="title" idx="9"/>
          </p:nvPr>
        </p:nvSpPr>
        <p:spPr>
          <a:xfrm>
            <a:off x="4607053" y="1532919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191" name="Google Shape;191;p2"/>
          <p:cNvSpPr txBox="1">
            <a:spLocks noGrp="1"/>
          </p:cNvSpPr>
          <p:nvPr>
            <p:ph type="title" idx="13"/>
          </p:nvPr>
        </p:nvSpPr>
        <p:spPr>
          <a:xfrm>
            <a:off x="4612053" y="338421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ctrTitle" idx="15"/>
          </p:nvPr>
        </p:nvSpPr>
        <p:spPr>
          <a:xfrm>
            <a:off x="5773840" y="1541351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Ứng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dụng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93" name="Google Shape;193;p2"/>
          <p:cNvSpPr txBox="1">
            <a:spLocks noGrp="1"/>
          </p:cNvSpPr>
          <p:nvPr>
            <p:ph type="ctrTitle" idx="17"/>
          </p:nvPr>
        </p:nvSpPr>
        <p:spPr>
          <a:xfrm>
            <a:off x="5853725" y="342322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Ưu - Nhược điểm</a:t>
            </a:r>
            <a:endParaRPr sz="230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cxnSp>
        <p:nvCxnSpPr>
          <p:cNvPr id="194" name="Google Shape;194;p2"/>
          <p:cNvCxnSpPr/>
          <p:nvPr/>
        </p:nvCxnSpPr>
        <p:spPr>
          <a:xfrm>
            <a:off x="970490" y="288004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5" name="Google Shape;195;p2"/>
          <p:cNvSpPr txBox="1">
            <a:spLocks noGrp="1"/>
          </p:cNvSpPr>
          <p:nvPr>
            <p:ph type="title" idx="6"/>
          </p:nvPr>
        </p:nvSpPr>
        <p:spPr>
          <a:xfrm>
            <a:off x="3254426" y="250695"/>
            <a:ext cx="27291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b="1">
                <a:latin typeface="League Spartan Black"/>
                <a:ea typeface="League Spartan Black"/>
                <a:cs typeface="League Spartan Black"/>
                <a:sym typeface="League Spartan Black"/>
              </a:rPr>
              <a:t>NỘI DUNG</a:t>
            </a:r>
            <a:endParaRPr b="1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ctrTitle"/>
          </p:nvPr>
        </p:nvSpPr>
        <p:spPr>
          <a:xfrm>
            <a:off x="553124" y="184016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ctrTitle"/>
          </p:nvPr>
        </p:nvSpPr>
        <p:spPr>
          <a:xfrm>
            <a:off x="1099603" y="3775957"/>
            <a:ext cx="2219104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pháp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 txBox="1">
            <a:spLocks noGrp="1"/>
          </p:cNvSpPr>
          <p:nvPr>
            <p:ph type="ctrTitle"/>
          </p:nvPr>
        </p:nvSpPr>
        <p:spPr>
          <a:xfrm>
            <a:off x="5799253" y="1825528"/>
            <a:ext cx="2036845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Tô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màu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ctrTitle"/>
          </p:nvPr>
        </p:nvSpPr>
        <p:spPr>
          <a:xfrm>
            <a:off x="5848725" y="3802345"/>
            <a:ext cx="2130783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nhược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04. ƯU – NHƯỢC ĐIỂM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049" name="Google Shape;1049;p18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phương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pháp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tính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tổng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quát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Dễ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dàng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về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mặt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ý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tưởng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Giải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quyết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nhanh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chóng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vấn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đề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nếu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áp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dụng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kĩ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thuật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tối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ưu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0" name="Google Shape;1050;p18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Ưu điểm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051" name="Google Shape;1051;p18"/>
          <p:cNvSpPr txBox="1">
            <a:spLocks noGrp="1"/>
          </p:cNvSpPr>
          <p:nvPr>
            <p:ph type="body" idx="3"/>
          </p:nvPr>
        </p:nvSpPr>
        <p:spPr>
          <a:xfrm>
            <a:off x="1199212" y="3450299"/>
            <a:ext cx="2628596" cy="145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Tốn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thời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gian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vì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phải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xét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rất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nhiều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Không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khả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thi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nếu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không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gian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kiếm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lớn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hoặc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không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ý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tưởng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tối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ưu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2" name="Google Shape;1052;p18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Nhược điểm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grpSp>
        <p:nvGrpSpPr>
          <p:cNvPr id="1053" name="Google Shape;1053;p18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1054" name="Google Shape;1054;p18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9" name="Google Shape;1119;p18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8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8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8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3" name="Google Shape;1123;p18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1124" name="Google Shape;1124;p18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2" name="Google Shape;1292;p18"/>
          <p:cNvSpPr/>
          <p:nvPr/>
        </p:nvSpPr>
        <p:spPr>
          <a:xfrm>
            <a:off x="6806128" y="1505284"/>
            <a:ext cx="47985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✔"/>
            </a:pPr>
            <a:r>
              <a:rPr lang="en-US" sz="45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4500" b="0" i="0" u="none" strike="noStrike" cap="none">
              <a:solidFill>
                <a:srgbClr val="1F1C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title"/>
          </p:nvPr>
        </p:nvSpPr>
        <p:spPr>
          <a:xfrm>
            <a:off x="750273" y="1725563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Bài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toán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thỏa</a:t>
            </a:r>
            <a:b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ràng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buộc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389730" y="93867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6513249" y="1171678"/>
            <a:ext cx="1524512" cy="3199926"/>
            <a:chOff x="5431588" y="1307171"/>
            <a:chExt cx="1423580" cy="2988072"/>
          </a:xfrm>
        </p:grpSpPr>
        <p:sp>
          <p:nvSpPr>
            <p:cNvPr id="207" name="Google Shape;207;p3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4817853" y="1588065"/>
            <a:ext cx="1891146" cy="2887347"/>
            <a:chOff x="3605604" y="1716301"/>
            <a:chExt cx="1765941" cy="2696187"/>
          </a:xfrm>
        </p:grpSpPr>
        <p:sp>
          <p:nvSpPr>
            <p:cNvPr id="231" name="Google Shape;231;p3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"/>
          <p:cNvSpPr txBox="1">
            <a:spLocks noGrp="1"/>
          </p:cNvSpPr>
          <p:nvPr>
            <p:ph type="subTitle" idx="1"/>
          </p:nvPr>
        </p:nvSpPr>
        <p:spPr>
          <a:xfrm>
            <a:off x="876324" y="3226585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Ràng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buộc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là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gì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Bài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toán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thỏa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ràng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buộc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là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thế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nào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</a:t>
            </a: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 idx="2"/>
          </p:nvPr>
        </p:nvSpPr>
        <p:spPr>
          <a:xfrm>
            <a:off x="770075" y="1146939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Bài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toán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thỏa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ràng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buộc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288" name="Google Shape;288;p4"/>
          <p:cNvSpPr txBox="1">
            <a:spLocks noGrp="1"/>
          </p:cNvSpPr>
          <p:nvPr>
            <p:ph type="body" idx="1"/>
          </p:nvPr>
        </p:nvSpPr>
        <p:spPr>
          <a:xfrm>
            <a:off x="4495799" y="1454567"/>
            <a:ext cx="3723168" cy="253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Ràng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buộc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một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quan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hệ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một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tập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Ví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dụ</a:t>
            </a:r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Một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tuần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7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ngày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Chim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cụt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thì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không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bay.</a:t>
            </a:r>
          </a:p>
          <a:p>
            <a:pPr lvl="1">
              <a:spcBef>
                <a:spcPts val="0"/>
              </a:spcBef>
              <a:buChar char="●"/>
            </a:pPr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lvl="1">
              <a:spcBef>
                <a:spcPts val="0"/>
              </a:spcBef>
              <a:buChar char="●"/>
            </a:pPr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107318" y="1390670"/>
            <a:ext cx="4657721" cy="2896850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" descr="Compos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18" y="1454568"/>
            <a:ext cx="4388481" cy="27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49F539-1627-9973-F271-49E0DAF3C661}"/>
              </a:ext>
            </a:extLst>
          </p:cNvPr>
          <p:cNvSpPr/>
          <p:nvPr/>
        </p:nvSpPr>
        <p:spPr>
          <a:xfrm>
            <a:off x="733299" y="2072020"/>
            <a:ext cx="3732028" cy="99946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5" y="1547787"/>
            <a:ext cx="4536441" cy="242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Bài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toán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thỏa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mãn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ràng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buộc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gồm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Tập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hữu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X.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Miền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mỗi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D.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Tập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hữu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ràng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buộc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C.</a:t>
            </a: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" name="Google Shape;287;p4">
            <a:extLst>
              <a:ext uri="{FF2B5EF4-FFF2-40B4-BE49-F238E27FC236}">
                <a16:creationId xmlns:a16="http://schemas.microsoft.com/office/drawing/2014/main" id="{E82F88F1-E0DF-47A4-F016-5264F59D4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Bài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toán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thỏa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ràng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buộc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69978-C95F-363E-F368-3832EE62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66" y="1539283"/>
            <a:ext cx="3878517" cy="306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5" y="1547787"/>
            <a:ext cx="4536441" cy="242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Ví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dụ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-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Bài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toán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tô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màu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bản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đồ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algn="just"/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X = {A, B, C, D, E}.</a:t>
            </a:r>
          </a:p>
          <a:p>
            <a:pPr algn="just"/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D = {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Lục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, Lam,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Tím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}.</a:t>
            </a:r>
          </a:p>
          <a:p>
            <a:pPr algn="just"/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C :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vùng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liền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nhau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khác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màu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6DDA5-CD97-BD62-16F3-322BFC9A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422105"/>
            <a:ext cx="3401947" cy="2549037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95F9F51C-69F2-0684-4BFF-C2652FF7D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Bài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toán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thỏa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ràng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buộc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36660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>
            <a:spLocks noGrp="1"/>
          </p:cNvSpPr>
          <p:nvPr>
            <p:ph type="title"/>
          </p:nvPr>
        </p:nvSpPr>
        <p:spPr>
          <a:xfrm>
            <a:off x="4851058" y="1538868"/>
            <a:ext cx="4039167" cy="229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GIẢI QUYẾT BÀI TOÁN</a:t>
            </a:r>
            <a:endParaRPr sz="4000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4868214" y="348759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Các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phương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pháp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tìm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kiếm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lời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giải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là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gì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</a:t>
            </a: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304" name="Google Shape;304;p6"/>
          <p:cNvSpPr txBox="1">
            <a:spLocks noGrp="1"/>
          </p:cNvSpPr>
          <p:nvPr>
            <p:ph type="title" idx="2"/>
          </p:nvPr>
        </p:nvSpPr>
        <p:spPr>
          <a:xfrm>
            <a:off x="4883736" y="129840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648732" y="560750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6"/>
          <p:cNvGrpSpPr/>
          <p:nvPr/>
        </p:nvGrpSpPr>
        <p:grpSpPr>
          <a:xfrm>
            <a:off x="921360" y="436683"/>
            <a:ext cx="3694119" cy="4125705"/>
            <a:chOff x="4749388" y="610304"/>
            <a:chExt cx="3694119" cy="4125705"/>
          </a:xfrm>
        </p:grpSpPr>
        <p:grpSp>
          <p:nvGrpSpPr>
            <p:cNvPr id="307" name="Google Shape;307;p6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6"/>
            <p:cNvGrpSpPr/>
            <p:nvPr/>
          </p:nvGrpSpPr>
          <p:grpSpPr>
            <a:xfrm>
              <a:off x="4866130" y="1140950"/>
              <a:ext cx="3577377" cy="3177375"/>
              <a:chOff x="4866130" y="1140950"/>
              <a:chExt cx="3577377" cy="3177375"/>
            </a:xfrm>
          </p:grpSpPr>
          <p:grpSp>
            <p:nvGrpSpPr>
              <p:cNvPr id="396" name="Google Shape;396;p6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97" name="Google Shape;397;p6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6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6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6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6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6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6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6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6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6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6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6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6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6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6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6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7" name="Google Shape;427;p6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7232021" y="2929018"/>
                <a:ext cx="1211486" cy="416720"/>
                <a:chOff x="7232021" y="2929018"/>
                <a:chExt cx="1211486" cy="41672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6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6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6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6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6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" name="Google Shape;442;p6"/>
              <p:cNvGrpSpPr/>
              <p:nvPr/>
            </p:nvGrpSpPr>
            <p:grpSpPr>
              <a:xfrm>
                <a:off x="4866130" y="1597718"/>
                <a:ext cx="618423" cy="1349710"/>
                <a:chOff x="4866130" y="1597718"/>
                <a:chExt cx="618423" cy="1349710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5" name="Google Shape;455;p6"/>
              <p:cNvGrpSpPr/>
              <p:nvPr/>
            </p:nvGrpSpPr>
            <p:grpSpPr>
              <a:xfrm>
                <a:off x="5312187" y="1140950"/>
                <a:ext cx="627500" cy="773285"/>
                <a:chOff x="5312187" y="1140950"/>
                <a:chExt cx="627500" cy="773285"/>
              </a:xfrm>
            </p:grpSpPr>
            <p:sp>
              <p:nvSpPr>
                <p:cNvPr id="456" name="Google Shape;456;p6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6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"/>
          <p:cNvSpPr/>
          <p:nvPr/>
        </p:nvSpPr>
        <p:spPr>
          <a:xfrm>
            <a:off x="776964" y="1647909"/>
            <a:ext cx="819300" cy="8193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494" name="Google Shape;494;p7"/>
          <p:cNvSpPr txBox="1">
            <a:spLocks noGrp="1"/>
          </p:cNvSpPr>
          <p:nvPr>
            <p:ph type="body" idx="4294967295"/>
          </p:nvPr>
        </p:nvSpPr>
        <p:spPr>
          <a:xfrm>
            <a:off x="2669227" y="1714708"/>
            <a:ext cx="467298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kiếm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lời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giải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bằng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kiểm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thử</a:t>
            </a: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95" name="Google Shape;495;p7"/>
          <p:cNvSpPr txBox="1">
            <a:spLocks noGrp="1"/>
          </p:cNvSpPr>
          <p:nvPr>
            <p:ph type="body" idx="4294967295"/>
          </p:nvPr>
        </p:nvSpPr>
        <p:spPr>
          <a:xfrm>
            <a:off x="1887560" y="2622980"/>
            <a:ext cx="4343621" cy="92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kiếm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quay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lui</a:t>
            </a: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496" name="Google Shape;496;p7"/>
          <p:cNvCxnSpPr>
            <a:cxnSpLocks/>
            <a:stCxn id="493" idx="6"/>
          </p:cNvCxnSpPr>
          <p:nvPr/>
        </p:nvCxnSpPr>
        <p:spPr>
          <a:xfrm>
            <a:off x="1596264" y="2057559"/>
            <a:ext cx="9360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97" name="Google Shape;497;p7"/>
          <p:cNvCxnSpPr>
            <a:stCxn id="498" idx="2"/>
          </p:cNvCxnSpPr>
          <p:nvPr/>
        </p:nvCxnSpPr>
        <p:spPr>
          <a:xfrm rot="10800000">
            <a:off x="6479572" y="2975870"/>
            <a:ext cx="1070700" cy="3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98" name="Google Shape;498;p7"/>
          <p:cNvSpPr/>
          <p:nvPr/>
        </p:nvSpPr>
        <p:spPr>
          <a:xfrm>
            <a:off x="7550272" y="2569820"/>
            <a:ext cx="819300" cy="8193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499" name="Google Shape;49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Giải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quyết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2" name="Google Shape;493;p7">
            <a:extLst>
              <a:ext uri="{FF2B5EF4-FFF2-40B4-BE49-F238E27FC236}">
                <a16:creationId xmlns:a16="http://schemas.microsoft.com/office/drawing/2014/main" id="{D6D180CE-F90D-B3B7-C048-D49C585B3DCA}"/>
              </a:ext>
            </a:extLst>
          </p:cNvPr>
          <p:cNvSpPr/>
          <p:nvPr/>
        </p:nvSpPr>
        <p:spPr>
          <a:xfrm>
            <a:off x="1025677" y="3551946"/>
            <a:ext cx="819300" cy="8193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3" name="Google Shape;496;p7">
            <a:extLst>
              <a:ext uri="{FF2B5EF4-FFF2-40B4-BE49-F238E27FC236}">
                <a16:creationId xmlns:a16="http://schemas.microsoft.com/office/drawing/2014/main" id="{6964770A-285D-5FAD-8301-7C1137527780}"/>
              </a:ext>
            </a:extLst>
          </p:cNvPr>
          <p:cNvCxnSpPr/>
          <p:nvPr/>
        </p:nvCxnSpPr>
        <p:spPr>
          <a:xfrm>
            <a:off x="1844977" y="3963677"/>
            <a:ext cx="9360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" name="Google Shape;494;p7">
            <a:extLst>
              <a:ext uri="{FF2B5EF4-FFF2-40B4-BE49-F238E27FC236}">
                <a16:creationId xmlns:a16="http://schemas.microsoft.com/office/drawing/2014/main" id="{B8B151F2-04BB-1DD3-235E-8E4A2AC9BC65}"/>
              </a:ext>
            </a:extLst>
          </p:cNvPr>
          <p:cNvSpPr txBox="1">
            <a:spLocks/>
          </p:cNvSpPr>
          <p:nvPr/>
        </p:nvSpPr>
        <p:spPr>
          <a:xfrm>
            <a:off x="3115795" y="3598932"/>
            <a:ext cx="467298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kiếm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cục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bộ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1F9C7F-7103-57A8-C6F8-CCBC40204D6A}"/>
              </a:ext>
            </a:extLst>
          </p:cNvPr>
          <p:cNvSpPr/>
          <p:nvPr/>
        </p:nvSpPr>
        <p:spPr>
          <a:xfrm>
            <a:off x="5528930" y="1839433"/>
            <a:ext cx="3108071" cy="2721934"/>
          </a:xfrm>
          <a:custGeom>
            <a:avLst/>
            <a:gdLst>
              <a:gd name="connsiteX0" fmla="*/ 765544 w 3108071"/>
              <a:gd name="connsiteY0" fmla="*/ 85060 h 2721934"/>
              <a:gd name="connsiteX1" fmla="*/ 765544 w 3108071"/>
              <a:gd name="connsiteY1" fmla="*/ 85060 h 2721934"/>
              <a:gd name="connsiteX2" fmla="*/ 648586 w 3108071"/>
              <a:gd name="connsiteY2" fmla="*/ 74427 h 2721934"/>
              <a:gd name="connsiteX3" fmla="*/ 616689 w 3108071"/>
              <a:gd name="connsiteY3" fmla="*/ 85060 h 2721934"/>
              <a:gd name="connsiteX4" fmla="*/ 574158 w 3108071"/>
              <a:gd name="connsiteY4" fmla="*/ 138223 h 2721934"/>
              <a:gd name="connsiteX5" fmla="*/ 563526 w 3108071"/>
              <a:gd name="connsiteY5" fmla="*/ 191386 h 2721934"/>
              <a:gd name="connsiteX6" fmla="*/ 499730 w 3108071"/>
              <a:gd name="connsiteY6" fmla="*/ 393404 h 2721934"/>
              <a:gd name="connsiteX7" fmla="*/ 489098 w 3108071"/>
              <a:gd name="connsiteY7" fmla="*/ 499730 h 2721934"/>
              <a:gd name="connsiteX8" fmla="*/ 457200 w 3108071"/>
              <a:gd name="connsiteY8" fmla="*/ 914400 h 2721934"/>
              <a:gd name="connsiteX9" fmla="*/ 287079 w 3108071"/>
              <a:gd name="connsiteY9" fmla="*/ 1116418 h 2721934"/>
              <a:gd name="connsiteX10" fmla="*/ 116958 w 3108071"/>
              <a:gd name="connsiteY10" fmla="*/ 1233376 h 2721934"/>
              <a:gd name="connsiteX11" fmla="*/ 21265 w 3108071"/>
              <a:gd name="connsiteY11" fmla="*/ 1424762 h 2721934"/>
              <a:gd name="connsiteX12" fmla="*/ 0 w 3108071"/>
              <a:gd name="connsiteY12" fmla="*/ 1520455 h 2721934"/>
              <a:gd name="connsiteX13" fmla="*/ 42530 w 3108071"/>
              <a:gd name="connsiteY13" fmla="*/ 2009553 h 2721934"/>
              <a:gd name="connsiteX14" fmla="*/ 95693 w 3108071"/>
              <a:gd name="connsiteY14" fmla="*/ 2115879 h 2721934"/>
              <a:gd name="connsiteX15" fmla="*/ 265814 w 3108071"/>
              <a:gd name="connsiteY15" fmla="*/ 2275367 h 2721934"/>
              <a:gd name="connsiteX16" fmla="*/ 414670 w 3108071"/>
              <a:gd name="connsiteY16" fmla="*/ 2392325 h 2721934"/>
              <a:gd name="connsiteX17" fmla="*/ 637954 w 3108071"/>
              <a:gd name="connsiteY17" fmla="*/ 2498651 h 2721934"/>
              <a:gd name="connsiteX18" fmla="*/ 786810 w 3108071"/>
              <a:gd name="connsiteY18" fmla="*/ 2583711 h 2721934"/>
              <a:gd name="connsiteX19" fmla="*/ 988828 w 3108071"/>
              <a:gd name="connsiteY19" fmla="*/ 2668772 h 2721934"/>
              <a:gd name="connsiteX20" fmla="*/ 1414130 w 3108071"/>
              <a:gd name="connsiteY20" fmla="*/ 2721934 h 2721934"/>
              <a:gd name="connsiteX21" fmla="*/ 1818168 w 3108071"/>
              <a:gd name="connsiteY21" fmla="*/ 2700669 h 2721934"/>
              <a:gd name="connsiteX22" fmla="*/ 2062717 w 3108071"/>
              <a:gd name="connsiteY22" fmla="*/ 2583711 h 2721934"/>
              <a:gd name="connsiteX23" fmla="*/ 2286000 w 3108071"/>
              <a:gd name="connsiteY23" fmla="*/ 2498651 h 2721934"/>
              <a:gd name="connsiteX24" fmla="*/ 2541182 w 3108071"/>
              <a:gd name="connsiteY24" fmla="*/ 2328530 h 2721934"/>
              <a:gd name="connsiteX25" fmla="*/ 2743200 w 3108071"/>
              <a:gd name="connsiteY25" fmla="*/ 2158409 h 2721934"/>
              <a:gd name="connsiteX26" fmla="*/ 2860158 w 3108071"/>
              <a:gd name="connsiteY26" fmla="*/ 1998920 h 2721934"/>
              <a:gd name="connsiteX27" fmla="*/ 2977117 w 3108071"/>
              <a:gd name="connsiteY27" fmla="*/ 1796902 h 2721934"/>
              <a:gd name="connsiteX28" fmla="*/ 3072810 w 3108071"/>
              <a:gd name="connsiteY28" fmla="*/ 1520455 h 2721934"/>
              <a:gd name="connsiteX29" fmla="*/ 3094075 w 3108071"/>
              <a:gd name="connsiteY29" fmla="*/ 1392865 h 2721934"/>
              <a:gd name="connsiteX30" fmla="*/ 3062177 w 3108071"/>
              <a:gd name="connsiteY30" fmla="*/ 733646 h 2721934"/>
              <a:gd name="connsiteX31" fmla="*/ 3019647 w 3108071"/>
              <a:gd name="connsiteY31" fmla="*/ 669851 h 2721934"/>
              <a:gd name="connsiteX32" fmla="*/ 2828261 w 3108071"/>
              <a:gd name="connsiteY32" fmla="*/ 414669 h 2721934"/>
              <a:gd name="connsiteX33" fmla="*/ 2753833 w 3108071"/>
              <a:gd name="connsiteY33" fmla="*/ 350874 h 2721934"/>
              <a:gd name="connsiteX34" fmla="*/ 2626242 w 3108071"/>
              <a:gd name="connsiteY34" fmla="*/ 276446 h 2721934"/>
              <a:gd name="connsiteX35" fmla="*/ 2551814 w 3108071"/>
              <a:gd name="connsiteY35" fmla="*/ 244548 h 2721934"/>
              <a:gd name="connsiteX36" fmla="*/ 2434856 w 3108071"/>
              <a:gd name="connsiteY36" fmla="*/ 212651 h 2721934"/>
              <a:gd name="connsiteX37" fmla="*/ 2339163 w 3108071"/>
              <a:gd name="connsiteY37" fmla="*/ 170120 h 2721934"/>
              <a:gd name="connsiteX38" fmla="*/ 2222205 w 3108071"/>
              <a:gd name="connsiteY38" fmla="*/ 138223 h 2721934"/>
              <a:gd name="connsiteX39" fmla="*/ 2041451 w 3108071"/>
              <a:gd name="connsiteY39" fmla="*/ 85060 h 2721934"/>
              <a:gd name="connsiteX40" fmla="*/ 1945758 w 3108071"/>
              <a:gd name="connsiteY40" fmla="*/ 53162 h 2721934"/>
              <a:gd name="connsiteX41" fmla="*/ 1807535 w 3108071"/>
              <a:gd name="connsiteY41" fmla="*/ 42530 h 2721934"/>
              <a:gd name="connsiteX42" fmla="*/ 1701210 w 3108071"/>
              <a:gd name="connsiteY42" fmla="*/ 21265 h 2721934"/>
              <a:gd name="connsiteX43" fmla="*/ 1520456 w 3108071"/>
              <a:gd name="connsiteY43" fmla="*/ 0 h 2721934"/>
              <a:gd name="connsiteX44" fmla="*/ 1137684 w 3108071"/>
              <a:gd name="connsiteY44" fmla="*/ 53162 h 2721934"/>
              <a:gd name="connsiteX45" fmla="*/ 1041991 w 3108071"/>
              <a:gd name="connsiteY45" fmla="*/ 85060 h 2721934"/>
              <a:gd name="connsiteX46" fmla="*/ 1010093 w 3108071"/>
              <a:gd name="connsiteY46" fmla="*/ 106325 h 2721934"/>
              <a:gd name="connsiteX47" fmla="*/ 914400 w 3108071"/>
              <a:gd name="connsiteY47" fmla="*/ 116958 h 2721934"/>
              <a:gd name="connsiteX48" fmla="*/ 733647 w 3108071"/>
              <a:gd name="connsiteY48" fmla="*/ 95693 h 2721934"/>
              <a:gd name="connsiteX49" fmla="*/ 712382 w 3108071"/>
              <a:gd name="connsiteY49" fmla="*/ 74427 h 2721934"/>
              <a:gd name="connsiteX50" fmla="*/ 691117 w 3108071"/>
              <a:gd name="connsiteY50" fmla="*/ 63795 h 2721934"/>
              <a:gd name="connsiteX51" fmla="*/ 765544 w 3108071"/>
              <a:gd name="connsiteY51" fmla="*/ 85060 h 272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108071" h="2721934">
                <a:moveTo>
                  <a:pt x="765544" y="85060"/>
                </a:moveTo>
                <a:lnTo>
                  <a:pt x="765544" y="85060"/>
                </a:lnTo>
                <a:cubicBezTo>
                  <a:pt x="726558" y="81516"/>
                  <a:pt x="687733" y="74427"/>
                  <a:pt x="648586" y="74427"/>
                </a:cubicBezTo>
                <a:cubicBezTo>
                  <a:pt x="637378" y="74427"/>
                  <a:pt x="625198" y="77766"/>
                  <a:pt x="616689" y="85060"/>
                </a:cubicBezTo>
                <a:cubicBezTo>
                  <a:pt x="599458" y="99829"/>
                  <a:pt x="588335" y="120502"/>
                  <a:pt x="574158" y="138223"/>
                </a:cubicBezTo>
                <a:cubicBezTo>
                  <a:pt x="570614" y="155944"/>
                  <a:pt x="568586" y="174037"/>
                  <a:pt x="563526" y="191386"/>
                </a:cubicBezTo>
                <a:cubicBezTo>
                  <a:pt x="543753" y="259179"/>
                  <a:pt x="499730" y="393404"/>
                  <a:pt x="499730" y="393404"/>
                </a:cubicBezTo>
                <a:cubicBezTo>
                  <a:pt x="496186" y="428846"/>
                  <a:pt x="490715" y="464148"/>
                  <a:pt x="489098" y="499730"/>
                </a:cubicBezTo>
                <a:cubicBezTo>
                  <a:pt x="481617" y="664322"/>
                  <a:pt x="522650" y="783501"/>
                  <a:pt x="457200" y="914400"/>
                </a:cubicBezTo>
                <a:cubicBezTo>
                  <a:pt x="417813" y="993174"/>
                  <a:pt x="365443" y="1069399"/>
                  <a:pt x="287079" y="1116418"/>
                </a:cubicBezTo>
                <a:cubicBezTo>
                  <a:pt x="242477" y="1143180"/>
                  <a:pt x="155273" y="1188095"/>
                  <a:pt x="116958" y="1233376"/>
                </a:cubicBezTo>
                <a:cubicBezTo>
                  <a:pt x="75197" y="1282730"/>
                  <a:pt x="40102" y="1365112"/>
                  <a:pt x="21265" y="1424762"/>
                </a:cubicBezTo>
                <a:cubicBezTo>
                  <a:pt x="11425" y="1455921"/>
                  <a:pt x="7088" y="1488557"/>
                  <a:pt x="0" y="1520455"/>
                </a:cubicBezTo>
                <a:cubicBezTo>
                  <a:pt x="14177" y="1683488"/>
                  <a:pt x="16563" y="1847978"/>
                  <a:pt x="42530" y="2009553"/>
                </a:cubicBezTo>
                <a:cubicBezTo>
                  <a:pt x="48818" y="2048676"/>
                  <a:pt x="74533" y="2082376"/>
                  <a:pt x="95693" y="2115879"/>
                </a:cubicBezTo>
                <a:cubicBezTo>
                  <a:pt x="172301" y="2237175"/>
                  <a:pt x="156758" y="2193576"/>
                  <a:pt x="265814" y="2275367"/>
                </a:cubicBezTo>
                <a:cubicBezTo>
                  <a:pt x="358235" y="2344683"/>
                  <a:pt x="318463" y="2333532"/>
                  <a:pt x="414670" y="2392325"/>
                </a:cubicBezTo>
                <a:cubicBezTo>
                  <a:pt x="630713" y="2524351"/>
                  <a:pt x="434031" y="2396689"/>
                  <a:pt x="637954" y="2498651"/>
                </a:cubicBezTo>
                <a:cubicBezTo>
                  <a:pt x="689069" y="2524208"/>
                  <a:pt x="735387" y="2558779"/>
                  <a:pt x="786810" y="2583711"/>
                </a:cubicBezTo>
                <a:cubicBezTo>
                  <a:pt x="852555" y="2615587"/>
                  <a:pt x="917474" y="2653050"/>
                  <a:pt x="988828" y="2668772"/>
                </a:cubicBezTo>
                <a:cubicBezTo>
                  <a:pt x="1128352" y="2699515"/>
                  <a:pt x="1414130" y="2721934"/>
                  <a:pt x="1414130" y="2721934"/>
                </a:cubicBezTo>
                <a:cubicBezTo>
                  <a:pt x="1548809" y="2714846"/>
                  <a:pt x="1684344" y="2717397"/>
                  <a:pt x="1818168" y="2700669"/>
                </a:cubicBezTo>
                <a:cubicBezTo>
                  <a:pt x="1876909" y="2693326"/>
                  <a:pt x="2022724" y="2601355"/>
                  <a:pt x="2062717" y="2583711"/>
                </a:cubicBezTo>
                <a:cubicBezTo>
                  <a:pt x="2135586" y="2551563"/>
                  <a:pt x="2213935" y="2532564"/>
                  <a:pt x="2286000" y="2498651"/>
                </a:cubicBezTo>
                <a:cubicBezTo>
                  <a:pt x="2346648" y="2470111"/>
                  <a:pt x="2486178" y="2372533"/>
                  <a:pt x="2541182" y="2328530"/>
                </a:cubicBezTo>
                <a:cubicBezTo>
                  <a:pt x="2609926" y="2273535"/>
                  <a:pt x="2681978" y="2221672"/>
                  <a:pt x="2743200" y="2158409"/>
                </a:cubicBezTo>
                <a:cubicBezTo>
                  <a:pt x="2789046" y="2111034"/>
                  <a:pt x="2824344" y="2054269"/>
                  <a:pt x="2860158" y="1998920"/>
                </a:cubicBezTo>
                <a:cubicBezTo>
                  <a:pt x="2902429" y="1933592"/>
                  <a:pt x="2942319" y="1866498"/>
                  <a:pt x="2977117" y="1796902"/>
                </a:cubicBezTo>
                <a:cubicBezTo>
                  <a:pt x="3003352" y="1744432"/>
                  <a:pt x="3058955" y="1578182"/>
                  <a:pt x="3072810" y="1520455"/>
                </a:cubicBezTo>
                <a:cubicBezTo>
                  <a:pt x="3082872" y="1478529"/>
                  <a:pt x="3086987" y="1435395"/>
                  <a:pt x="3094075" y="1392865"/>
                </a:cubicBezTo>
                <a:cubicBezTo>
                  <a:pt x="3113429" y="1121896"/>
                  <a:pt x="3120644" y="1128297"/>
                  <a:pt x="3062177" y="733646"/>
                </a:cubicBezTo>
                <a:cubicBezTo>
                  <a:pt x="3058432" y="708365"/>
                  <a:pt x="3032796" y="691766"/>
                  <a:pt x="3019647" y="669851"/>
                </a:cubicBezTo>
                <a:cubicBezTo>
                  <a:pt x="2948757" y="551702"/>
                  <a:pt x="2958689" y="526464"/>
                  <a:pt x="2828261" y="414669"/>
                </a:cubicBezTo>
                <a:cubicBezTo>
                  <a:pt x="2803452" y="393404"/>
                  <a:pt x="2779733" y="370797"/>
                  <a:pt x="2753833" y="350874"/>
                </a:cubicBezTo>
                <a:cubicBezTo>
                  <a:pt x="2709761" y="316973"/>
                  <a:pt x="2676145" y="299479"/>
                  <a:pt x="2626242" y="276446"/>
                </a:cubicBezTo>
                <a:cubicBezTo>
                  <a:pt x="2601735" y="265135"/>
                  <a:pt x="2577421" y="253084"/>
                  <a:pt x="2551814" y="244548"/>
                </a:cubicBezTo>
                <a:cubicBezTo>
                  <a:pt x="2513478" y="231769"/>
                  <a:pt x="2472997" y="226000"/>
                  <a:pt x="2434856" y="212651"/>
                </a:cubicBezTo>
                <a:cubicBezTo>
                  <a:pt x="2401909" y="201120"/>
                  <a:pt x="2372110" y="181651"/>
                  <a:pt x="2339163" y="170120"/>
                </a:cubicBezTo>
                <a:cubicBezTo>
                  <a:pt x="2301022" y="156771"/>
                  <a:pt x="2261060" y="149324"/>
                  <a:pt x="2222205" y="138223"/>
                </a:cubicBezTo>
                <a:cubicBezTo>
                  <a:pt x="2161818" y="120970"/>
                  <a:pt x="2101031" y="104920"/>
                  <a:pt x="2041451" y="85060"/>
                </a:cubicBezTo>
                <a:cubicBezTo>
                  <a:pt x="2009553" y="74427"/>
                  <a:pt x="1978839" y="59177"/>
                  <a:pt x="1945758" y="53162"/>
                </a:cubicBezTo>
                <a:cubicBezTo>
                  <a:pt x="1900293" y="44896"/>
                  <a:pt x="1853609" y="46074"/>
                  <a:pt x="1807535" y="42530"/>
                </a:cubicBezTo>
                <a:cubicBezTo>
                  <a:pt x="1772093" y="35442"/>
                  <a:pt x="1736804" y="27546"/>
                  <a:pt x="1701210" y="21265"/>
                </a:cubicBezTo>
                <a:cubicBezTo>
                  <a:pt x="1639726" y="10415"/>
                  <a:pt x="1583207" y="6275"/>
                  <a:pt x="1520456" y="0"/>
                </a:cubicBezTo>
                <a:cubicBezTo>
                  <a:pt x="1313990" y="17953"/>
                  <a:pt x="1306405" y="7147"/>
                  <a:pt x="1137684" y="53162"/>
                </a:cubicBezTo>
                <a:cubicBezTo>
                  <a:pt x="1105246" y="62009"/>
                  <a:pt x="1073028" y="72128"/>
                  <a:pt x="1041991" y="85060"/>
                </a:cubicBezTo>
                <a:cubicBezTo>
                  <a:pt x="1030195" y="89975"/>
                  <a:pt x="1022490" y="103226"/>
                  <a:pt x="1010093" y="106325"/>
                </a:cubicBezTo>
                <a:cubicBezTo>
                  <a:pt x="978957" y="114109"/>
                  <a:pt x="946298" y="113414"/>
                  <a:pt x="914400" y="116958"/>
                </a:cubicBezTo>
                <a:cubicBezTo>
                  <a:pt x="854149" y="109870"/>
                  <a:pt x="793012" y="108191"/>
                  <a:pt x="733647" y="95693"/>
                </a:cubicBezTo>
                <a:cubicBezTo>
                  <a:pt x="723837" y="93628"/>
                  <a:pt x="720402" y="80442"/>
                  <a:pt x="712382" y="74427"/>
                </a:cubicBezTo>
                <a:cubicBezTo>
                  <a:pt x="706042" y="69672"/>
                  <a:pt x="698205" y="67339"/>
                  <a:pt x="691117" y="63795"/>
                </a:cubicBezTo>
                <a:lnTo>
                  <a:pt x="765544" y="85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Google Shape;505;p8"/>
          <p:cNvSpPr txBox="1">
            <a:spLocks noGrp="1"/>
          </p:cNvSpPr>
          <p:nvPr>
            <p:ph type="body" idx="1"/>
          </p:nvPr>
        </p:nvSpPr>
        <p:spPr>
          <a:xfrm>
            <a:off x="755235" y="1292536"/>
            <a:ext cx="4252700" cy="23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b="1" i="1" dirty="0" err="1">
                <a:latin typeface="League Spartan" panose="020B0604020202020204" charset="-93"/>
              </a:rPr>
              <a:t>Công</a:t>
            </a:r>
            <a:r>
              <a:rPr lang="en-US" sz="2000" b="1" i="1" dirty="0">
                <a:latin typeface="League Spartan" panose="020B0604020202020204" charset="-93"/>
              </a:rPr>
              <a:t> </a:t>
            </a:r>
            <a:r>
              <a:rPr lang="en-US" sz="2000" b="1" i="1" dirty="0" err="1">
                <a:latin typeface="League Spartan" panose="020B0604020202020204" charset="-93"/>
              </a:rPr>
              <a:t>việc</a:t>
            </a:r>
            <a:r>
              <a:rPr lang="en-US" sz="2000" b="1" i="1" dirty="0">
                <a:latin typeface="League Spartan" panose="020B0604020202020204" charset="-93"/>
              </a:rPr>
              <a:t>:</a:t>
            </a:r>
          </a:p>
          <a:p>
            <a:pPr marL="114300" indent="0">
              <a:buNone/>
            </a:pPr>
            <a:endParaRPr lang="en-US" sz="2000" dirty="0">
              <a:latin typeface="League Spartan" panose="020B0604020202020204" charset="-93"/>
            </a:endParaRPr>
          </a:p>
          <a:p>
            <a:pPr algn="just"/>
            <a:r>
              <a:rPr lang="vi-VN" dirty="0">
                <a:latin typeface="League Spartan" panose="020B0604020202020204" charset="-93"/>
              </a:rPr>
              <a:t>Sinh ra một khả năng (</a:t>
            </a:r>
            <a:r>
              <a:rPr lang="vi-VN" dirty="0" err="1">
                <a:latin typeface="League Spartan" panose="020B0604020202020204" charset="-93"/>
              </a:rPr>
              <a:t>candidate</a:t>
            </a:r>
            <a:r>
              <a:rPr lang="vi-VN" dirty="0">
                <a:latin typeface="League Spartan" panose="020B0604020202020204" charset="-93"/>
              </a:rPr>
              <a:t>) của lời giải</a:t>
            </a:r>
            <a:r>
              <a:rPr lang="en-US" dirty="0">
                <a:latin typeface="League Spartan" panose="020B0604020202020204" charset="-93"/>
              </a:rPr>
              <a:t>.</a:t>
            </a:r>
            <a:endParaRPr lang="vi-VN" dirty="0">
              <a:latin typeface="League Spartan" panose="020B0604020202020204" charset="-93"/>
            </a:endParaRPr>
          </a:p>
          <a:p>
            <a:r>
              <a:rPr lang="vi-VN" dirty="0">
                <a:latin typeface="League Spartan" panose="020B0604020202020204" charset="-93"/>
              </a:rPr>
              <a:t>Kiểm tra xem khả năng này có thực sự là một lời giải</a:t>
            </a:r>
            <a:r>
              <a:rPr lang="en-US" dirty="0">
                <a:latin typeface="League Spartan" panose="020B0604020202020204" charset="-93"/>
              </a:rPr>
              <a:t>.</a:t>
            </a:r>
            <a:endParaRPr dirty="0">
              <a:latin typeface="League Spartan" panose="020B0604020202020204" charset="-93"/>
            </a:endParaRPr>
          </a:p>
        </p:txBody>
      </p:sp>
      <p:sp>
        <p:nvSpPr>
          <p:cNvPr id="507" name="Google Shape;507;p8"/>
          <p:cNvSpPr txBox="1"/>
          <p:nvPr/>
        </p:nvSpPr>
        <p:spPr>
          <a:xfrm>
            <a:off x="893458" y="3238410"/>
            <a:ext cx="5258844" cy="51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vi-VN" sz="1600" b="0" i="1" u="none" strike="noStrike" cap="none" dirty="0">
                <a:solidFill>
                  <a:schemeClr val="l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Phương pháp giải quyết bằng kiểm thử </a:t>
            </a:r>
          </a:p>
        </p:txBody>
      </p:sp>
      <p:sp>
        <p:nvSpPr>
          <p:cNvPr id="509" name="Google Shape;509;p8"/>
          <p:cNvSpPr txBox="1"/>
          <p:nvPr/>
        </p:nvSpPr>
        <p:spPr>
          <a:xfrm>
            <a:off x="5232133" y="969389"/>
            <a:ext cx="3394553" cy="149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Áp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dụng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vào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bài</a:t>
            </a:r>
            <a:r>
              <a:rPr lang="en-US" sz="2000" b="1" i="1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i="1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toán</a:t>
            </a:r>
            <a:endParaRPr sz="2000" b="0" i="0" u="none" strike="noStrike" cap="none" dirty="0">
              <a:solidFill>
                <a:schemeClr val="l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0F317380-DEA1-EC1E-28C3-853489F6B4BC}"/>
              </a:ext>
            </a:extLst>
          </p:cNvPr>
          <p:cNvSpPr txBox="1">
            <a:spLocks/>
          </p:cNvSpPr>
          <p:nvPr/>
        </p:nvSpPr>
        <p:spPr>
          <a:xfrm>
            <a:off x="6410737" y="263747"/>
            <a:ext cx="2509979" cy="5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sz="2800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sz="2800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sz="2800" dirty="0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sz="2800" dirty="0" err="1">
                <a:latin typeface="League Spartan Black" panose="020B0604020202020204" charset="-93"/>
                <a:ea typeface="League Spartan Black"/>
                <a:cs typeface="League Spartan Black"/>
                <a:sym typeface="League Spartan Black"/>
              </a:rPr>
              <a:t>thử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5B7B9-1E16-60B9-B1F3-D753E2D2E182}"/>
              </a:ext>
            </a:extLst>
          </p:cNvPr>
          <p:cNvSpPr txBox="1"/>
          <p:nvPr/>
        </p:nvSpPr>
        <p:spPr>
          <a:xfrm>
            <a:off x="5932112" y="2129912"/>
            <a:ext cx="29284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bool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League Spartan Black" panose="020B0604020202020204" charset="-93"/>
              </a:rPr>
              <a:t>test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kiểm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tra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ràng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buộc</a:t>
            </a:r>
            <a:endParaRPr lang="en-US" sz="1400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void</a:t>
            </a:r>
            <a:r>
              <a:rPr lang="en-US" sz="1400" dirty="0">
                <a:latin typeface="League Spartan Black" panose="020B0604020202020204" charset="-93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candidate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){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gán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màu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cho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tất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cả</a:t>
            </a:r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  <a:r>
              <a:rPr lang="en-US" i="1" dirty="0" err="1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đỉnh</a:t>
            </a:r>
            <a:r>
              <a:rPr lang="en-US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 </a:t>
            </a:r>
          </a:p>
          <a:p>
            <a:r>
              <a:rPr lang="en-US" sz="1400" dirty="0">
                <a:latin typeface="League Spartan Black" panose="020B0604020202020204" charset="-93"/>
              </a:rPr>
              <a:t>};</a:t>
            </a:r>
          </a:p>
          <a:p>
            <a:r>
              <a:rPr lang="en-US" i="1" dirty="0">
                <a:solidFill>
                  <a:schemeClr val="accent4">
                    <a:lumMod val="65000"/>
                  </a:schemeClr>
                </a:solidFill>
                <a:latin typeface="League Spartan Black" panose="020B0604020202020204" charset="-93"/>
              </a:rPr>
              <a:t>// main</a:t>
            </a:r>
            <a:endParaRPr lang="en-US" sz="1400" i="1" dirty="0">
              <a:solidFill>
                <a:schemeClr val="accent4">
                  <a:lumMod val="65000"/>
                </a:schemeClr>
              </a:solidFill>
              <a:latin typeface="League Spartan Black" panose="020B0604020202020204" charset="-93"/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do</a:t>
            </a:r>
            <a:r>
              <a:rPr lang="en-US" sz="1400" dirty="0">
                <a:latin typeface="League Spartan Black" panose="020B0604020202020204" charset="-93"/>
              </a:rPr>
              <a:t> {</a:t>
            </a:r>
          </a:p>
          <a:p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       candidate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);</a:t>
            </a:r>
          </a:p>
          <a:p>
            <a:r>
              <a:rPr lang="en-US" sz="1400" dirty="0">
                <a:latin typeface="League Spartan Black" panose="020B0604020202020204" charset="-93"/>
              </a:rPr>
              <a:t>}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ague Spartan Black" panose="020B0604020202020204" charset="-93"/>
              </a:rPr>
              <a:t>while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League Spartan Black" panose="020B0604020202020204" charset="-93"/>
              </a:rPr>
              <a:t>test</a:t>
            </a:r>
            <a:r>
              <a:rPr lang="en-US" sz="1400" dirty="0">
                <a:latin typeface="League Spartan Black" panose="020B0604020202020204" charset="-93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eague Spartan Black" panose="020B0604020202020204" charset="-93"/>
              </a:rPr>
              <a:t>X</a:t>
            </a:r>
            <a:r>
              <a:rPr lang="en-US" sz="1400" dirty="0">
                <a:latin typeface="League Spartan Black" panose="020B0604020202020204" charset="-93"/>
              </a:rPr>
              <a:t>));</a:t>
            </a:r>
          </a:p>
          <a:p>
            <a:endParaRPr lang="en-US" dirty="0"/>
          </a:p>
        </p:txBody>
      </p:sp>
      <p:sp>
        <p:nvSpPr>
          <p:cNvPr id="5" name="Google Shape;499;p7">
            <a:extLst>
              <a:ext uri="{FF2B5EF4-FFF2-40B4-BE49-F238E27FC236}">
                <a16:creationId xmlns:a16="http://schemas.microsoft.com/office/drawing/2014/main" id="{CC177104-7B71-67DC-69CE-6B03B101A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Giải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quyết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 build="p"/>
      <p:bldP spid="509" grpId="0"/>
      <p:bldP spid="12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1043</Words>
  <Application>Microsoft Office PowerPoint</Application>
  <PresentationFormat>On-screen Show (16:9)</PresentationFormat>
  <Paragraphs>195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League Spartan Black</vt:lpstr>
      <vt:lpstr>Noto Sans Symbols</vt:lpstr>
      <vt:lpstr>League Spartan</vt:lpstr>
      <vt:lpstr>Courier New</vt:lpstr>
      <vt:lpstr>DM Sans</vt:lpstr>
      <vt:lpstr>Viga</vt:lpstr>
      <vt:lpstr>Calibri</vt:lpstr>
      <vt:lpstr>League Spartan SemiBold</vt:lpstr>
      <vt:lpstr>Cyber Security Business Plan</vt:lpstr>
      <vt:lpstr>BÀI TOÁN THỎA RÀNG BUỘC  &amp;  ỨNG DỤNG TÔ MÀU BẢN ĐỒ</vt:lpstr>
      <vt:lpstr>01</vt:lpstr>
      <vt:lpstr>Bài toán thỏa ràng buộc</vt:lpstr>
      <vt:lpstr>01. Bài toán thỏa ràng buộc</vt:lpstr>
      <vt:lpstr>01. Bài toán thỏa ràng buộc</vt:lpstr>
      <vt:lpstr>01. Bài toán thỏa ràng buộc</vt:lpstr>
      <vt:lpstr>GIẢI QUYẾT BÀI TOÁN</vt:lpstr>
      <vt:lpstr>02. Giải quyết</vt:lpstr>
      <vt:lpstr>02. Giải quyết</vt:lpstr>
      <vt:lpstr>02. Giải quyết</vt:lpstr>
      <vt:lpstr>02. Giải quyết</vt:lpstr>
      <vt:lpstr>02. Giải quyết</vt:lpstr>
      <vt:lpstr>Ứng dụng</vt:lpstr>
      <vt:lpstr>03. Ứng dụng tô màu bản đồ </vt:lpstr>
      <vt:lpstr>03. Ứng dụng tô màu bản đồ </vt:lpstr>
      <vt:lpstr>PowerPoint Presentation</vt:lpstr>
      <vt:lpstr>03. Ứng dụng tô màu bản đồ </vt:lpstr>
      <vt:lpstr>03. </vt:lpstr>
      <vt:lpstr>04</vt:lpstr>
      <vt:lpstr>04. ƯU – NHƯỢC ĐIỂM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TOÁN THỎA RÀNG BUỘC  &amp;  ỨNG DỤNG TÔ MÀU BẢN ĐỒ</dc:title>
  <cp:lastModifiedBy>datdatdat035@gmail.com</cp:lastModifiedBy>
  <cp:revision>7</cp:revision>
  <dcterms:modified xsi:type="dcterms:W3CDTF">2023-05-08T08:53:35Z</dcterms:modified>
</cp:coreProperties>
</file>