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TSansNarrow-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ef/core/modeling/data-seedi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ef/core/modeling/data-seedin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ef/core/modeling/data-seed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ef/core/managing-schemas/migration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en-us/ef/core/managing-schemas/migration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ee1ce1b0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ee1ce1b0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above Figure 2 depicts the various tables which describes the pictorial </a:t>
            </a:r>
            <a:r>
              <a:rPr lang="en" sz="1000"/>
              <a:t>representation</a:t>
            </a:r>
            <a:r>
              <a:rPr lang="en" sz="1000"/>
              <a:t> of the data. All the above table is not yet related with each other.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f831834c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f831834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The above figure 3 represents all the data which are in relation with each other.</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f75dcf2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f75dcf2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Reference : </a:t>
            </a:r>
            <a:r>
              <a:rPr lang="en" u="sng">
                <a:solidFill>
                  <a:schemeClr val="hlink"/>
                </a:solidFill>
                <a:hlinkClick r:id="rId2"/>
              </a:rPr>
              <a:t>https://docs.microsoft.com/en-us/ef/core/modeling/data-seeding</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f77e5c9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f77e5c9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 </a:t>
            </a:r>
            <a:r>
              <a:rPr lang="en" u="sng">
                <a:solidFill>
                  <a:schemeClr val="hlink"/>
                </a:solidFill>
                <a:hlinkClick r:id="rId2"/>
              </a:rPr>
              <a:t>https://docs.microsoft.com/en-us/ef/core/modeling/data-seeding</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eeae68b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eeae68b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Reference : </a:t>
            </a:r>
            <a:r>
              <a:rPr lang="en" u="sng">
                <a:solidFill>
                  <a:schemeClr val="hlink"/>
                </a:solidFill>
                <a:hlinkClick r:id="rId2"/>
              </a:rPr>
              <a:t>https://docs.microsoft.com/en-us/ef/core/modeling/data-seeding</a:t>
            </a:r>
            <a:endParaRPr/>
          </a:p>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f77e5c96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f77e5c96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a:t>
            </a:r>
            <a:r>
              <a:rPr lang="en" u="sng">
                <a:solidFill>
                  <a:schemeClr val="hlink"/>
                </a:solidFill>
                <a:hlinkClick r:id="rId2"/>
              </a:rPr>
              <a:t>https://docs.microsoft.com/en-us/ef/core/managing-schemas/migrations/</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4ef321f2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ef321f2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Reference: </a:t>
            </a:r>
            <a:r>
              <a:rPr lang="en" u="sng">
                <a:solidFill>
                  <a:schemeClr val="accent5"/>
                </a:solidFill>
                <a:hlinkClick r:id="rId2"/>
              </a:rPr>
              <a:t>https://docs.microsoft.com/en-us/ef/core/managing-schemas/migrations/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eef3949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eef3949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eeae68bc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eeae68bc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eeae68bc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eeae68b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ee1ce1b0c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ee1ce1b0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eef3949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eef3949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eeae68bc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eeae68bc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eef339d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eef339d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eef339d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eef339d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eef339d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eef339d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ee1ce1b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ee1ce1b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Open Sans"/>
                <a:ea typeface="Open Sans"/>
                <a:cs typeface="Open Sans"/>
                <a:sym typeface="Open Sans"/>
              </a:rPr>
              <a:t>A database schema is the skeleton structure that represents the logical view of the entire database. It defines how the data is organized and how the relations among them are associated. It formulates all the constraints that are to be applied on the data.</a:t>
            </a:r>
            <a:endParaRPr sz="1000">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4ee1ce1b0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e1ce1b0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eference</a:t>
            </a:r>
            <a:r>
              <a:rPr lang="en"/>
              <a:t>: https://study.com/academy/lesson/how-to-design-a-database-schema.html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50800" marR="63500" rtl="0" algn="l">
              <a:lnSpc>
                <a:spcPct val="103846"/>
              </a:lnSpc>
              <a:spcBef>
                <a:spcPts val="0"/>
              </a:spcBef>
              <a:spcAft>
                <a:spcPts val="0"/>
              </a:spcAft>
              <a:buClr>
                <a:schemeClr val="dk1"/>
              </a:buClr>
              <a:buSzPts val="1100"/>
              <a:buFont typeface="Arial"/>
              <a:buNone/>
            </a:pPr>
            <a:r>
              <a:rPr b="1" lang="en" sz="2400">
                <a:solidFill>
                  <a:srgbClr val="2D3B45"/>
                </a:solidFill>
              </a:rPr>
              <a:t>      Models, designing schemas, seeding data, and</a:t>
            </a:r>
            <a:r>
              <a:rPr lang="en" sz="2400">
                <a:solidFill>
                  <a:srgbClr val="2D3B45"/>
                </a:solidFill>
              </a:rPr>
              <a:t> </a:t>
            </a:r>
            <a:r>
              <a:rPr b="1" lang="en" sz="2400">
                <a:solidFill>
                  <a:srgbClr val="2D3B45"/>
                </a:solidFill>
              </a:rPr>
              <a:t>migrations</a:t>
            </a:r>
            <a:endParaRPr b="1" sz="2400">
              <a:solidFill>
                <a:srgbClr val="2D3B45"/>
              </a:solidFill>
            </a:endParaRPr>
          </a:p>
          <a:p>
            <a:pPr indent="0" lvl="0" marL="0" rtl="0" algn="ctr">
              <a:spcBef>
                <a:spcPts val="0"/>
              </a:spcBef>
              <a:spcAft>
                <a:spcPts val="0"/>
              </a:spcAft>
              <a:buNone/>
            </a:pPr>
            <a:r>
              <a:t/>
            </a:r>
            <a:endParaRPr sz="24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WorkShop - 04</a:t>
            </a:r>
            <a:endParaRPr/>
          </a:p>
          <a:p>
            <a:pPr indent="0" lvl="0" marL="0" rtl="0" algn="ctr">
              <a:spcBef>
                <a:spcPts val="0"/>
              </a:spcBef>
              <a:spcAft>
                <a:spcPts val="0"/>
              </a:spcAft>
              <a:buNone/>
            </a:pPr>
            <a:r>
              <a:rPr lang="en"/>
              <a:t>Team </a:t>
            </a:r>
            <a:r>
              <a:rPr lang="en"/>
              <a:t>- Phoenix</a:t>
            </a:r>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Design a Schema</a:t>
            </a:r>
            <a:endParaRPr/>
          </a:p>
        </p:txBody>
      </p:sp>
      <p:sp>
        <p:nvSpPr>
          <p:cNvPr id="142" name="Google Shape;14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143" name="Google Shape;143;p22"/>
          <p:cNvSpPr txBox="1"/>
          <p:nvPr/>
        </p:nvSpPr>
        <p:spPr>
          <a:xfrm>
            <a:off x="7549600" y="4624050"/>
            <a:ext cx="1203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Sri Ram Teja</a:t>
            </a:r>
            <a:endParaRPr/>
          </a:p>
          <a:p>
            <a:pPr indent="0" lvl="0" marL="0" rtl="0" algn="l">
              <a:spcBef>
                <a:spcPts val="0"/>
              </a:spcBef>
              <a:spcAft>
                <a:spcPts val="0"/>
              </a:spcAft>
              <a:buNone/>
            </a:pPr>
            <a:r>
              <a:t/>
            </a:r>
            <a:endParaRPr/>
          </a:p>
        </p:txBody>
      </p:sp>
      <p:sp>
        <p:nvSpPr>
          <p:cNvPr id="144" name="Google Shape;14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45" name="Google Shape;145;p22"/>
          <p:cNvPicPr preferRelativeResize="0"/>
          <p:nvPr/>
        </p:nvPicPr>
        <p:blipFill>
          <a:blip r:embed="rId3">
            <a:alphaModFix/>
          </a:blip>
          <a:stretch>
            <a:fillRect/>
          </a:stretch>
        </p:blipFill>
        <p:spPr>
          <a:xfrm>
            <a:off x="95250" y="1344775"/>
            <a:ext cx="8953500" cy="2797500"/>
          </a:xfrm>
          <a:prstGeom prst="rect">
            <a:avLst/>
          </a:prstGeom>
          <a:noFill/>
          <a:ln>
            <a:noFill/>
          </a:ln>
        </p:spPr>
      </p:pic>
      <p:sp>
        <p:nvSpPr>
          <p:cNvPr id="146" name="Google Shape;146;p22"/>
          <p:cNvSpPr txBox="1"/>
          <p:nvPr/>
        </p:nvSpPr>
        <p:spPr>
          <a:xfrm>
            <a:off x="2246500" y="4568575"/>
            <a:ext cx="4995900" cy="58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Open Sans"/>
                <a:ea typeface="Open Sans"/>
                <a:cs typeface="Open Sans"/>
                <a:sym typeface="Open Sans"/>
              </a:rPr>
              <a:t>                                         Figure 2</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sp>
        <p:nvSpPr>
          <p:cNvPr id="152" name="Google Shape;152;p23"/>
          <p:cNvSpPr txBox="1"/>
          <p:nvPr>
            <p:ph idx="1" type="body"/>
          </p:nvPr>
        </p:nvSpPr>
        <p:spPr>
          <a:xfrm>
            <a:off x="311700" y="1266325"/>
            <a:ext cx="8520600" cy="259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153" name="Google Shape;15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54" name="Google Shape;154;p23"/>
          <p:cNvPicPr preferRelativeResize="0"/>
          <p:nvPr/>
        </p:nvPicPr>
        <p:blipFill>
          <a:blip r:embed="rId3">
            <a:alphaModFix/>
          </a:blip>
          <a:stretch>
            <a:fillRect/>
          </a:stretch>
        </p:blipFill>
        <p:spPr>
          <a:xfrm>
            <a:off x="914400" y="1355006"/>
            <a:ext cx="7315200" cy="2955819"/>
          </a:xfrm>
          <a:prstGeom prst="rect">
            <a:avLst/>
          </a:prstGeom>
          <a:noFill/>
          <a:ln>
            <a:noFill/>
          </a:ln>
        </p:spPr>
      </p:pic>
      <p:sp>
        <p:nvSpPr>
          <p:cNvPr id="155" name="Google Shape;155;p23"/>
          <p:cNvSpPr txBox="1"/>
          <p:nvPr/>
        </p:nvSpPr>
        <p:spPr>
          <a:xfrm>
            <a:off x="7431800" y="4577425"/>
            <a:ext cx="1203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Sri Ram Teja</a:t>
            </a:r>
            <a:endParaRPr/>
          </a:p>
          <a:p>
            <a:pPr indent="0" lvl="0" marL="0" rtl="0" algn="l">
              <a:spcBef>
                <a:spcPts val="0"/>
              </a:spcBef>
              <a:spcAft>
                <a:spcPts val="0"/>
              </a:spcAft>
              <a:buNone/>
            </a:pPr>
            <a:r>
              <a:t/>
            </a:r>
            <a:endParaRPr/>
          </a:p>
        </p:txBody>
      </p:sp>
      <p:sp>
        <p:nvSpPr>
          <p:cNvPr id="156" name="Google Shape;156;p23"/>
          <p:cNvSpPr txBox="1"/>
          <p:nvPr/>
        </p:nvSpPr>
        <p:spPr>
          <a:xfrm>
            <a:off x="2246500" y="4568575"/>
            <a:ext cx="4995900" cy="58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Open Sans"/>
                <a:ea typeface="Open Sans"/>
                <a:cs typeface="Open Sans"/>
                <a:sym typeface="Open Sans"/>
              </a:rPr>
              <a:t>                                         Figure 3</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Seeding </a:t>
            </a:r>
            <a:endParaRPr/>
          </a:p>
        </p:txBody>
      </p:sp>
      <p:sp>
        <p:nvSpPr>
          <p:cNvPr id="162" name="Google Shape;162;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Populating the data into database is called Data Seeding.</a:t>
            </a:r>
            <a:endParaRPr/>
          </a:p>
          <a:p>
            <a:pPr indent="0" lvl="0" marL="0" rtl="0" algn="l">
              <a:spcBef>
                <a:spcPts val="1600"/>
              </a:spcBef>
              <a:spcAft>
                <a:spcPts val="0"/>
              </a:spcAft>
              <a:buNone/>
            </a:pPr>
            <a:r>
              <a:rPr lang="en"/>
              <a:t>Check the target exists or not.</a:t>
            </a:r>
            <a:endParaRPr/>
          </a:p>
          <a:p>
            <a:pPr indent="-342900" lvl="0" marL="457200" rtl="0" algn="l">
              <a:spcBef>
                <a:spcPts val="1600"/>
              </a:spcBef>
              <a:spcAft>
                <a:spcPts val="0"/>
              </a:spcAft>
              <a:buSzPts val="1800"/>
              <a:buChar char="●"/>
            </a:pPr>
            <a:r>
              <a:rPr lang="en"/>
              <a:t>If it does, </a:t>
            </a:r>
            <a:r>
              <a:rPr lang="en"/>
              <a:t>Comparison is done</a:t>
            </a:r>
            <a:r>
              <a:rPr lang="en"/>
              <a:t>  with the model stored in metadata in the database.</a:t>
            </a:r>
            <a:endParaRPr/>
          </a:p>
          <a:p>
            <a:pPr indent="-342900" lvl="0" marL="457200" rtl="0" algn="l">
              <a:spcBef>
                <a:spcPts val="0"/>
              </a:spcBef>
              <a:spcAft>
                <a:spcPts val="0"/>
              </a:spcAft>
              <a:buSzPts val="1800"/>
              <a:buChar char="●"/>
            </a:pPr>
            <a:r>
              <a:rPr lang="en"/>
              <a:t>If it doesn’t, database is dropped.</a:t>
            </a:r>
            <a:endParaRPr/>
          </a:p>
          <a:p>
            <a:pPr indent="-342900" lvl="0" marL="457200" rtl="0" algn="l">
              <a:spcBef>
                <a:spcPts val="0"/>
              </a:spcBef>
              <a:spcAft>
                <a:spcPts val="0"/>
              </a:spcAft>
              <a:buSzPts val="1800"/>
              <a:buChar char="●"/>
            </a:pPr>
            <a:r>
              <a:rPr lang="en"/>
              <a:t>If neither it’s created.</a:t>
            </a:r>
            <a:endParaRPr/>
          </a:p>
          <a:p>
            <a:pPr indent="0" lvl="0" marL="0" rtl="0" algn="l">
              <a:spcBef>
                <a:spcPts val="1600"/>
              </a:spcBef>
              <a:spcAft>
                <a:spcPts val="0"/>
              </a:spcAft>
              <a:buNone/>
            </a:pPr>
            <a:r>
              <a:rPr lang="en"/>
              <a:t>Once the Database is created, initializer Seed method is called.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457200" rtl="0" algn="l">
              <a:spcBef>
                <a:spcPts val="2400"/>
              </a:spcBef>
              <a:spcAft>
                <a:spcPts val="0"/>
              </a:spcAft>
              <a:buNone/>
            </a:pPr>
            <a:r>
              <a:t/>
            </a:r>
            <a:endParaRPr sz="1200">
              <a:solidFill>
                <a:srgbClr val="000000"/>
              </a:solidFill>
              <a:latin typeface="Arial"/>
              <a:ea typeface="Arial"/>
              <a:cs typeface="Arial"/>
              <a:sym typeface="Arial"/>
            </a:endParaRPr>
          </a:p>
          <a:p>
            <a:pPr indent="0" lvl="0" marL="0" rtl="0" algn="l">
              <a:spcBef>
                <a:spcPts val="2400"/>
              </a:spcBef>
              <a:spcAft>
                <a:spcPts val="1600"/>
              </a:spcAft>
              <a:buNone/>
            </a:pPr>
            <a:r>
              <a:t/>
            </a:r>
            <a:endParaRPr/>
          </a:p>
        </p:txBody>
      </p:sp>
      <p:sp>
        <p:nvSpPr>
          <p:cNvPr id="163" name="Google Shape;163;p24"/>
          <p:cNvSpPr txBox="1"/>
          <p:nvPr/>
        </p:nvSpPr>
        <p:spPr>
          <a:xfrm>
            <a:off x="6409725" y="4624050"/>
            <a:ext cx="2343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Vyshnavi Srilaxmi Thannir</a:t>
            </a:r>
            <a:endParaRPr/>
          </a:p>
        </p:txBody>
      </p:sp>
      <p:sp>
        <p:nvSpPr>
          <p:cNvPr id="164" name="Google Shape;16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ways </a:t>
            </a:r>
            <a:endParaRPr/>
          </a:p>
        </p:txBody>
      </p:sp>
      <p:sp>
        <p:nvSpPr>
          <p:cNvPr id="170" name="Google Shape;170;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Different ways in which data seeing can be done is using:</a:t>
            </a:r>
            <a:endParaRPr/>
          </a:p>
          <a:p>
            <a:pPr indent="-342900" lvl="0" marL="457200" rtl="0" algn="l">
              <a:spcBef>
                <a:spcPts val="1600"/>
              </a:spcBef>
              <a:spcAft>
                <a:spcPts val="0"/>
              </a:spcAft>
              <a:buSzPts val="1800"/>
              <a:buAutoNum type="arabicPeriod"/>
            </a:pPr>
            <a:r>
              <a:rPr lang="en"/>
              <a:t>Model seed data.</a:t>
            </a:r>
            <a:endParaRPr/>
          </a:p>
          <a:p>
            <a:pPr indent="-342900" lvl="0" marL="457200" rtl="0" algn="l">
              <a:spcBef>
                <a:spcPts val="0"/>
              </a:spcBef>
              <a:spcAft>
                <a:spcPts val="0"/>
              </a:spcAft>
              <a:buSzPts val="1800"/>
              <a:buAutoNum type="arabicPeriod"/>
            </a:pPr>
            <a:r>
              <a:rPr lang="en"/>
              <a:t>Manual migration customization. </a:t>
            </a:r>
            <a:endParaRPr/>
          </a:p>
          <a:p>
            <a:pPr indent="-342900" lvl="0" marL="457200" rtl="0" algn="l">
              <a:spcBef>
                <a:spcPts val="0"/>
              </a:spcBef>
              <a:spcAft>
                <a:spcPts val="0"/>
              </a:spcAft>
              <a:buSzPts val="1800"/>
              <a:buAutoNum type="arabicPeriod"/>
            </a:pPr>
            <a:r>
              <a:rPr lang="en"/>
              <a:t>Custom initialization logic.</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72" name="Google Shape;172;p25"/>
          <p:cNvSpPr txBox="1"/>
          <p:nvPr/>
        </p:nvSpPr>
        <p:spPr>
          <a:xfrm>
            <a:off x="6409725" y="4624050"/>
            <a:ext cx="2343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Vyshnavi Srilaxmi Thannir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178" name="Google Shape;178;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rPr lang="en"/>
              <a:t>Seed data is managed by migrations and script to update the data.</a:t>
            </a:r>
            <a:endParaRPr/>
          </a:p>
          <a:p>
            <a:pPr indent="0" lvl="0" marL="0" rtl="0" algn="l">
              <a:spcBef>
                <a:spcPts val="1600"/>
              </a:spcBef>
              <a:spcAft>
                <a:spcPts val="0"/>
              </a:spcAft>
              <a:buNone/>
            </a:pPr>
            <a:r>
              <a:rPr lang="en"/>
              <a:t>The primary key value needs to be specified. </a:t>
            </a:r>
            <a:endParaRPr/>
          </a:p>
          <a:p>
            <a:pPr indent="0" lvl="0" marL="0" rtl="0" algn="l">
              <a:spcBef>
                <a:spcPts val="1600"/>
              </a:spcBef>
              <a:spcAft>
                <a:spcPts val="0"/>
              </a:spcAft>
              <a:buNone/>
            </a:pPr>
            <a:r>
              <a:rPr lang="en"/>
              <a:t>Previously seeded data will be removed if the primary key is changed in any way.</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
        <p:nvSpPr>
          <p:cNvPr id="179" name="Google Shape;179;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0" name="Google Shape;180;p26"/>
          <p:cNvSpPr txBox="1"/>
          <p:nvPr/>
        </p:nvSpPr>
        <p:spPr>
          <a:xfrm>
            <a:off x="6409725" y="4624050"/>
            <a:ext cx="2343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Vyshnavi Srilaxmi Thannir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Migrations</a:t>
            </a:r>
            <a:endParaRPr/>
          </a:p>
        </p:txBody>
      </p:sp>
      <p:sp>
        <p:nvSpPr>
          <p:cNvPr id="186" name="Google Shape;186;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data model changes during development and gets out of sync with the database.</a:t>
            </a:r>
            <a:endParaRPr/>
          </a:p>
          <a:p>
            <a:pPr indent="-342900" lvl="0" marL="457200" rtl="0" algn="l">
              <a:spcBef>
                <a:spcPts val="0"/>
              </a:spcBef>
              <a:spcAft>
                <a:spcPts val="0"/>
              </a:spcAft>
              <a:buSzPts val="1800"/>
              <a:buChar char="●"/>
            </a:pPr>
            <a:r>
              <a:rPr lang="en"/>
              <a:t>You can drop the database and let EF create a new one that matches the model, but this procedure results in the loss of data.</a:t>
            </a:r>
            <a:endParaRPr/>
          </a:p>
          <a:p>
            <a:pPr indent="-342900" lvl="0" marL="457200" rtl="0" algn="l">
              <a:spcBef>
                <a:spcPts val="0"/>
              </a:spcBef>
              <a:spcAft>
                <a:spcPts val="0"/>
              </a:spcAft>
              <a:buSzPts val="1800"/>
              <a:buChar char="●"/>
            </a:pPr>
            <a:r>
              <a:rPr lang="en"/>
              <a:t>Migrations provides a way to incrementally update the database schema.</a:t>
            </a:r>
            <a:endParaRPr/>
          </a:p>
          <a:p>
            <a:pPr indent="-342900" lvl="0" marL="457200" rtl="0" algn="l">
              <a:spcBef>
                <a:spcPts val="0"/>
              </a:spcBef>
              <a:spcAft>
                <a:spcPts val="0"/>
              </a:spcAft>
              <a:buSzPts val="1800"/>
              <a:buChar char="●"/>
            </a:pPr>
            <a:r>
              <a:rPr lang="en"/>
              <a:t>It syncs with the application's data model while preserving existing data in the database.</a:t>
            </a:r>
            <a:endParaRPr/>
          </a:p>
        </p:txBody>
      </p:sp>
      <p:sp>
        <p:nvSpPr>
          <p:cNvPr id="187" name="Google Shape;18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88" name="Google Shape;188;p27"/>
          <p:cNvSpPr txBox="1"/>
          <p:nvPr/>
        </p:nvSpPr>
        <p:spPr>
          <a:xfrm>
            <a:off x="6409725" y="4624050"/>
            <a:ext cx="2343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Chandra Mouli Kantipudi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Tasks</a:t>
            </a:r>
            <a:endParaRPr/>
          </a:p>
        </p:txBody>
      </p:sp>
      <p:sp>
        <p:nvSpPr>
          <p:cNvPr id="194" name="Google Shape;194;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 a migration</a:t>
            </a:r>
            <a:endParaRPr/>
          </a:p>
          <a:p>
            <a:pPr indent="-342900" lvl="0" marL="457200" rtl="0" algn="l">
              <a:spcBef>
                <a:spcPts val="0"/>
              </a:spcBef>
              <a:spcAft>
                <a:spcPts val="0"/>
              </a:spcAft>
              <a:buSzPts val="1800"/>
              <a:buChar char="●"/>
            </a:pPr>
            <a:r>
              <a:rPr lang="en"/>
              <a:t>Update the database</a:t>
            </a:r>
            <a:endParaRPr/>
          </a:p>
          <a:p>
            <a:pPr indent="-342900" lvl="0" marL="457200" rtl="0" algn="l">
              <a:spcBef>
                <a:spcPts val="0"/>
              </a:spcBef>
              <a:spcAft>
                <a:spcPts val="0"/>
              </a:spcAft>
              <a:buSzPts val="1800"/>
              <a:buChar char="●"/>
            </a:pPr>
            <a:r>
              <a:rPr lang="en"/>
              <a:t>Customize migration code</a:t>
            </a:r>
            <a:endParaRPr/>
          </a:p>
          <a:p>
            <a:pPr indent="-342900" lvl="0" marL="457200" rtl="0" algn="l">
              <a:spcBef>
                <a:spcPts val="0"/>
              </a:spcBef>
              <a:spcAft>
                <a:spcPts val="0"/>
              </a:spcAft>
              <a:buSzPts val="1800"/>
              <a:buChar char="●"/>
            </a:pPr>
            <a:r>
              <a:rPr lang="en"/>
              <a:t>Remove a migration</a:t>
            </a:r>
            <a:endParaRPr/>
          </a:p>
          <a:p>
            <a:pPr indent="-342900" lvl="0" marL="457200" rtl="0" algn="l">
              <a:spcBef>
                <a:spcPts val="0"/>
              </a:spcBef>
              <a:spcAft>
                <a:spcPts val="0"/>
              </a:spcAft>
              <a:buSzPts val="1800"/>
              <a:buChar char="●"/>
            </a:pPr>
            <a:r>
              <a:rPr lang="en"/>
              <a:t>Revert a migration</a:t>
            </a:r>
            <a:endParaRPr/>
          </a:p>
          <a:p>
            <a:pPr indent="-342900" lvl="0" marL="457200" rtl="0" algn="l">
              <a:spcBef>
                <a:spcPts val="0"/>
              </a:spcBef>
              <a:spcAft>
                <a:spcPts val="0"/>
              </a:spcAft>
              <a:buSzPts val="1800"/>
              <a:buChar char="●"/>
            </a:pPr>
            <a:r>
              <a:rPr lang="en"/>
              <a:t>Generate SQL scripts</a:t>
            </a:r>
            <a:endParaRPr/>
          </a:p>
          <a:p>
            <a:pPr indent="-342900" lvl="0" marL="457200" rtl="0" algn="l">
              <a:spcBef>
                <a:spcPts val="0"/>
              </a:spcBef>
              <a:spcAft>
                <a:spcPts val="0"/>
              </a:spcAft>
              <a:buSzPts val="1800"/>
              <a:buChar char="●"/>
            </a:pPr>
            <a:r>
              <a:rPr lang="en"/>
              <a:t>Apply migrations at runtime</a:t>
            </a:r>
            <a:endParaRPr/>
          </a:p>
        </p:txBody>
      </p:sp>
      <p:sp>
        <p:nvSpPr>
          <p:cNvPr id="195" name="Google Shape;19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96" name="Google Shape;196;p28"/>
          <p:cNvSpPr txBox="1"/>
          <p:nvPr/>
        </p:nvSpPr>
        <p:spPr>
          <a:xfrm>
            <a:off x="6409725" y="4624050"/>
            <a:ext cx="2343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Chandra Mouli Kantipudi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02" name="Google Shape;202;p2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model is the application logic that is not contained in a view or a controller.</a:t>
            </a:r>
            <a:endParaRPr/>
          </a:p>
          <a:p>
            <a:pPr indent="0" lvl="0" marL="0" rtl="0" algn="l">
              <a:spcBef>
                <a:spcPts val="1600"/>
              </a:spcBef>
              <a:spcAft>
                <a:spcPts val="0"/>
              </a:spcAft>
              <a:buNone/>
            </a:pPr>
            <a:r>
              <a:rPr lang="en"/>
              <a:t>A database schema is the skeleton structure that represents the logical view of the entire database</a:t>
            </a:r>
            <a:r>
              <a:rPr lang="en">
                <a:solidFill>
                  <a:srgbClr val="000000"/>
                </a:solidFill>
                <a:highlight>
                  <a:srgbClr val="FFFFFF"/>
                </a:highlight>
              </a:rPr>
              <a:t>.</a:t>
            </a:r>
            <a:endParaRPr>
              <a:solidFill>
                <a:srgbClr val="000000"/>
              </a:solidFill>
              <a:highlight>
                <a:srgbClr val="FFFFFF"/>
              </a:highlight>
            </a:endParaRPr>
          </a:p>
          <a:p>
            <a:pPr indent="0" lvl="0" marL="0" rtl="0" algn="l">
              <a:spcBef>
                <a:spcPts val="1600"/>
              </a:spcBef>
              <a:spcAft>
                <a:spcPts val="0"/>
              </a:spcAft>
              <a:buNone/>
            </a:pPr>
            <a:r>
              <a:rPr lang="en">
                <a:solidFill>
                  <a:srgbClr val="666666"/>
                </a:solidFill>
                <a:highlight>
                  <a:schemeClr val="lt1"/>
                </a:highlight>
              </a:rPr>
              <a:t>Data Seeding is initializing data into database, data can be either junk or informational.</a:t>
            </a:r>
            <a:endParaRPr>
              <a:solidFill>
                <a:srgbClr val="666666"/>
              </a:solidFill>
              <a:highlight>
                <a:schemeClr val="lt1"/>
              </a:highlight>
            </a:endParaRPr>
          </a:p>
          <a:p>
            <a:pPr indent="0" lvl="0" marL="0" rtl="0" algn="l">
              <a:spcBef>
                <a:spcPts val="1600"/>
              </a:spcBef>
              <a:spcAft>
                <a:spcPts val="0"/>
              </a:spcAft>
              <a:buClr>
                <a:srgbClr val="000000"/>
              </a:buClr>
              <a:buSzPts val="1100"/>
              <a:buFont typeface="Arial"/>
              <a:buNone/>
            </a:pPr>
            <a:r>
              <a:rPr lang="en">
                <a:solidFill>
                  <a:srgbClr val="666666"/>
                </a:solidFill>
                <a:highlight>
                  <a:schemeClr val="lt1"/>
                </a:highlight>
              </a:rPr>
              <a:t>Migrations define initial state of database and changes to that state.</a:t>
            </a:r>
            <a:endParaRPr>
              <a:solidFill>
                <a:srgbClr val="666666"/>
              </a:solidFill>
              <a:highlight>
                <a:schemeClr val="lt1"/>
              </a:highlight>
            </a:endParaRPr>
          </a:p>
          <a:p>
            <a:pPr indent="0" lvl="0" marL="0" rtl="0" algn="l">
              <a:spcBef>
                <a:spcPts val="1600"/>
              </a:spcBef>
              <a:spcAft>
                <a:spcPts val="1600"/>
              </a:spcAft>
              <a:buNone/>
            </a:pPr>
            <a:r>
              <a:t/>
            </a:r>
            <a:endParaRPr sz="1150">
              <a:solidFill>
                <a:srgbClr val="000000"/>
              </a:solidFill>
              <a:highlight>
                <a:srgbClr val="FFFFFF"/>
              </a:highlight>
              <a:latin typeface="Verdana"/>
              <a:ea typeface="Verdana"/>
              <a:cs typeface="Verdana"/>
              <a:sym typeface="Verdana"/>
            </a:endParaRPr>
          </a:p>
        </p:txBody>
      </p:sp>
      <p:sp>
        <p:nvSpPr>
          <p:cNvPr id="203" name="Google Shape;20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09" name="Google Shape;209;p30"/>
          <p:cNvPicPr preferRelativeResize="0"/>
          <p:nvPr/>
        </p:nvPicPr>
        <p:blipFill>
          <a:blip r:embed="rId3">
            <a:alphaModFix/>
          </a:blip>
          <a:stretch>
            <a:fillRect/>
          </a:stretch>
        </p:blipFill>
        <p:spPr>
          <a:xfrm>
            <a:off x="1557342" y="746254"/>
            <a:ext cx="6029325" cy="3214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15" name="Google Shape;215;p31"/>
          <p:cNvPicPr preferRelativeResize="0"/>
          <p:nvPr/>
        </p:nvPicPr>
        <p:blipFill>
          <a:blip r:embed="rId3">
            <a:alphaModFix/>
          </a:blip>
          <a:stretch>
            <a:fillRect/>
          </a:stretch>
        </p:blipFill>
        <p:spPr>
          <a:xfrm>
            <a:off x="762000" y="904875"/>
            <a:ext cx="7620000" cy="333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rgbClr val="000000"/>
              </a:buClr>
              <a:buSzPts val="1100"/>
              <a:buFont typeface="Arial"/>
              <a:buNone/>
            </a:pPr>
            <a:r>
              <a:rPr lang="en" sz="1300"/>
              <a:t>Thallada, Prashanth Kumar  Komerisetti, Sri Ram Teja,  </a:t>
            </a:r>
            <a:r>
              <a:rPr lang="en" sz="1300"/>
              <a:t>Thannir,</a:t>
            </a:r>
            <a:r>
              <a:rPr lang="en" sz="1300"/>
              <a:t> Vyshnavi Srilaxmi Kantipudi, Chandra Mouli</a:t>
            </a:r>
            <a:endParaRPr sz="1300"/>
          </a:p>
          <a:p>
            <a:pPr indent="0" lvl="0" marL="0" rtl="0" algn="l">
              <a:spcBef>
                <a:spcPts val="0"/>
              </a:spcBef>
              <a:spcAft>
                <a:spcPts val="1600"/>
              </a:spcAft>
              <a:buNone/>
            </a:pPr>
            <a:r>
              <a:t/>
            </a:r>
            <a:endParaRPr/>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76" name="Google Shape;76;p14"/>
          <p:cNvPicPr preferRelativeResize="0"/>
          <p:nvPr/>
        </p:nvPicPr>
        <p:blipFill>
          <a:blip r:embed="rId3">
            <a:alphaModFix/>
          </a:blip>
          <a:stretch>
            <a:fillRect/>
          </a:stretch>
        </p:blipFill>
        <p:spPr>
          <a:xfrm>
            <a:off x="4799225" y="1596150"/>
            <a:ext cx="1611151" cy="2248925"/>
          </a:xfrm>
          <a:prstGeom prst="rect">
            <a:avLst/>
          </a:prstGeom>
          <a:noFill/>
          <a:ln>
            <a:noFill/>
          </a:ln>
        </p:spPr>
      </p:pic>
      <p:pic>
        <p:nvPicPr>
          <p:cNvPr id="77" name="Google Shape;77;p14"/>
          <p:cNvPicPr preferRelativeResize="0"/>
          <p:nvPr/>
        </p:nvPicPr>
        <p:blipFill>
          <a:blip r:embed="rId4">
            <a:alphaModFix/>
          </a:blip>
          <a:stretch>
            <a:fillRect/>
          </a:stretch>
        </p:blipFill>
        <p:spPr>
          <a:xfrm>
            <a:off x="2616950" y="1541369"/>
            <a:ext cx="1853100" cy="2358493"/>
          </a:xfrm>
          <a:prstGeom prst="rect">
            <a:avLst/>
          </a:prstGeom>
          <a:noFill/>
          <a:ln>
            <a:noFill/>
          </a:ln>
        </p:spPr>
      </p:pic>
      <p:pic>
        <p:nvPicPr>
          <p:cNvPr id="78" name="Google Shape;78;p14"/>
          <p:cNvPicPr preferRelativeResize="0"/>
          <p:nvPr/>
        </p:nvPicPr>
        <p:blipFill>
          <a:blip r:embed="rId5">
            <a:alphaModFix/>
          </a:blip>
          <a:stretch>
            <a:fillRect/>
          </a:stretch>
        </p:blipFill>
        <p:spPr>
          <a:xfrm>
            <a:off x="419400" y="1486979"/>
            <a:ext cx="1819304" cy="2467275"/>
          </a:xfrm>
          <a:prstGeom prst="rect">
            <a:avLst/>
          </a:prstGeom>
          <a:noFill/>
          <a:ln>
            <a:noFill/>
          </a:ln>
        </p:spPr>
      </p:pic>
      <p:pic>
        <p:nvPicPr>
          <p:cNvPr id="79" name="Google Shape;79;p14"/>
          <p:cNvPicPr preferRelativeResize="0"/>
          <p:nvPr/>
        </p:nvPicPr>
        <p:blipFill>
          <a:blip r:embed="rId6">
            <a:alphaModFix/>
          </a:blip>
          <a:stretch>
            <a:fillRect/>
          </a:stretch>
        </p:blipFill>
        <p:spPr>
          <a:xfrm>
            <a:off x="6739550" y="1596150"/>
            <a:ext cx="2115226" cy="2248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85" name="Google Shape;85;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a:p>
            <a:pPr indent="0" lvl="0" marL="0" rtl="0" algn="l">
              <a:spcBef>
                <a:spcPts val="1600"/>
              </a:spcBef>
              <a:spcAft>
                <a:spcPts val="0"/>
              </a:spcAft>
              <a:buNone/>
            </a:pPr>
            <a:r>
              <a:rPr lang="en"/>
              <a:t>Types of models</a:t>
            </a:r>
            <a:endParaRPr/>
          </a:p>
          <a:p>
            <a:pPr indent="0" lvl="0" marL="0" rtl="0" algn="l">
              <a:spcBef>
                <a:spcPts val="1600"/>
              </a:spcBef>
              <a:spcAft>
                <a:spcPts val="0"/>
              </a:spcAft>
              <a:buNone/>
            </a:pPr>
            <a:r>
              <a:rPr lang="en"/>
              <a:t>Designing Schema</a:t>
            </a:r>
            <a:endParaRPr/>
          </a:p>
          <a:p>
            <a:pPr indent="0" lvl="0" marL="0" rtl="0" algn="l">
              <a:spcBef>
                <a:spcPts val="1600"/>
              </a:spcBef>
              <a:spcAft>
                <a:spcPts val="0"/>
              </a:spcAft>
              <a:buNone/>
            </a:pPr>
            <a:r>
              <a:rPr lang="en"/>
              <a:t>ER Diagram</a:t>
            </a:r>
            <a:endParaRPr/>
          </a:p>
          <a:p>
            <a:pPr indent="0" lvl="0" marL="0" rtl="0" algn="l">
              <a:spcBef>
                <a:spcPts val="1600"/>
              </a:spcBef>
              <a:spcAft>
                <a:spcPts val="0"/>
              </a:spcAft>
              <a:buNone/>
            </a:pPr>
            <a:r>
              <a:rPr lang="en"/>
              <a:t>Data Seeding</a:t>
            </a:r>
            <a:endParaRPr/>
          </a:p>
          <a:p>
            <a:pPr indent="0" lvl="0" marL="0" rtl="0" algn="l">
              <a:spcBef>
                <a:spcPts val="1600"/>
              </a:spcBef>
              <a:spcAft>
                <a:spcPts val="0"/>
              </a:spcAft>
              <a:buNone/>
            </a:pPr>
            <a:r>
              <a:rPr lang="en"/>
              <a:t>Migration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6" name="Google Shape;8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92" name="Google Shape;92;p16"/>
          <p:cNvSpPr txBox="1"/>
          <p:nvPr>
            <p:ph idx="1" type="body"/>
          </p:nvPr>
        </p:nvSpPr>
        <p:spPr>
          <a:xfrm>
            <a:off x="311700" y="1266325"/>
            <a:ext cx="8520600" cy="3302700"/>
          </a:xfrm>
          <a:prstGeom prst="rect">
            <a:avLst/>
          </a:prstGeom>
        </p:spPr>
        <p:txBody>
          <a:bodyPr anchorCtr="0" anchor="ctr" bIns="91425" lIns="91425" spcFirstLastPara="1" rIns="91425" wrap="square" tIns="91425">
            <a:noAutofit/>
          </a:bodyPr>
          <a:lstStyle/>
          <a:p>
            <a:pPr indent="-342900" lvl="0" marL="457200" rtl="0" algn="just">
              <a:lnSpc>
                <a:spcPct val="150000"/>
              </a:lnSpc>
              <a:spcBef>
                <a:spcPts val="0"/>
              </a:spcBef>
              <a:spcAft>
                <a:spcPts val="0"/>
              </a:spcAft>
              <a:buClr>
                <a:srgbClr val="666666"/>
              </a:buClr>
              <a:buSzPts val="1800"/>
              <a:buChar char="●"/>
            </a:pPr>
            <a:r>
              <a:rPr lang="en">
                <a:solidFill>
                  <a:srgbClr val="666666"/>
                </a:solidFill>
                <a:highlight>
                  <a:srgbClr val="FFFFFF"/>
                </a:highlight>
              </a:rPr>
              <a:t>Model is responsible for the application’s state and non-UI specific behavior.</a:t>
            </a:r>
            <a:endParaRPr>
              <a:solidFill>
                <a:srgbClr val="666666"/>
              </a:solidFill>
              <a:highlight>
                <a:srgbClr val="FFFFFF"/>
              </a:highlight>
            </a:endParaRPr>
          </a:p>
          <a:p>
            <a:pPr indent="-342900" lvl="0" marL="457200" rtl="0" algn="just">
              <a:lnSpc>
                <a:spcPct val="150000"/>
              </a:lnSpc>
              <a:spcBef>
                <a:spcPts val="0"/>
              </a:spcBef>
              <a:spcAft>
                <a:spcPts val="0"/>
              </a:spcAft>
              <a:buClr>
                <a:srgbClr val="666666"/>
              </a:buClr>
              <a:buSzPts val="1800"/>
              <a:buChar char="●"/>
            </a:pPr>
            <a:r>
              <a:rPr lang="en">
                <a:solidFill>
                  <a:srgbClr val="666666"/>
                </a:solidFill>
                <a:highlight>
                  <a:srgbClr val="FFFFFF"/>
                </a:highlight>
              </a:rPr>
              <a:t>Model should contain all of our application business logic, validation logic, and database access logic.</a:t>
            </a:r>
            <a:endParaRPr>
              <a:solidFill>
                <a:srgbClr val="666666"/>
              </a:solidFill>
              <a:highlight>
                <a:srgbClr val="FFFFFF"/>
              </a:highlight>
            </a:endParaRPr>
          </a:p>
          <a:p>
            <a:pPr indent="-342900" lvl="0" marL="457200" rtl="0" algn="just">
              <a:lnSpc>
                <a:spcPct val="150000"/>
              </a:lnSpc>
              <a:spcBef>
                <a:spcPts val="0"/>
              </a:spcBef>
              <a:spcAft>
                <a:spcPts val="0"/>
              </a:spcAft>
              <a:buClr>
                <a:srgbClr val="666666"/>
              </a:buClr>
              <a:buSzPts val="1800"/>
              <a:buChar char="●"/>
            </a:pPr>
            <a:r>
              <a:rPr lang="en">
                <a:solidFill>
                  <a:srgbClr val="666666"/>
                </a:solidFill>
                <a:highlight>
                  <a:srgbClr val="FFFFFF"/>
                </a:highlight>
              </a:rPr>
              <a:t>In general a developer should strive for fat models with skinny controllers.</a:t>
            </a:r>
            <a:endParaRPr>
              <a:solidFill>
                <a:srgbClr val="666666"/>
              </a:solidFill>
              <a:highlight>
                <a:srgbClr val="FFFFFF"/>
              </a:highlight>
            </a:endParaRPr>
          </a:p>
        </p:txBody>
      </p:sp>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94" name="Google Shape;94;p16"/>
          <p:cNvSpPr txBox="1"/>
          <p:nvPr/>
        </p:nvSpPr>
        <p:spPr>
          <a:xfrm>
            <a:off x="6435825" y="4624050"/>
            <a:ext cx="23169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Prashanth Kumar Thallada</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models</a:t>
            </a:r>
            <a:endParaRPr/>
          </a:p>
        </p:txBody>
      </p:sp>
      <p:sp>
        <p:nvSpPr>
          <p:cNvPr id="100" name="Google Shape;100;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Domain model</a:t>
            </a:r>
            <a:endParaRPr/>
          </a:p>
          <a:p>
            <a:pPr indent="-342900" lvl="0" marL="457200" rtl="0" algn="l">
              <a:lnSpc>
                <a:spcPct val="150000"/>
              </a:lnSpc>
              <a:spcBef>
                <a:spcPts val="0"/>
              </a:spcBef>
              <a:spcAft>
                <a:spcPts val="0"/>
              </a:spcAft>
              <a:buSzPts val="1800"/>
              <a:buChar char="●"/>
            </a:pPr>
            <a:r>
              <a:rPr lang="en"/>
              <a:t>View model</a:t>
            </a:r>
            <a:endParaRPr/>
          </a:p>
          <a:p>
            <a:pPr indent="-342900" lvl="0" marL="457200" rtl="0" algn="l">
              <a:lnSpc>
                <a:spcPct val="150000"/>
              </a:lnSpc>
              <a:spcBef>
                <a:spcPts val="0"/>
              </a:spcBef>
              <a:spcAft>
                <a:spcPts val="0"/>
              </a:spcAft>
              <a:buSzPts val="1800"/>
              <a:buChar char="●"/>
            </a:pPr>
            <a:r>
              <a:rPr lang="en"/>
              <a:t>Binding model</a:t>
            </a:r>
            <a:endParaRPr/>
          </a:p>
          <a:p>
            <a:pPr indent="-342900" lvl="0" marL="457200" rtl="0" algn="l">
              <a:lnSpc>
                <a:spcPct val="150000"/>
              </a:lnSpc>
              <a:spcBef>
                <a:spcPts val="0"/>
              </a:spcBef>
              <a:spcAft>
                <a:spcPts val="0"/>
              </a:spcAft>
              <a:buSzPts val="1800"/>
              <a:buChar char="●"/>
            </a:pPr>
            <a:r>
              <a:rPr lang="en"/>
              <a:t>API model</a:t>
            </a:r>
            <a:endParaRPr/>
          </a:p>
          <a:p>
            <a:pPr indent="-342900" lvl="0" marL="457200" rtl="0" algn="l">
              <a:lnSpc>
                <a:spcPct val="150000"/>
              </a:lnSpc>
              <a:spcBef>
                <a:spcPts val="0"/>
              </a:spcBef>
              <a:spcAft>
                <a:spcPts val="0"/>
              </a:spcAft>
              <a:buSzPts val="1800"/>
              <a:buChar char="●"/>
            </a:pPr>
            <a:r>
              <a:rPr lang="en"/>
              <a:t>Persistence</a:t>
            </a:r>
            <a:r>
              <a:rPr lang="en"/>
              <a:t> model</a:t>
            </a:r>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02" name="Google Shape;102;p17"/>
          <p:cNvSpPr txBox="1"/>
          <p:nvPr/>
        </p:nvSpPr>
        <p:spPr>
          <a:xfrm>
            <a:off x="6435825" y="4624050"/>
            <a:ext cx="23169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Prashanth Kumar Thallada</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Model</a:t>
            </a:r>
            <a:endParaRPr/>
          </a:p>
        </p:txBody>
      </p:sp>
      <p:sp>
        <p:nvSpPr>
          <p:cNvPr id="108" name="Google Shape;108;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666666"/>
              </a:buClr>
              <a:buSzPts val="1800"/>
              <a:buChar char="●"/>
            </a:pPr>
            <a:r>
              <a:rPr lang="en">
                <a:solidFill>
                  <a:srgbClr val="666666"/>
                </a:solidFill>
                <a:highlight>
                  <a:srgbClr val="FFFFFF"/>
                </a:highlight>
              </a:rPr>
              <a:t>Domain model is also often referred to as the entity model or simply as the data model.</a:t>
            </a:r>
            <a:endParaRPr>
              <a:solidFill>
                <a:srgbClr val="666666"/>
              </a:solidFill>
              <a:highlight>
                <a:srgbClr val="FFFFFF"/>
              </a:highlight>
            </a:endParaRPr>
          </a:p>
          <a:p>
            <a:pPr indent="-342900" lvl="0" marL="457200" rtl="0" algn="just">
              <a:lnSpc>
                <a:spcPct val="150000"/>
              </a:lnSpc>
              <a:spcBef>
                <a:spcPts val="0"/>
              </a:spcBef>
              <a:spcAft>
                <a:spcPts val="0"/>
              </a:spcAft>
              <a:buClr>
                <a:srgbClr val="666666"/>
              </a:buClr>
              <a:buSzPts val="1800"/>
              <a:buChar char="●"/>
            </a:pPr>
            <a:r>
              <a:rPr lang="en">
                <a:solidFill>
                  <a:srgbClr val="666666"/>
                </a:solidFill>
                <a:highlight>
                  <a:srgbClr val="FFFFFF"/>
                </a:highlight>
              </a:rPr>
              <a:t>Domain models can be implemented by creating POCO classes that will implement your domain entities.</a:t>
            </a:r>
            <a:endParaRPr>
              <a:solidFill>
                <a:srgbClr val="666666"/>
              </a:solidFill>
              <a:highlight>
                <a:srgbClr val="FFFFFF"/>
              </a:highlight>
            </a:endParaRPr>
          </a:p>
          <a:p>
            <a:pPr indent="-342900" lvl="0" marL="457200" rtl="0" algn="just">
              <a:lnSpc>
                <a:spcPct val="150000"/>
              </a:lnSpc>
              <a:spcBef>
                <a:spcPts val="0"/>
              </a:spcBef>
              <a:spcAft>
                <a:spcPts val="0"/>
              </a:spcAft>
              <a:buClr>
                <a:srgbClr val="666666"/>
              </a:buClr>
              <a:buSzPts val="1800"/>
              <a:buChar char="●"/>
            </a:pPr>
            <a:r>
              <a:rPr lang="en">
                <a:solidFill>
                  <a:srgbClr val="666666"/>
                </a:solidFill>
                <a:highlight>
                  <a:srgbClr val="FFFFFF"/>
                </a:highlight>
              </a:rPr>
              <a:t>POCO stands for plain old C# objects, It’s basically the .NET version of POJO.</a:t>
            </a:r>
            <a:endParaRPr>
              <a:solidFill>
                <a:srgbClr val="666666"/>
              </a:solidFill>
              <a:highlight>
                <a:srgbClr val="FFFFFF"/>
              </a:highlight>
            </a:endParaRPr>
          </a:p>
          <a:p>
            <a:pPr indent="-342900" lvl="0" marL="457200" rtl="0" algn="just">
              <a:lnSpc>
                <a:spcPct val="150000"/>
              </a:lnSpc>
              <a:spcBef>
                <a:spcPts val="0"/>
              </a:spcBef>
              <a:spcAft>
                <a:spcPts val="0"/>
              </a:spcAft>
              <a:buClr>
                <a:srgbClr val="666666"/>
              </a:buClr>
              <a:buSzPts val="1800"/>
              <a:buChar char="●"/>
            </a:pPr>
            <a:r>
              <a:rPr lang="en">
                <a:solidFill>
                  <a:srgbClr val="666666"/>
                </a:solidFill>
                <a:highlight>
                  <a:srgbClr val="FFFFFF"/>
                </a:highlight>
              </a:rPr>
              <a:t>POCO doesn’t have any persistence methods.</a:t>
            </a:r>
            <a:endParaRPr>
              <a:solidFill>
                <a:srgbClr val="666666"/>
              </a:solidFill>
              <a:highlight>
                <a:srgbClr val="FFFFFF"/>
              </a:highlight>
            </a:endParaRPr>
          </a:p>
        </p:txBody>
      </p:sp>
      <p:sp>
        <p:nvSpPr>
          <p:cNvPr id="109" name="Google Shape;10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0" name="Google Shape;110;p18"/>
          <p:cNvSpPr txBox="1"/>
          <p:nvPr/>
        </p:nvSpPr>
        <p:spPr>
          <a:xfrm>
            <a:off x="6435825" y="4624050"/>
            <a:ext cx="23169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Prashanth Kumar Thallada</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Model</a:t>
            </a:r>
            <a:endParaRPr/>
          </a:p>
        </p:txBody>
      </p:sp>
      <p:sp>
        <p:nvSpPr>
          <p:cNvPr id="116" name="Google Shape;116;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a:t>These can be found in MVVM (model-view-viewModel) programming architecture pattern.</a:t>
            </a:r>
            <a:endParaRPr/>
          </a:p>
          <a:p>
            <a:pPr indent="-342900" lvl="0" marL="457200" rtl="0" algn="just">
              <a:lnSpc>
                <a:spcPct val="150000"/>
              </a:lnSpc>
              <a:spcBef>
                <a:spcPts val="0"/>
              </a:spcBef>
              <a:spcAft>
                <a:spcPts val="0"/>
              </a:spcAft>
              <a:buClr>
                <a:srgbClr val="666666"/>
              </a:buClr>
              <a:buSzPts val="1800"/>
              <a:buChar char="●"/>
            </a:pPr>
            <a:r>
              <a:rPr lang="en">
                <a:solidFill>
                  <a:srgbClr val="666666"/>
                </a:solidFill>
                <a:highlight>
                  <a:srgbClr val="FFFFFF"/>
                </a:highlight>
              </a:rPr>
              <a:t>The viewmodel sits between the model and view and serves as a buffer between them.</a:t>
            </a:r>
            <a:endParaRPr>
              <a:solidFill>
                <a:srgbClr val="666666"/>
              </a:solidFill>
              <a:highlight>
                <a:srgbClr val="FFFFFF"/>
              </a:highlight>
            </a:endParaRPr>
          </a:p>
          <a:p>
            <a:pPr indent="-342900" lvl="0" marL="457200" rtl="0" algn="just">
              <a:lnSpc>
                <a:spcPct val="150000"/>
              </a:lnSpc>
              <a:spcBef>
                <a:spcPts val="0"/>
              </a:spcBef>
              <a:spcAft>
                <a:spcPts val="0"/>
              </a:spcAft>
              <a:buClr>
                <a:srgbClr val="666666"/>
              </a:buClr>
              <a:buSzPts val="1800"/>
              <a:buChar char="●"/>
            </a:pPr>
            <a:r>
              <a:rPr lang="en">
                <a:solidFill>
                  <a:srgbClr val="666666"/>
                </a:solidFill>
                <a:highlight>
                  <a:srgbClr val="FFFFFF"/>
                </a:highlight>
              </a:rPr>
              <a:t>For instance, your viewmodel can provide a Submit command for a form that the view can implement as a button of a link.</a:t>
            </a:r>
            <a:endParaRPr>
              <a:solidFill>
                <a:srgbClr val="666666"/>
              </a:solidFill>
              <a:highlight>
                <a:srgbClr val="FFFFFF"/>
              </a:highlight>
            </a:endParaRPr>
          </a:p>
        </p:txBody>
      </p:sp>
      <p:sp>
        <p:nvSpPr>
          <p:cNvPr id="117" name="Google Shape;11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118" name="Google Shape;118;p19"/>
          <p:cNvSpPr txBox="1"/>
          <p:nvPr/>
        </p:nvSpPr>
        <p:spPr>
          <a:xfrm>
            <a:off x="6435825" y="4624050"/>
            <a:ext cx="23169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Prashanth Kumar Thallada</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Schemas</a:t>
            </a:r>
            <a:endParaRPr/>
          </a:p>
        </p:txBody>
      </p:sp>
      <p:sp>
        <p:nvSpPr>
          <p:cNvPr id="124" name="Google Shape;124;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A Schema is a pictorial representation of the relationship between the database tables in the database.</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The database schema of a database system is its structure. </a:t>
            </a:r>
            <a:endParaRPr>
              <a:solidFill>
                <a:srgbClr val="222222"/>
              </a:solidFill>
              <a:highlight>
                <a:srgbClr val="FFFFFF"/>
              </a:highlight>
            </a:endParaRPr>
          </a:p>
          <a:p>
            <a:pPr indent="0" lvl="0" marL="0" rtl="0" algn="l">
              <a:spcBef>
                <a:spcPts val="1600"/>
              </a:spcBef>
              <a:spcAft>
                <a:spcPts val="0"/>
              </a:spcAft>
              <a:buNone/>
            </a:pPr>
            <a:r>
              <a:rPr lang="en">
                <a:solidFill>
                  <a:srgbClr val="222222"/>
                </a:solidFill>
                <a:highlight>
                  <a:srgbClr val="FFFFFF"/>
                </a:highlight>
              </a:rPr>
              <a:t>Described in a formal language supported by the database management system.</a:t>
            </a:r>
            <a:endParaRPr>
              <a:solidFill>
                <a:srgbClr val="222222"/>
              </a:solidFill>
              <a:highlight>
                <a:srgbClr val="FFFFFF"/>
              </a:highlight>
            </a:endParaRPr>
          </a:p>
          <a:p>
            <a:pPr indent="0" lvl="0" marL="0" rtl="0" algn="l">
              <a:spcBef>
                <a:spcPts val="1600"/>
              </a:spcBef>
              <a:spcAft>
                <a:spcPts val="1600"/>
              </a:spcAft>
              <a:buNone/>
            </a:pPr>
            <a:r>
              <a:t/>
            </a:r>
            <a:endParaRPr>
              <a:solidFill>
                <a:srgbClr val="222222"/>
              </a:solidFill>
              <a:highlight>
                <a:srgbClr val="FFFFFF"/>
              </a:highlight>
            </a:endParaRPr>
          </a:p>
        </p:txBody>
      </p:sp>
      <p:sp>
        <p:nvSpPr>
          <p:cNvPr id="125" name="Google Shape;125;p20"/>
          <p:cNvSpPr txBox="1"/>
          <p:nvPr/>
        </p:nvSpPr>
        <p:spPr>
          <a:xfrm>
            <a:off x="7549600" y="4624050"/>
            <a:ext cx="1203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Sri Ram Teja</a:t>
            </a:r>
            <a:endParaRPr/>
          </a:p>
          <a:p>
            <a:pPr indent="0" lvl="0" marL="0" rtl="0" algn="l">
              <a:spcBef>
                <a:spcPts val="0"/>
              </a:spcBef>
              <a:spcAft>
                <a:spcPts val="0"/>
              </a:spcAft>
              <a:buNone/>
            </a:pPr>
            <a:r>
              <a:t/>
            </a:r>
            <a:endParaRPr/>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Schemas </a:t>
            </a:r>
            <a:endParaRPr/>
          </a:p>
        </p:txBody>
      </p:sp>
      <p:sp>
        <p:nvSpPr>
          <p:cNvPr id="132" name="Google Shape;132;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full database schema is actually a physical schema and a logical schema.</a:t>
            </a:r>
            <a:endParaRPr/>
          </a:p>
          <a:p>
            <a:pPr indent="0" lvl="0" marL="0" rtl="0" algn="l">
              <a:spcBef>
                <a:spcPts val="1100"/>
              </a:spcBef>
              <a:spcAft>
                <a:spcPts val="0"/>
              </a:spcAft>
              <a:buClr>
                <a:schemeClr val="dk1"/>
              </a:buClr>
              <a:buSzPts val="1100"/>
              <a:buFont typeface="Arial"/>
              <a:buNone/>
            </a:pPr>
            <a:r>
              <a:rPr lang="en"/>
              <a:t>Think of a schema as a container of object</a:t>
            </a:r>
            <a:r>
              <a:rPr lang="en">
                <a:solidFill>
                  <a:srgbClr val="242729"/>
                </a:solidFill>
                <a:latin typeface="Times New Roman"/>
                <a:ea typeface="Times New Roman"/>
                <a:cs typeface="Times New Roman"/>
                <a:sym typeface="Times New Roman"/>
              </a:rPr>
              <a:t>s.</a:t>
            </a:r>
            <a:endParaRPr>
              <a:solidFill>
                <a:srgbClr val="242729"/>
              </a:solidFill>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t/>
            </a:r>
            <a:endParaRPr>
              <a:solidFill>
                <a:srgbClr val="242729"/>
              </a:solidFill>
              <a:latin typeface="Times New Roman"/>
              <a:ea typeface="Times New Roman"/>
              <a:cs typeface="Times New Roman"/>
              <a:sym typeface="Times New Roman"/>
            </a:endParaRPr>
          </a:p>
          <a:p>
            <a:pPr indent="0" lvl="0" marL="0" rtl="0" algn="l">
              <a:spcBef>
                <a:spcPts val="1100"/>
              </a:spcBef>
              <a:spcAft>
                <a:spcPts val="0"/>
              </a:spcAft>
              <a:buClr>
                <a:schemeClr val="dk1"/>
              </a:buClr>
              <a:buSzPts val="1100"/>
              <a:buFont typeface="Arial"/>
              <a:buNone/>
            </a:pPr>
            <a:r>
              <a:t/>
            </a:r>
            <a:endParaRPr>
              <a:solidFill>
                <a:srgbClr val="242729"/>
              </a:solidFill>
              <a:latin typeface="Times New Roman"/>
              <a:ea typeface="Times New Roman"/>
              <a:cs typeface="Times New Roman"/>
              <a:sym typeface="Times New Roman"/>
            </a:endParaRPr>
          </a:p>
          <a:p>
            <a:pPr indent="0" lvl="0" marL="0" rtl="0" algn="l">
              <a:spcBef>
                <a:spcPts val="0"/>
              </a:spcBef>
              <a:spcAft>
                <a:spcPts val="1600"/>
              </a:spcAft>
              <a:buNone/>
            </a:pPr>
            <a:r>
              <a:t/>
            </a:r>
            <a:endParaRPr>
              <a:latin typeface="Times New Roman"/>
              <a:ea typeface="Times New Roman"/>
              <a:cs typeface="Times New Roman"/>
              <a:sym typeface="Times New Roman"/>
            </a:endParaRPr>
          </a:p>
        </p:txBody>
      </p:sp>
      <p:sp>
        <p:nvSpPr>
          <p:cNvPr id="133" name="Google Shape;133;p21"/>
          <p:cNvSpPr txBox="1"/>
          <p:nvPr/>
        </p:nvSpPr>
        <p:spPr>
          <a:xfrm>
            <a:off x="7549600" y="4624050"/>
            <a:ext cx="12030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Sri Ram Teja</a:t>
            </a:r>
            <a:endParaRPr/>
          </a:p>
          <a:p>
            <a:pPr indent="0" lvl="0" marL="0" rtl="0" algn="l">
              <a:spcBef>
                <a:spcPts val="0"/>
              </a:spcBef>
              <a:spcAft>
                <a:spcPts val="0"/>
              </a:spcAft>
              <a:buNone/>
            </a:pPr>
            <a:r>
              <a:t/>
            </a:r>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35" name="Google Shape;135;p21"/>
          <p:cNvPicPr preferRelativeResize="0"/>
          <p:nvPr/>
        </p:nvPicPr>
        <p:blipFill>
          <a:blip r:embed="rId3">
            <a:alphaModFix/>
          </a:blip>
          <a:stretch>
            <a:fillRect/>
          </a:stretch>
        </p:blipFill>
        <p:spPr>
          <a:xfrm>
            <a:off x="2386025" y="2175745"/>
            <a:ext cx="4371975" cy="2524850"/>
          </a:xfrm>
          <a:prstGeom prst="rect">
            <a:avLst/>
          </a:prstGeom>
          <a:noFill/>
          <a:ln>
            <a:noFill/>
          </a:ln>
        </p:spPr>
      </p:pic>
      <p:sp>
        <p:nvSpPr>
          <p:cNvPr id="136" name="Google Shape;136;p21"/>
          <p:cNvSpPr txBox="1"/>
          <p:nvPr/>
        </p:nvSpPr>
        <p:spPr>
          <a:xfrm>
            <a:off x="2246500" y="4568575"/>
            <a:ext cx="4995900" cy="582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Open Sans"/>
                <a:ea typeface="Open Sans"/>
                <a:cs typeface="Open Sans"/>
                <a:sym typeface="Open Sans"/>
              </a:rPr>
              <a:t>                                         Figure 1</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