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BE2F47-4850-468B-8AE9-05DE6FD49BBB}">
  <a:tblStyle styleId="{E9BE2F47-4850-468B-8AE9-05DE6FD49B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c42753fc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c42753fc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e3af38b4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e3af38b4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e3af38b4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e3af38b4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c42753fc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c42753fc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e3af38b4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e3af38b4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e3af38b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e3af38b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c42753f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c42753f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c42753fc2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c42753fc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c42753f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c42753f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e3af38b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e3af38b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42753fc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42753fc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e3af38b4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e3af38b4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e3af38b4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e3af38b4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e3af38b4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e3af38b4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e3af38b4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e3af38b4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3af38b4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e3af38b4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3af38b4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3af38b4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42753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c42753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Reactome Connectivity and Path Traversal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Thawfeek Varusai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87"/>
              <a:t>mTOR Signaling Pathway - ATP starvation activates Akt (cross-pathway)</a:t>
            </a:r>
            <a:endParaRPr sz="242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03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Start/End analysis of mTOR signaling pathway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 rot="-5400000">
            <a:off x="1483415" y="21271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 Reactions</a:t>
            </a:r>
            <a:endParaRPr sz="1000"/>
          </a:p>
        </p:txBody>
      </p:sp>
      <p:sp>
        <p:nvSpPr>
          <p:cNvPr id="145" name="Google Shape;145;p23"/>
          <p:cNvSpPr txBox="1"/>
          <p:nvPr/>
        </p:nvSpPr>
        <p:spPr>
          <a:xfrm>
            <a:off x="4323328" y="46710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 Reactions</a:t>
            </a:r>
            <a:endParaRPr sz="1000"/>
          </a:p>
        </p:txBody>
      </p:sp>
      <p:sp>
        <p:nvSpPr>
          <p:cNvPr id="146" name="Google Shape;146;p23"/>
          <p:cNvSpPr txBox="1"/>
          <p:nvPr/>
        </p:nvSpPr>
        <p:spPr>
          <a:xfrm>
            <a:off x="3647940" y="1159672"/>
            <a:ext cx="239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precedingEvent</a:t>
            </a:r>
            <a:r>
              <a:rPr lang="en"/>
              <a:t> + predicted connections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6170725" y="1768150"/>
            <a:ext cx="106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darker the shade more the number of steps in path</a:t>
            </a:r>
            <a:endParaRPr sz="1000"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76698" l="93625" r="0" t="0"/>
          <a:stretch/>
        </p:blipFill>
        <p:spPr>
          <a:xfrm>
            <a:off x="5798480" y="1775275"/>
            <a:ext cx="247670" cy="7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b="4489" l="4499" r="6580" t="0"/>
          <a:stretch/>
        </p:blipFill>
        <p:spPr>
          <a:xfrm>
            <a:off x="2298775" y="1747650"/>
            <a:ext cx="3167551" cy="275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3"/>
          <p:cNvGrpSpPr/>
          <p:nvPr/>
        </p:nvGrpSpPr>
        <p:grpSpPr>
          <a:xfrm>
            <a:off x="3405400" y="2150025"/>
            <a:ext cx="2010150" cy="1397013"/>
            <a:chOff x="3405400" y="2150025"/>
            <a:chExt cx="2010150" cy="1397013"/>
          </a:xfrm>
        </p:grpSpPr>
        <p:sp>
          <p:nvSpPr>
            <p:cNvPr id="151" name="Google Shape;151;p23"/>
            <p:cNvSpPr/>
            <p:nvPr/>
          </p:nvSpPr>
          <p:spPr>
            <a:xfrm>
              <a:off x="3405400" y="2188725"/>
              <a:ext cx="753300" cy="141600"/>
            </a:xfrm>
            <a:prstGeom prst="rect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5240050" y="2381838"/>
              <a:ext cx="161100" cy="1165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5225650" y="2150025"/>
              <a:ext cx="189900" cy="180300"/>
            </a:xfrm>
            <a:prstGeom prst="rect">
              <a:avLst/>
            </a:prstGeom>
            <a:solidFill>
              <a:srgbClr val="FFF800">
                <a:alpha val="56980"/>
              </a:srgbClr>
            </a:solidFill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connectivity in start/end analysis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380275" y="3503125"/>
            <a:ext cx="260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mTOR Signaling Pathway</a:t>
            </a:r>
            <a:endParaRPr sz="1600"/>
          </a:p>
        </p:txBody>
      </p:sp>
      <p:sp>
        <p:nvSpPr>
          <p:cNvPr id="160" name="Google Shape;160;p24"/>
          <p:cNvSpPr txBox="1"/>
          <p:nvPr/>
        </p:nvSpPr>
        <p:spPr>
          <a:xfrm rot="-5400000">
            <a:off x="797615" y="21271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 Reactions</a:t>
            </a:r>
            <a:endParaRPr sz="1000"/>
          </a:p>
        </p:txBody>
      </p:sp>
      <p:sp>
        <p:nvSpPr>
          <p:cNvPr id="161" name="Google Shape;161;p24"/>
          <p:cNvSpPr txBox="1"/>
          <p:nvPr/>
        </p:nvSpPr>
        <p:spPr>
          <a:xfrm>
            <a:off x="3438040" y="46710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 Reactions</a:t>
            </a:r>
            <a:endParaRPr sz="1000"/>
          </a:p>
        </p:txBody>
      </p:sp>
      <p:sp>
        <p:nvSpPr>
          <p:cNvPr id="162" name="Google Shape;162;p24"/>
          <p:cNvSpPr txBox="1"/>
          <p:nvPr/>
        </p:nvSpPr>
        <p:spPr>
          <a:xfrm>
            <a:off x="5771128" y="46710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 Reactions</a:t>
            </a:r>
            <a:endParaRPr sz="1000"/>
          </a:p>
        </p:txBody>
      </p:sp>
      <p:sp>
        <p:nvSpPr>
          <p:cNvPr id="163" name="Google Shape;163;p24"/>
          <p:cNvSpPr txBox="1"/>
          <p:nvPr/>
        </p:nvSpPr>
        <p:spPr>
          <a:xfrm>
            <a:off x="3077440" y="1267372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precedingEvent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5095740" y="1159672"/>
            <a:ext cx="239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precedingEvent</a:t>
            </a:r>
            <a:r>
              <a:rPr lang="en"/>
              <a:t> + predicted connections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7618525" y="1768150"/>
            <a:ext cx="106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darker the shade more the number of steps in path</a:t>
            </a:r>
            <a:endParaRPr sz="1000"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76698" l="93625" r="0" t="0"/>
          <a:stretch/>
        </p:blipFill>
        <p:spPr>
          <a:xfrm>
            <a:off x="7246280" y="1775275"/>
            <a:ext cx="247670" cy="7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3901" l="3935" r="7834" t="0"/>
          <a:stretch/>
        </p:blipFill>
        <p:spPr>
          <a:xfrm>
            <a:off x="1606200" y="1743375"/>
            <a:ext cx="3128600" cy="27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5">
            <a:alphaModFix/>
          </a:blip>
          <a:srcRect b="4489" l="56340" r="6581" t="0"/>
          <a:stretch/>
        </p:blipFill>
        <p:spPr>
          <a:xfrm>
            <a:off x="5593320" y="1747650"/>
            <a:ext cx="1320805" cy="2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>
            <a:off x="6509026" y="1834400"/>
            <a:ext cx="173100" cy="14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509026" y="2184262"/>
            <a:ext cx="173100" cy="14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42"/>
              <a:t>mTOR Signaling Pathway - amino acid starvation triggers protein translation and a </a:t>
            </a:r>
            <a:r>
              <a:rPr lang="en" sz="1542">
                <a:solidFill>
                  <a:srgbClr val="FF0000"/>
                </a:solidFill>
              </a:rPr>
              <a:t>drug</a:t>
            </a:r>
            <a:r>
              <a:rPr lang="en" sz="1542"/>
              <a:t> (sirolimus) inhibits this process</a:t>
            </a:r>
            <a:r>
              <a:rPr lang="en" sz="2320"/>
              <a:t> 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01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effect in start/end analysis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380275" y="3503125"/>
            <a:ext cx="260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mTOR Signaling Pathway</a:t>
            </a:r>
            <a:endParaRPr sz="1600"/>
          </a:p>
        </p:txBody>
      </p:sp>
      <p:sp>
        <p:nvSpPr>
          <p:cNvPr id="183" name="Google Shape;183;p26"/>
          <p:cNvSpPr txBox="1"/>
          <p:nvPr/>
        </p:nvSpPr>
        <p:spPr>
          <a:xfrm rot="-5400000">
            <a:off x="797615" y="21271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 Reactions</a:t>
            </a:r>
            <a:endParaRPr sz="1000"/>
          </a:p>
        </p:txBody>
      </p:sp>
      <p:sp>
        <p:nvSpPr>
          <p:cNvPr id="184" name="Google Shape;184;p26"/>
          <p:cNvSpPr txBox="1"/>
          <p:nvPr/>
        </p:nvSpPr>
        <p:spPr>
          <a:xfrm>
            <a:off x="3438040" y="46710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 Reactions</a:t>
            </a:r>
            <a:endParaRPr sz="1000"/>
          </a:p>
        </p:txBody>
      </p:sp>
      <p:sp>
        <p:nvSpPr>
          <p:cNvPr id="185" name="Google Shape;185;p26"/>
          <p:cNvSpPr txBox="1"/>
          <p:nvPr/>
        </p:nvSpPr>
        <p:spPr>
          <a:xfrm>
            <a:off x="5771128" y="46710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 Reactions</a:t>
            </a:r>
            <a:endParaRPr sz="1000"/>
          </a:p>
        </p:txBody>
      </p:sp>
      <p:sp>
        <p:nvSpPr>
          <p:cNvPr id="186" name="Google Shape;186;p26"/>
          <p:cNvSpPr txBox="1"/>
          <p:nvPr/>
        </p:nvSpPr>
        <p:spPr>
          <a:xfrm>
            <a:off x="2123940" y="1159672"/>
            <a:ext cx="239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precedingEvent + predicted connections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7618525" y="1768150"/>
            <a:ext cx="106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darker the shade more the number of steps in path</a:t>
            </a:r>
            <a:endParaRPr sz="1000"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76698" l="93625" r="0" t="0"/>
          <a:stretch/>
        </p:blipFill>
        <p:spPr>
          <a:xfrm>
            <a:off x="7246280" y="1775275"/>
            <a:ext cx="247670" cy="7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 rotWithShape="1">
          <a:blip r:embed="rId4">
            <a:alphaModFix/>
          </a:blip>
          <a:srcRect b="4489" l="3791" r="6587" t="0"/>
          <a:stretch/>
        </p:blipFill>
        <p:spPr>
          <a:xfrm>
            <a:off x="1435550" y="1747650"/>
            <a:ext cx="3192575" cy="27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 rotWithShape="1">
          <a:blip r:embed="rId5">
            <a:alphaModFix/>
          </a:blip>
          <a:srcRect b="4305" l="56197" r="6760" t="4660"/>
          <a:stretch/>
        </p:blipFill>
        <p:spPr>
          <a:xfrm>
            <a:off x="5449150" y="1798325"/>
            <a:ext cx="1320800" cy="270068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5324350" y="931075"/>
            <a:ext cx="167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precedingEvent + predicted connections + drug event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(FKBP1A binds sirolimus)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tart/end analysis overview</a:t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380275" y="3503125"/>
            <a:ext cx="138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mTOR Signaling Pathway</a:t>
            </a:r>
            <a:endParaRPr sz="1600"/>
          </a:p>
        </p:txBody>
      </p:sp>
      <p:sp>
        <p:nvSpPr>
          <p:cNvPr id="198" name="Google Shape;198;p27"/>
          <p:cNvSpPr txBox="1"/>
          <p:nvPr/>
        </p:nvSpPr>
        <p:spPr>
          <a:xfrm rot="-5400000">
            <a:off x="-192985" y="21271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 Reactions</a:t>
            </a:r>
            <a:endParaRPr sz="1000"/>
          </a:p>
        </p:txBody>
      </p:sp>
      <p:sp>
        <p:nvSpPr>
          <p:cNvPr id="199" name="Google Shape;199;p27"/>
          <p:cNvSpPr txBox="1"/>
          <p:nvPr/>
        </p:nvSpPr>
        <p:spPr>
          <a:xfrm>
            <a:off x="2447440" y="46710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 Reactions</a:t>
            </a:r>
            <a:endParaRPr sz="1000"/>
          </a:p>
        </p:txBody>
      </p:sp>
      <p:sp>
        <p:nvSpPr>
          <p:cNvPr id="200" name="Google Shape;200;p27"/>
          <p:cNvSpPr txBox="1"/>
          <p:nvPr/>
        </p:nvSpPr>
        <p:spPr>
          <a:xfrm>
            <a:off x="4323328" y="46710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 Reactions</a:t>
            </a:r>
            <a:endParaRPr sz="1000"/>
          </a:p>
        </p:txBody>
      </p:sp>
      <p:sp>
        <p:nvSpPr>
          <p:cNvPr id="201" name="Google Shape;201;p27"/>
          <p:cNvSpPr txBox="1"/>
          <p:nvPr/>
        </p:nvSpPr>
        <p:spPr>
          <a:xfrm>
            <a:off x="2544050" y="1191175"/>
            <a:ext cx="113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precedingEvent</a:t>
            </a:r>
            <a:endParaRPr sz="1000"/>
          </a:p>
        </p:txBody>
      </p:sp>
      <p:sp>
        <p:nvSpPr>
          <p:cNvPr id="202" name="Google Shape;202;p27"/>
          <p:cNvSpPr txBox="1"/>
          <p:nvPr/>
        </p:nvSpPr>
        <p:spPr>
          <a:xfrm>
            <a:off x="4105150" y="1083475"/>
            <a:ext cx="157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precedingEvent + predicted connections</a:t>
            </a:r>
            <a:endParaRPr sz="1000"/>
          </a:p>
        </p:txBody>
      </p:sp>
      <p:sp>
        <p:nvSpPr>
          <p:cNvPr id="203" name="Google Shape;203;p27"/>
          <p:cNvSpPr txBox="1"/>
          <p:nvPr/>
        </p:nvSpPr>
        <p:spPr>
          <a:xfrm>
            <a:off x="7929762" y="1768150"/>
            <a:ext cx="106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darker the shade more the number of steps in path</a:t>
            </a:r>
            <a:endParaRPr sz="1000"/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76698" l="93625" r="0" t="0"/>
          <a:stretch/>
        </p:blipFill>
        <p:spPr>
          <a:xfrm>
            <a:off x="7557517" y="1775275"/>
            <a:ext cx="247670" cy="7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 rotWithShape="1">
          <a:blip r:embed="rId4">
            <a:alphaModFix/>
          </a:blip>
          <a:srcRect b="3901" l="3935" r="7834" t="0"/>
          <a:stretch/>
        </p:blipFill>
        <p:spPr>
          <a:xfrm>
            <a:off x="615600" y="1743375"/>
            <a:ext cx="3128600" cy="27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5">
            <a:alphaModFix/>
          </a:blip>
          <a:srcRect b="4489" l="56340" r="6581" t="0"/>
          <a:stretch/>
        </p:blipFill>
        <p:spPr>
          <a:xfrm>
            <a:off x="4145520" y="1747650"/>
            <a:ext cx="1320805" cy="27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 rotWithShape="1">
          <a:blip r:embed="rId6">
            <a:alphaModFix/>
          </a:blip>
          <a:srcRect b="4305" l="56197" r="6760" t="4660"/>
          <a:stretch/>
        </p:blipFill>
        <p:spPr>
          <a:xfrm>
            <a:off x="5982550" y="1798325"/>
            <a:ext cx="1320800" cy="270068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6075928" y="4671097"/>
            <a:ext cx="10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 Reactions</a:t>
            </a:r>
            <a:endParaRPr sz="1000"/>
          </a:p>
        </p:txBody>
      </p:sp>
      <p:sp>
        <p:nvSpPr>
          <p:cNvPr id="209" name="Google Shape;209;p27"/>
          <p:cNvSpPr txBox="1"/>
          <p:nvPr/>
        </p:nvSpPr>
        <p:spPr>
          <a:xfrm>
            <a:off x="5857750" y="931075"/>
            <a:ext cx="167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precedingEvent + predicted connections + drug event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(FKBP1A binds sirolimus)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975" y="1151450"/>
            <a:ext cx="3615266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AOPwiki: AHR is a ligand-activated transcription factor that may cause deposition of fat in liver</a:t>
            </a:r>
            <a:endParaRPr sz="2020"/>
          </a:p>
        </p:txBody>
      </p:sp>
      <p:sp>
        <p:nvSpPr>
          <p:cNvPr id="216" name="Google Shape;216;p28"/>
          <p:cNvSpPr/>
          <p:nvPr/>
        </p:nvSpPr>
        <p:spPr>
          <a:xfrm>
            <a:off x="4429775" y="1538525"/>
            <a:ext cx="168300" cy="33450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638300" y="1796450"/>
            <a:ext cx="28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step is a reaction/process</a:t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638300" y="2406050"/>
            <a:ext cx="350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MIE is the start event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2-12: KE are intermediate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13: AOP is the end event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AOPwiki: relation to start/end project</a:t>
            </a:r>
            <a:endParaRPr sz="2020"/>
          </a:p>
        </p:txBody>
      </p:sp>
      <p:sp>
        <p:nvSpPr>
          <p:cNvPr id="224" name="Google Shape;224;p29"/>
          <p:cNvSpPr/>
          <p:nvPr/>
        </p:nvSpPr>
        <p:spPr>
          <a:xfrm>
            <a:off x="113500" y="2844802"/>
            <a:ext cx="370800" cy="349800"/>
          </a:xfrm>
          <a:prstGeom prst="ellipse">
            <a:avLst/>
          </a:prstGeom>
          <a:solidFill>
            <a:srgbClr val="0000FF">
              <a:alpha val="463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/>
          </a:p>
        </p:txBody>
      </p:sp>
      <p:sp>
        <p:nvSpPr>
          <p:cNvPr id="225" name="Google Shape;225;p29"/>
          <p:cNvSpPr/>
          <p:nvPr/>
        </p:nvSpPr>
        <p:spPr>
          <a:xfrm>
            <a:off x="1096900" y="2328758"/>
            <a:ext cx="370800" cy="34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9"/>
          <p:cNvCxnSpPr>
            <a:stCxn id="224" idx="7"/>
            <a:endCxn id="225" idx="2"/>
          </p:cNvCxnSpPr>
          <p:nvPr/>
        </p:nvCxnSpPr>
        <p:spPr>
          <a:xfrm flipH="1" rot="10800000">
            <a:off x="429998" y="2503629"/>
            <a:ext cx="666900" cy="39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9"/>
          <p:cNvSpPr/>
          <p:nvPr/>
        </p:nvSpPr>
        <p:spPr>
          <a:xfrm>
            <a:off x="2577936" y="2332524"/>
            <a:ext cx="370800" cy="34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3405470" y="1701974"/>
            <a:ext cx="370800" cy="349800"/>
          </a:xfrm>
          <a:prstGeom prst="ellipse">
            <a:avLst/>
          </a:prstGeom>
          <a:solidFill>
            <a:srgbClr val="000000">
              <a:alpha val="44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cxnSp>
        <p:nvCxnSpPr>
          <p:cNvPr id="229" name="Google Shape;229;p29"/>
          <p:cNvCxnSpPr>
            <a:stCxn id="227" idx="7"/>
            <a:endCxn id="228" idx="3"/>
          </p:cNvCxnSpPr>
          <p:nvPr/>
        </p:nvCxnSpPr>
        <p:spPr>
          <a:xfrm flipH="1" rot="10800000">
            <a:off x="2894434" y="2000651"/>
            <a:ext cx="565200" cy="38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9"/>
          <p:cNvCxnSpPr>
            <a:stCxn id="225" idx="6"/>
            <a:endCxn id="227" idx="2"/>
          </p:cNvCxnSpPr>
          <p:nvPr/>
        </p:nvCxnSpPr>
        <p:spPr>
          <a:xfrm>
            <a:off x="1467700" y="2503658"/>
            <a:ext cx="11103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9"/>
          <p:cNvSpPr/>
          <p:nvPr/>
        </p:nvSpPr>
        <p:spPr>
          <a:xfrm>
            <a:off x="698875" y="4005175"/>
            <a:ext cx="124500" cy="12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796296" y="3904304"/>
            <a:ext cx="9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Reaction</a:t>
            </a:r>
            <a:endParaRPr sz="1000"/>
          </a:p>
        </p:txBody>
      </p:sp>
      <p:cxnSp>
        <p:nvCxnSpPr>
          <p:cNvPr id="233" name="Google Shape;233;p29"/>
          <p:cNvCxnSpPr/>
          <p:nvPr/>
        </p:nvCxnSpPr>
        <p:spPr>
          <a:xfrm>
            <a:off x="664525" y="3899373"/>
            <a:ext cx="19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9"/>
          <p:cNvSpPr txBox="1"/>
          <p:nvPr/>
        </p:nvSpPr>
        <p:spPr>
          <a:xfrm>
            <a:off x="796296" y="3731764"/>
            <a:ext cx="9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Connection</a:t>
            </a:r>
            <a:endParaRPr sz="1000"/>
          </a:p>
        </p:txBody>
      </p:sp>
      <p:sp>
        <p:nvSpPr>
          <p:cNvPr id="235" name="Google Shape;235;p29"/>
          <p:cNvSpPr/>
          <p:nvPr/>
        </p:nvSpPr>
        <p:spPr>
          <a:xfrm>
            <a:off x="698875" y="4176262"/>
            <a:ext cx="124500" cy="124500"/>
          </a:xfrm>
          <a:prstGeom prst="ellipse">
            <a:avLst/>
          </a:prstGeom>
          <a:solidFill>
            <a:srgbClr val="0000FF">
              <a:alpha val="463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796309" y="4075400"/>
            <a:ext cx="271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MIE or </a:t>
            </a:r>
            <a:r>
              <a:rPr lang="en" sz="1000"/>
              <a:t>Start Reaction</a:t>
            </a:r>
            <a:endParaRPr sz="1000"/>
          </a:p>
        </p:txBody>
      </p:sp>
      <p:sp>
        <p:nvSpPr>
          <p:cNvPr id="237" name="Google Shape;237;p29"/>
          <p:cNvSpPr/>
          <p:nvPr/>
        </p:nvSpPr>
        <p:spPr>
          <a:xfrm>
            <a:off x="698875" y="4353577"/>
            <a:ext cx="124500" cy="124500"/>
          </a:xfrm>
          <a:prstGeom prst="ellipse">
            <a:avLst/>
          </a:prstGeom>
          <a:solidFill>
            <a:srgbClr val="000000">
              <a:alpha val="44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796308" y="4252700"/>
            <a:ext cx="25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AO or </a:t>
            </a:r>
            <a:r>
              <a:rPr lang="en" sz="1000"/>
              <a:t>End Reaction</a:t>
            </a:r>
            <a:endParaRPr sz="1000"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975" y="1151450"/>
            <a:ext cx="3615266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/>
          <p:nvPr/>
        </p:nvSpPr>
        <p:spPr>
          <a:xfrm>
            <a:off x="4429775" y="1538525"/>
            <a:ext cx="168300" cy="33450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40750" y="2818225"/>
            <a:ext cx="5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MIE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1064650" y="2307319"/>
            <a:ext cx="5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2549500" y="2297935"/>
            <a:ext cx="5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</a:t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3364739" y="1669193"/>
            <a:ext cx="55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AO</a:t>
            </a:r>
            <a:endParaRPr sz="1500"/>
          </a:p>
        </p:txBody>
      </p:sp>
      <p:sp>
        <p:nvSpPr>
          <p:cNvPr id="245" name="Google Shape;245;p29"/>
          <p:cNvSpPr/>
          <p:nvPr/>
        </p:nvSpPr>
        <p:spPr>
          <a:xfrm>
            <a:off x="5307896" y="1510958"/>
            <a:ext cx="168300" cy="124500"/>
          </a:xfrm>
          <a:prstGeom prst="rect">
            <a:avLst/>
          </a:prstGeom>
          <a:solidFill>
            <a:srgbClr val="0000FF">
              <a:alpha val="463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5307896" y="4758330"/>
            <a:ext cx="168300" cy="124500"/>
          </a:xfrm>
          <a:prstGeom prst="rect">
            <a:avLst/>
          </a:prstGeom>
          <a:solidFill>
            <a:srgbClr val="000000">
              <a:alpha val="44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AOPwiki: comments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map the events from AOPwiki to Reactome reaction(s)?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AOPwiki is manually curated information. We could use some of their information such as stressors (compounds triggering the start reaction)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Reactome suggest alternate routes from MEI to AO based on our reactions and pathways?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Kickstart the connectivity project as a formal reviewing task for curators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Feasible approach for curators to review start/end reactions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Reactome mapping options for AOPwiki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Path traversal feature in Reactome website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case for start/end analysis with drug effect in OTAR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Connectivity project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46325"/>
            <a:ext cx="8679901" cy="296496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515950" y="4319250"/>
            <a:ext cx="41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output of reaction is input/catalyst/regulator of another reaction then they’re connected</a:t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7943763" y="2504150"/>
            <a:ext cx="959262" cy="997075"/>
            <a:chOff x="7943763" y="2504150"/>
            <a:chExt cx="959262" cy="997075"/>
          </a:xfrm>
        </p:grpSpPr>
        <p:sp>
          <p:nvSpPr>
            <p:cNvPr id="64" name="Google Shape;64;p14"/>
            <p:cNvSpPr/>
            <p:nvPr/>
          </p:nvSpPr>
          <p:spPr>
            <a:xfrm>
              <a:off x="7950225" y="2504150"/>
              <a:ext cx="952800" cy="952800"/>
            </a:xfrm>
            <a:prstGeom prst="rect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7943763" y="3039525"/>
              <a:ext cx="315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FF00"/>
                  </a:solidFill>
                </a:rPr>
                <a:t>1</a:t>
              </a:r>
              <a:endParaRPr b="1" sz="1800">
                <a:solidFill>
                  <a:srgbClr val="00FF00"/>
                </a:solidFill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7950275" y="2039550"/>
            <a:ext cx="952800" cy="722100"/>
            <a:chOff x="7950275" y="2039550"/>
            <a:chExt cx="952800" cy="722100"/>
          </a:xfrm>
        </p:grpSpPr>
        <p:sp>
          <p:nvSpPr>
            <p:cNvPr id="67" name="Google Shape;67;p14"/>
            <p:cNvSpPr/>
            <p:nvPr/>
          </p:nvSpPr>
          <p:spPr>
            <a:xfrm>
              <a:off x="7950275" y="2039550"/>
              <a:ext cx="952800" cy="722100"/>
            </a:xfrm>
            <a:prstGeom prst="rect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8585550" y="2093987"/>
              <a:ext cx="315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2CC"/>
                  </a:solidFill>
                </a:rPr>
                <a:t>2</a:t>
              </a:r>
              <a:endParaRPr b="1" sz="1800">
                <a:solidFill>
                  <a:srgbClr val="FFF2CC"/>
                </a:solidFill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6876963" y="2039550"/>
            <a:ext cx="1656662" cy="775875"/>
            <a:chOff x="6876963" y="2039550"/>
            <a:chExt cx="1656662" cy="775875"/>
          </a:xfrm>
        </p:grpSpPr>
        <p:sp>
          <p:nvSpPr>
            <p:cNvPr id="70" name="Google Shape;70;p14"/>
            <p:cNvSpPr/>
            <p:nvPr/>
          </p:nvSpPr>
          <p:spPr>
            <a:xfrm>
              <a:off x="6920225" y="2039550"/>
              <a:ext cx="1613400" cy="722100"/>
            </a:xfrm>
            <a:prstGeom prst="rect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6876963" y="2353725"/>
              <a:ext cx="315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FFFF"/>
                  </a:solidFill>
                </a:rPr>
                <a:t>3</a:t>
              </a:r>
              <a:endParaRPr b="1" sz="18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Autophagy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% of newly predicted connections: ~47%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of predicted connections that were approved: 100% 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4029225" y="88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{E9BE2F47-4850-468B-8AE9-05DE6FD49BBB}</a:tableStyleId>
              </a:tblPr>
              <a:tblGrid>
                <a:gridCol w="2308325"/>
                <a:gridCol w="23083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 of connection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connections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precedingEvent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Computationally predicted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Potentially missing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Reviewed and approved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SARS-Cov-1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% of newly predicted connections: ~136%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of predicted connections that were approved: ~44% </a:t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4029225" y="88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{E9BE2F47-4850-468B-8AE9-05DE6FD49BBB}</a:tableStyleId>
              </a:tblPr>
              <a:tblGrid>
                <a:gridCol w="2308325"/>
                <a:gridCol w="23083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 of connection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connections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precedingEvent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Computationally predicted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Potentially missing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Reviewed and approved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Immune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% of newly predicted connections: ~66%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of predicted connections that were approved: ~16%* (in progress) 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4029225" y="88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{E9BE2F47-4850-468B-8AE9-05DE6FD49BBB}</a:tableStyleId>
              </a:tblPr>
              <a:tblGrid>
                <a:gridCol w="2308325"/>
                <a:gridCol w="23083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 of connection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connections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precedingEvent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Computationally predicted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Potentially missing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Reviewed and approved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200* (in progress)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Inter-TopLevelPathway connection predictions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175" y="1112200"/>
            <a:ext cx="470563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618525" y="1768150"/>
            <a:ext cx="106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darker the shade more the number of connections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Start/End</a:t>
            </a:r>
            <a:r>
              <a:rPr lang="en"/>
              <a:t> project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46325"/>
            <a:ext cx="8679901" cy="2964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7950275" y="2039550"/>
            <a:ext cx="952800" cy="7221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6920225" y="2146050"/>
            <a:ext cx="1613400" cy="6156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6031875" y="1947325"/>
            <a:ext cx="1446000" cy="952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113475" y="1372300"/>
            <a:ext cx="2562000" cy="1099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9"/>
          <p:cNvGrpSpPr/>
          <p:nvPr/>
        </p:nvGrpSpPr>
        <p:grpSpPr>
          <a:xfrm>
            <a:off x="7910213" y="2504150"/>
            <a:ext cx="992812" cy="1018186"/>
            <a:chOff x="7910213" y="2504150"/>
            <a:chExt cx="992812" cy="1018186"/>
          </a:xfrm>
        </p:grpSpPr>
        <p:sp>
          <p:nvSpPr>
            <p:cNvPr id="111" name="Google Shape;111;p19"/>
            <p:cNvSpPr/>
            <p:nvPr/>
          </p:nvSpPr>
          <p:spPr>
            <a:xfrm>
              <a:off x="7950225" y="2504150"/>
              <a:ext cx="952800" cy="952800"/>
            </a:xfrm>
            <a:prstGeom prst="rect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 txBox="1"/>
            <p:nvPr/>
          </p:nvSpPr>
          <p:spPr>
            <a:xfrm>
              <a:off x="7910213" y="3122136"/>
              <a:ext cx="58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Start</a:t>
              </a:r>
              <a:endParaRPr b="1">
                <a:solidFill>
                  <a:srgbClr val="00FF00"/>
                </a:solidFill>
              </a:endParaRPr>
            </a:p>
          </p:txBody>
        </p:sp>
      </p:grpSp>
      <p:sp>
        <p:nvSpPr>
          <p:cNvPr id="113" name="Google Shape;113;p19"/>
          <p:cNvSpPr/>
          <p:nvPr/>
        </p:nvSpPr>
        <p:spPr>
          <a:xfrm>
            <a:off x="3049200" y="1409800"/>
            <a:ext cx="1579200" cy="10236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1978475" y="1333600"/>
            <a:ext cx="1690800" cy="1099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448525" y="2213425"/>
            <a:ext cx="1067400" cy="4065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662800" y="4376850"/>
            <a:ext cx="381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Reaction: Indegree = 0 &amp; Outdegree &gt;0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Reaction: Indegree &gt;0 &amp; Outdegree = 0</a:t>
            </a:r>
            <a:endParaRPr/>
          </a:p>
        </p:txBody>
      </p:sp>
      <p:grpSp>
        <p:nvGrpSpPr>
          <p:cNvPr id="117" name="Google Shape;117;p19"/>
          <p:cNvGrpSpPr/>
          <p:nvPr/>
        </p:nvGrpSpPr>
        <p:grpSpPr>
          <a:xfrm>
            <a:off x="719000" y="2120300"/>
            <a:ext cx="1259400" cy="640036"/>
            <a:chOff x="719000" y="2120300"/>
            <a:chExt cx="1259400" cy="640036"/>
          </a:xfrm>
        </p:grpSpPr>
        <p:sp>
          <p:nvSpPr>
            <p:cNvPr id="118" name="Google Shape;118;p19"/>
            <p:cNvSpPr/>
            <p:nvPr/>
          </p:nvSpPr>
          <p:spPr>
            <a:xfrm>
              <a:off x="719000" y="2120300"/>
              <a:ext cx="1259400" cy="57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893375" y="2360136"/>
              <a:ext cx="58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End</a:t>
              </a:r>
              <a:endParaRPr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Reactome Start/End reactions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7618525" y="1768150"/>
            <a:ext cx="106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darker the shade more the number of connections</a:t>
            </a:r>
            <a:endParaRPr sz="10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525" y="1073125"/>
            <a:ext cx="4910951" cy="3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mTOR Signaling Pathway - amino acid starvation activates Akt</a:t>
            </a:r>
            <a:endParaRPr sz="232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01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