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DM Sans" pitchFamily="2" charset="0"/>
      <p:regular r:id="rId15"/>
    </p:embeddedFont>
    <p:embeddedFont>
      <p:font typeface="Montserrat" panose="00000500000000000000" pitchFamily="2" charset="0"/>
      <p:regular r:id="rId16"/>
    </p:embeddedFont>
    <p:embeddedFont>
      <p:font typeface="Montserrat Bold" panose="020B0604020202020204" charset="0"/>
      <p:regular r:id="rId17"/>
    </p:embeddedFont>
    <p:embeddedFont>
      <p:font typeface="Oswald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8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6273237" y="6372717"/>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644098" y="-5705891"/>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2621475" y="3039068"/>
            <a:ext cx="13045050" cy="4208864"/>
            <a:chOff x="0" y="0"/>
            <a:chExt cx="2519211" cy="812800"/>
          </a:xfrm>
        </p:grpSpPr>
        <p:sp>
          <p:nvSpPr>
            <p:cNvPr id="6" name="Freeform 6"/>
            <p:cNvSpPr/>
            <p:nvPr/>
          </p:nvSpPr>
          <p:spPr>
            <a:xfrm>
              <a:off x="0" y="0"/>
              <a:ext cx="2519211" cy="812800"/>
            </a:xfrm>
            <a:custGeom>
              <a:avLst/>
              <a:gdLst/>
              <a:ahLst/>
              <a:cxnLst/>
              <a:rect l="l" t="t" r="r" b="b"/>
              <a:pathLst>
                <a:path w="2519211" h="812800">
                  <a:moveTo>
                    <a:pt x="0" y="0"/>
                  </a:moveTo>
                  <a:lnTo>
                    <a:pt x="2519211" y="0"/>
                  </a:lnTo>
                  <a:lnTo>
                    <a:pt x="2519211"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2519211" cy="831850"/>
            </a:xfrm>
            <a:prstGeom prst="rect">
              <a:avLst/>
            </a:prstGeom>
          </p:spPr>
          <p:txBody>
            <a:bodyPr lIns="50800" tIns="50800" rIns="50800" bIns="50800" rtlCol="0" anchor="ctr"/>
            <a:lstStyle/>
            <a:p>
              <a:pPr algn="l">
                <a:lnSpc>
                  <a:spcPts val="2859"/>
                </a:lnSpc>
              </a:pPr>
              <a:endParaRPr/>
            </a:p>
          </p:txBody>
        </p:sp>
      </p:grpSp>
      <p:sp>
        <p:nvSpPr>
          <p:cNvPr id="8" name="TextBox 8"/>
          <p:cNvSpPr txBox="1"/>
          <p:nvPr/>
        </p:nvSpPr>
        <p:spPr>
          <a:xfrm>
            <a:off x="3565343" y="3258818"/>
            <a:ext cx="11157314" cy="3655063"/>
          </a:xfrm>
          <a:prstGeom prst="rect">
            <a:avLst/>
          </a:prstGeom>
        </p:spPr>
        <p:txBody>
          <a:bodyPr lIns="0" tIns="0" rIns="0" bIns="0" rtlCol="0" anchor="t">
            <a:spAutoFit/>
          </a:bodyPr>
          <a:lstStyle/>
          <a:p>
            <a:pPr algn="ctr">
              <a:lnSpc>
                <a:spcPts val="9748"/>
              </a:lnSpc>
            </a:pPr>
            <a:r>
              <a:rPr lang="en-US" sz="7063" b="1" spc="692">
                <a:solidFill>
                  <a:srgbClr val="231F20"/>
                </a:solidFill>
                <a:latin typeface="Oswald Bold"/>
                <a:ea typeface="Oswald Bold"/>
                <a:cs typeface="Oswald Bold"/>
                <a:sym typeface="Oswald Bold"/>
              </a:rPr>
              <a:t>INTRODUCTION TO</a:t>
            </a:r>
          </a:p>
          <a:p>
            <a:pPr algn="ctr">
              <a:lnSpc>
                <a:spcPts val="9748"/>
              </a:lnSpc>
            </a:pPr>
            <a:r>
              <a:rPr lang="en-US" sz="7063" b="1" spc="692">
                <a:solidFill>
                  <a:srgbClr val="231F20"/>
                </a:solidFill>
                <a:latin typeface="Oswald Bold"/>
                <a:ea typeface="Oswald Bold"/>
                <a:cs typeface="Oswald Bold"/>
                <a:sym typeface="Oswald Bold"/>
              </a:rPr>
              <a:t>NATURAL LANGUAGE PROCESSING</a:t>
            </a:r>
          </a:p>
        </p:txBody>
      </p:sp>
      <p:grpSp>
        <p:nvGrpSpPr>
          <p:cNvPr id="9" name="Group 9"/>
          <p:cNvGrpSpPr/>
          <p:nvPr/>
        </p:nvGrpSpPr>
        <p:grpSpPr>
          <a:xfrm>
            <a:off x="9924109" y="760095"/>
            <a:ext cx="7335191" cy="268605"/>
            <a:chOff x="0" y="0"/>
            <a:chExt cx="9780254" cy="358140"/>
          </a:xfrm>
        </p:grpSpPr>
        <p:sp>
          <p:nvSpPr>
            <p:cNvPr id="10" name="TextBox 10"/>
            <p:cNvSpPr txBox="1"/>
            <p:nvPr/>
          </p:nvSpPr>
          <p:spPr>
            <a:xfrm>
              <a:off x="0" y="-38100"/>
              <a:ext cx="2275877"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TDT University</a:t>
              </a:r>
            </a:p>
          </p:txBody>
        </p:sp>
        <p:sp>
          <p:nvSpPr>
            <p:cNvPr id="11" name="TextBox 11"/>
            <p:cNvSpPr txBox="1"/>
            <p:nvPr/>
          </p:nvSpPr>
          <p:spPr>
            <a:xfrm>
              <a:off x="2611500" y="-38100"/>
              <a:ext cx="4718346"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Natural Language Processing</a:t>
              </a:r>
            </a:p>
          </p:txBody>
        </p:sp>
        <p:sp>
          <p:nvSpPr>
            <p:cNvPr id="12" name="TextBox 12"/>
            <p:cNvSpPr txBox="1"/>
            <p:nvPr/>
          </p:nvSpPr>
          <p:spPr>
            <a:xfrm>
              <a:off x="7665469" y="-38100"/>
              <a:ext cx="2114785"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Final Project</a:t>
              </a:r>
            </a:p>
          </p:txBody>
        </p:sp>
      </p:grpSp>
      <p:sp>
        <p:nvSpPr>
          <p:cNvPr id="13" name="TextBox 13"/>
          <p:cNvSpPr txBox="1"/>
          <p:nvPr/>
        </p:nvSpPr>
        <p:spPr>
          <a:xfrm>
            <a:off x="4757603" y="7590321"/>
            <a:ext cx="8772793" cy="1140095"/>
          </a:xfrm>
          <a:prstGeom prst="rect">
            <a:avLst/>
          </a:prstGeom>
        </p:spPr>
        <p:txBody>
          <a:bodyPr lIns="0" tIns="0" rIns="0" bIns="0" rtlCol="0" anchor="t">
            <a:spAutoFit/>
          </a:bodyPr>
          <a:lstStyle/>
          <a:p>
            <a:pPr algn="ctr">
              <a:lnSpc>
                <a:spcPts val="3050"/>
              </a:lnSpc>
            </a:pPr>
            <a:r>
              <a:rPr lang="en-US" sz="2210" spc="216">
                <a:solidFill>
                  <a:srgbClr val="231F20"/>
                </a:solidFill>
                <a:latin typeface="DM Sans"/>
                <a:ea typeface="DM Sans"/>
                <a:cs typeface="DM Sans"/>
                <a:sym typeface="DM Sans"/>
              </a:rPr>
              <a:t>Truong Gia Bao - 521H0201</a:t>
            </a:r>
          </a:p>
          <a:p>
            <a:pPr algn="ctr">
              <a:lnSpc>
                <a:spcPts val="3050"/>
              </a:lnSpc>
            </a:pPr>
            <a:r>
              <a:rPr lang="en-US" sz="2210" spc="216">
                <a:solidFill>
                  <a:srgbClr val="231F20"/>
                </a:solidFill>
                <a:latin typeface="DM Sans"/>
                <a:ea typeface="DM Sans"/>
                <a:cs typeface="DM Sans"/>
                <a:sym typeface="DM Sans"/>
              </a:rPr>
              <a:t>Vi Thanh Dat - 521H0390</a:t>
            </a:r>
          </a:p>
          <a:p>
            <a:pPr marL="0" lvl="0" indent="0" algn="ctr">
              <a:lnSpc>
                <a:spcPts val="3050"/>
              </a:lnSpc>
              <a:spcBef>
                <a:spcPct val="0"/>
              </a:spcBef>
            </a:pPr>
            <a:r>
              <a:rPr lang="en-US" sz="2210" spc="216">
                <a:solidFill>
                  <a:srgbClr val="231F20"/>
                </a:solidFill>
                <a:latin typeface="DM Sans"/>
                <a:ea typeface="DM Sans"/>
                <a:cs typeface="DM Sans"/>
                <a:sym typeface="DM Sans"/>
              </a:rPr>
              <a:t>Le Nguyen Tuyet Nhi - 521H0364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4144790" y="5781352"/>
            <a:ext cx="8993530" cy="3012833"/>
          </a:xfrm>
          <a:custGeom>
            <a:avLst/>
            <a:gdLst/>
            <a:ahLst/>
            <a:cxnLst/>
            <a:rect l="l" t="t" r="r" b="b"/>
            <a:pathLst>
              <a:path w="8993530" h="3012833">
                <a:moveTo>
                  <a:pt x="0" y="0"/>
                </a:moveTo>
                <a:lnTo>
                  <a:pt x="8993530" y="0"/>
                </a:lnTo>
                <a:lnTo>
                  <a:pt x="8993530" y="3012832"/>
                </a:lnTo>
                <a:lnTo>
                  <a:pt x="0" y="3012832"/>
                </a:lnTo>
                <a:lnTo>
                  <a:pt x="0" y="0"/>
                </a:lnTo>
                <a:close/>
              </a:path>
            </a:pathLst>
          </a:custGeom>
          <a:blipFill>
            <a:blip r:embed="rId2"/>
            <a:stretch>
              <a:fillRect/>
            </a:stretch>
          </a:blipFill>
        </p:spPr>
      </p:sp>
      <p:sp>
        <p:nvSpPr>
          <p:cNvPr id="3" name="TextBox 3"/>
          <p:cNvSpPr txBox="1"/>
          <p:nvPr/>
        </p:nvSpPr>
        <p:spPr>
          <a:xfrm>
            <a:off x="1028700" y="3731514"/>
            <a:ext cx="14697656" cy="1585722"/>
          </a:xfrm>
          <a:prstGeom prst="rect">
            <a:avLst/>
          </a:prstGeom>
        </p:spPr>
        <p:txBody>
          <a:bodyPr lIns="0" tIns="0" rIns="0" bIns="0" rtlCol="0" anchor="t">
            <a:spAutoFit/>
          </a:bodyPr>
          <a:lstStyle/>
          <a:p>
            <a:pPr algn="just">
              <a:lnSpc>
                <a:spcPts val="3174"/>
              </a:lnSpc>
            </a:pPr>
            <a:r>
              <a:rPr lang="en-US" sz="2300" spc="225">
                <a:solidFill>
                  <a:srgbClr val="231F20"/>
                </a:solidFill>
                <a:latin typeface="Montserrat"/>
                <a:ea typeface="Montserrat"/>
                <a:cs typeface="Montserrat"/>
                <a:sym typeface="Montserrat"/>
              </a:rPr>
              <a:t>Attention in GPT models, particularly the transformer architecture, is a key mechanism that allows the model to focus on relevant parts of the input sequence when generating output. It works by assigning weights to different input tokens, indicating their importance for the current prediction.</a:t>
            </a:r>
          </a:p>
        </p:txBody>
      </p:sp>
      <p:sp>
        <p:nvSpPr>
          <p:cNvPr id="4" name="TextBox 4"/>
          <p:cNvSpPr txBox="1"/>
          <p:nvPr/>
        </p:nvSpPr>
        <p:spPr>
          <a:xfrm>
            <a:off x="1028700" y="1979953"/>
            <a:ext cx="13026093" cy="1099185"/>
          </a:xfrm>
          <a:prstGeom prst="rect">
            <a:avLst/>
          </a:prstGeom>
        </p:spPr>
        <p:txBody>
          <a:bodyPr lIns="0" tIns="0" rIns="0" bIns="0" rtlCol="0" anchor="t">
            <a:spAutoFit/>
          </a:bodyPr>
          <a:lstStyle/>
          <a:p>
            <a:pPr algn="l">
              <a:lnSpc>
                <a:spcPts val="8970"/>
              </a:lnSpc>
              <a:spcBef>
                <a:spcPct val="0"/>
              </a:spcBef>
            </a:pPr>
            <a:r>
              <a:rPr lang="en-US" sz="6500" b="1" spc="637">
                <a:solidFill>
                  <a:srgbClr val="231F20"/>
                </a:solidFill>
                <a:latin typeface="Oswald Bold"/>
                <a:ea typeface="Oswald Bold"/>
                <a:cs typeface="Oswald Bold"/>
                <a:sym typeface="Oswald Bold"/>
              </a:rPr>
              <a:t>ATTENTION IN GPT</a:t>
            </a:r>
          </a:p>
        </p:txBody>
      </p:sp>
      <p:grpSp>
        <p:nvGrpSpPr>
          <p:cNvPr id="5" name="Group 5"/>
          <p:cNvGrpSpPr/>
          <p:nvPr/>
        </p:nvGrpSpPr>
        <p:grpSpPr>
          <a:xfrm>
            <a:off x="9924109" y="760095"/>
            <a:ext cx="7335191" cy="268605"/>
            <a:chOff x="0" y="0"/>
            <a:chExt cx="9780254" cy="358140"/>
          </a:xfrm>
        </p:grpSpPr>
        <p:sp>
          <p:nvSpPr>
            <p:cNvPr id="6" name="TextBox 6"/>
            <p:cNvSpPr txBox="1"/>
            <p:nvPr/>
          </p:nvSpPr>
          <p:spPr>
            <a:xfrm>
              <a:off x="0" y="-38100"/>
              <a:ext cx="2275877"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TDT University</a:t>
              </a:r>
            </a:p>
          </p:txBody>
        </p:sp>
        <p:sp>
          <p:nvSpPr>
            <p:cNvPr id="7" name="TextBox 7"/>
            <p:cNvSpPr txBox="1"/>
            <p:nvPr/>
          </p:nvSpPr>
          <p:spPr>
            <a:xfrm>
              <a:off x="2611500" y="-38100"/>
              <a:ext cx="4718346"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Natural Language Processing</a:t>
              </a:r>
            </a:p>
          </p:txBody>
        </p:sp>
        <p:sp>
          <p:nvSpPr>
            <p:cNvPr id="8" name="TextBox 8"/>
            <p:cNvSpPr txBox="1"/>
            <p:nvPr/>
          </p:nvSpPr>
          <p:spPr>
            <a:xfrm>
              <a:off x="7665469" y="-38100"/>
              <a:ext cx="2114785"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Final Project</a:t>
              </a:r>
            </a:p>
          </p:txBody>
        </p:sp>
      </p:grpSp>
    </p:spTree>
  </p:cSld>
  <p:clrMapOvr>
    <a:masterClrMapping/>
  </p:clrMapOvr>
  <p:transition>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33730" y="3170834"/>
            <a:ext cx="15284701" cy="5045938"/>
          </a:xfrm>
          <a:custGeom>
            <a:avLst/>
            <a:gdLst/>
            <a:ahLst/>
            <a:cxnLst/>
            <a:rect l="l" t="t" r="r" b="b"/>
            <a:pathLst>
              <a:path w="15284701" h="5045938">
                <a:moveTo>
                  <a:pt x="0" y="0"/>
                </a:moveTo>
                <a:lnTo>
                  <a:pt x="15284701" y="0"/>
                </a:lnTo>
                <a:lnTo>
                  <a:pt x="15284701" y="5045938"/>
                </a:lnTo>
                <a:lnTo>
                  <a:pt x="0" y="5045938"/>
                </a:lnTo>
                <a:lnTo>
                  <a:pt x="0" y="0"/>
                </a:lnTo>
                <a:close/>
              </a:path>
            </a:pathLst>
          </a:custGeom>
          <a:blipFill>
            <a:blip r:embed="rId2"/>
            <a:stretch>
              <a:fillRect l="-419"/>
            </a:stretch>
          </a:blipFill>
        </p:spPr>
      </p:sp>
      <p:sp>
        <p:nvSpPr>
          <p:cNvPr id="3" name="TextBox 3"/>
          <p:cNvSpPr txBox="1"/>
          <p:nvPr/>
        </p:nvSpPr>
        <p:spPr>
          <a:xfrm>
            <a:off x="2630953" y="2018053"/>
            <a:ext cx="13026093" cy="680085"/>
          </a:xfrm>
          <a:prstGeom prst="rect">
            <a:avLst/>
          </a:prstGeom>
        </p:spPr>
        <p:txBody>
          <a:bodyPr lIns="0" tIns="0" rIns="0" bIns="0" rtlCol="0" anchor="t">
            <a:spAutoFit/>
          </a:bodyPr>
          <a:lstStyle/>
          <a:p>
            <a:pPr algn="ctr">
              <a:lnSpc>
                <a:spcPts val="5519"/>
              </a:lnSpc>
              <a:spcBef>
                <a:spcPct val="0"/>
              </a:spcBef>
            </a:pPr>
            <a:r>
              <a:rPr lang="en-US" sz="3999" b="1" spc="391">
                <a:solidFill>
                  <a:srgbClr val="231F20"/>
                </a:solidFill>
                <a:latin typeface="Oswald Bold"/>
                <a:ea typeface="Oswald Bold"/>
                <a:cs typeface="Oswald Bold"/>
                <a:sym typeface="Oswald Bold"/>
              </a:rPr>
              <a:t>ATTENTION IN LTSM VS TRANSFORMER VS GPT</a:t>
            </a:r>
          </a:p>
        </p:txBody>
      </p:sp>
      <p:grpSp>
        <p:nvGrpSpPr>
          <p:cNvPr id="4" name="Group 4"/>
          <p:cNvGrpSpPr/>
          <p:nvPr/>
        </p:nvGrpSpPr>
        <p:grpSpPr>
          <a:xfrm>
            <a:off x="9924109" y="9258300"/>
            <a:ext cx="7335191" cy="268605"/>
            <a:chOff x="0" y="0"/>
            <a:chExt cx="9780254" cy="358140"/>
          </a:xfrm>
        </p:grpSpPr>
        <p:sp>
          <p:nvSpPr>
            <p:cNvPr id="5" name="TextBox 5"/>
            <p:cNvSpPr txBox="1"/>
            <p:nvPr/>
          </p:nvSpPr>
          <p:spPr>
            <a:xfrm>
              <a:off x="0" y="-38100"/>
              <a:ext cx="2275877"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TDT University</a:t>
              </a:r>
            </a:p>
          </p:txBody>
        </p:sp>
        <p:sp>
          <p:nvSpPr>
            <p:cNvPr id="6" name="TextBox 6"/>
            <p:cNvSpPr txBox="1"/>
            <p:nvPr/>
          </p:nvSpPr>
          <p:spPr>
            <a:xfrm>
              <a:off x="2611500" y="-38100"/>
              <a:ext cx="4718346"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Natural Language Processing</a:t>
              </a:r>
            </a:p>
          </p:txBody>
        </p:sp>
        <p:sp>
          <p:nvSpPr>
            <p:cNvPr id="7" name="TextBox 7"/>
            <p:cNvSpPr txBox="1"/>
            <p:nvPr/>
          </p:nvSpPr>
          <p:spPr>
            <a:xfrm>
              <a:off x="7665469" y="-38100"/>
              <a:ext cx="2114785"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Final Project</a:t>
              </a:r>
            </a:p>
          </p:txBody>
        </p:sp>
      </p:grpSp>
    </p:spTree>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358203" y="4206517"/>
            <a:ext cx="12057353" cy="1702517"/>
          </a:xfrm>
          <a:prstGeom prst="rect">
            <a:avLst/>
          </a:prstGeom>
        </p:spPr>
        <p:txBody>
          <a:bodyPr lIns="0" tIns="0" rIns="0" bIns="0" rtlCol="0" anchor="t">
            <a:spAutoFit/>
          </a:bodyPr>
          <a:lstStyle/>
          <a:p>
            <a:pPr algn="l">
              <a:lnSpc>
                <a:spcPts val="13948"/>
              </a:lnSpc>
            </a:pPr>
            <a:r>
              <a:rPr lang="en-US" sz="10107" b="1" spc="990">
                <a:solidFill>
                  <a:srgbClr val="FFFFFF"/>
                </a:solidFill>
                <a:latin typeface="Oswald Bold"/>
                <a:ea typeface="Oswald Bold"/>
                <a:cs typeface="Oswald Bold"/>
                <a:sym typeface="Oswald Bold"/>
              </a:rPr>
              <a:t>BUILDING MODEL</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1028700" y="9258300"/>
            <a:ext cx="7335191" cy="268605"/>
            <a:chOff x="0" y="0"/>
            <a:chExt cx="9780254" cy="358140"/>
          </a:xfrm>
        </p:grpSpPr>
        <p:sp>
          <p:nvSpPr>
            <p:cNvPr id="6" name="TextBox 6"/>
            <p:cNvSpPr txBox="1"/>
            <p:nvPr/>
          </p:nvSpPr>
          <p:spPr>
            <a:xfrm>
              <a:off x="0" y="-38100"/>
              <a:ext cx="2275877" cy="396240"/>
            </a:xfrm>
            <a:prstGeom prst="rect">
              <a:avLst/>
            </a:prstGeom>
          </p:spPr>
          <p:txBody>
            <a:bodyPr lIns="0" tIns="0" rIns="0" bIns="0" rtlCol="0" anchor="t">
              <a:spAutoFit/>
            </a:bodyPr>
            <a:lstStyle/>
            <a:p>
              <a:pPr algn="l">
                <a:lnSpc>
                  <a:spcPts val="2520"/>
                </a:lnSpc>
              </a:pPr>
              <a:r>
                <a:rPr lang="en-US" sz="1800">
                  <a:solidFill>
                    <a:srgbClr val="FFFFFF"/>
                  </a:solidFill>
                  <a:latin typeface="Montserrat"/>
                  <a:ea typeface="Montserrat"/>
                  <a:cs typeface="Montserrat"/>
                  <a:sym typeface="Montserrat"/>
                </a:rPr>
                <a:t>TDT University</a:t>
              </a:r>
            </a:p>
          </p:txBody>
        </p:sp>
        <p:sp>
          <p:nvSpPr>
            <p:cNvPr id="7" name="TextBox 7"/>
            <p:cNvSpPr txBox="1"/>
            <p:nvPr/>
          </p:nvSpPr>
          <p:spPr>
            <a:xfrm>
              <a:off x="2611500" y="-38100"/>
              <a:ext cx="4718346" cy="396240"/>
            </a:xfrm>
            <a:prstGeom prst="rect">
              <a:avLst/>
            </a:prstGeom>
          </p:spPr>
          <p:txBody>
            <a:bodyPr lIns="0" tIns="0" rIns="0" bIns="0" rtlCol="0" anchor="t">
              <a:spAutoFit/>
            </a:bodyPr>
            <a:lstStyle/>
            <a:p>
              <a:pPr algn="l">
                <a:lnSpc>
                  <a:spcPts val="2520"/>
                </a:lnSpc>
              </a:pPr>
              <a:r>
                <a:rPr lang="en-US" sz="1800">
                  <a:solidFill>
                    <a:srgbClr val="FFFFFF"/>
                  </a:solidFill>
                  <a:latin typeface="Montserrat"/>
                  <a:ea typeface="Montserrat"/>
                  <a:cs typeface="Montserrat"/>
                  <a:sym typeface="Montserrat"/>
                </a:rPr>
                <a:t>Natural Language Processing</a:t>
              </a:r>
            </a:p>
          </p:txBody>
        </p:sp>
        <p:sp>
          <p:nvSpPr>
            <p:cNvPr id="8" name="TextBox 8"/>
            <p:cNvSpPr txBox="1"/>
            <p:nvPr/>
          </p:nvSpPr>
          <p:spPr>
            <a:xfrm>
              <a:off x="7665469" y="-38100"/>
              <a:ext cx="2114785" cy="396240"/>
            </a:xfrm>
            <a:prstGeom prst="rect">
              <a:avLst/>
            </a:prstGeom>
          </p:spPr>
          <p:txBody>
            <a:bodyPr lIns="0" tIns="0" rIns="0" bIns="0" rtlCol="0" anchor="t">
              <a:spAutoFit/>
            </a:bodyPr>
            <a:lstStyle/>
            <a:p>
              <a:pPr algn="l">
                <a:lnSpc>
                  <a:spcPts val="2520"/>
                </a:lnSpc>
              </a:pPr>
              <a:r>
                <a:rPr lang="en-US" sz="1800">
                  <a:solidFill>
                    <a:srgbClr val="FFFFFF"/>
                  </a:solidFill>
                  <a:latin typeface="Montserrat"/>
                  <a:ea typeface="Montserrat"/>
                  <a:cs typeface="Montserrat"/>
                  <a:sym typeface="Montserrat"/>
                </a:rPr>
                <a:t>Final Project</a:t>
              </a:r>
            </a:p>
          </p:txBody>
        </p:sp>
      </p:grpSp>
    </p:spTree>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1686644" y="3441556"/>
            <a:ext cx="9135133" cy="3241963"/>
          </a:xfrm>
          <a:prstGeom prst="rect">
            <a:avLst/>
          </a:prstGeom>
        </p:spPr>
        <p:txBody>
          <a:bodyPr lIns="0" tIns="0" rIns="0" bIns="0" rtlCol="0" anchor="t">
            <a:spAutoFit/>
          </a:bodyPr>
          <a:lstStyle/>
          <a:p>
            <a:pPr marL="0" lvl="0" indent="0" algn="l">
              <a:lnSpc>
                <a:spcPts val="13015"/>
              </a:lnSpc>
              <a:spcBef>
                <a:spcPct val="0"/>
              </a:spcBef>
            </a:pPr>
            <a:r>
              <a:rPr lang="en-US" sz="9431" b="1" spc="924">
                <a:solidFill>
                  <a:srgbClr val="231F20"/>
                </a:solidFill>
                <a:latin typeface="Oswald Bold"/>
                <a:ea typeface="Oswald Bold"/>
                <a:cs typeface="Oswald Bold"/>
                <a:sym typeface="Oswald Bold"/>
              </a:rPr>
              <a:t>THANK'S FOR WATCHING</a:t>
            </a:r>
          </a:p>
        </p:txBody>
      </p:sp>
      <p:sp>
        <p:nvSpPr>
          <p:cNvPr id="4" name="Freeform 4"/>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9924109" y="760095"/>
            <a:ext cx="7335191" cy="268605"/>
            <a:chOff x="0" y="0"/>
            <a:chExt cx="9780254" cy="358140"/>
          </a:xfrm>
        </p:grpSpPr>
        <p:sp>
          <p:nvSpPr>
            <p:cNvPr id="6" name="TextBox 6"/>
            <p:cNvSpPr txBox="1"/>
            <p:nvPr/>
          </p:nvSpPr>
          <p:spPr>
            <a:xfrm>
              <a:off x="0" y="-38100"/>
              <a:ext cx="2275877"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TDT University</a:t>
              </a:r>
            </a:p>
          </p:txBody>
        </p:sp>
        <p:sp>
          <p:nvSpPr>
            <p:cNvPr id="7" name="TextBox 7"/>
            <p:cNvSpPr txBox="1"/>
            <p:nvPr/>
          </p:nvSpPr>
          <p:spPr>
            <a:xfrm>
              <a:off x="2611500" y="-38100"/>
              <a:ext cx="4718346"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Natural Language Processing</a:t>
              </a:r>
            </a:p>
          </p:txBody>
        </p:sp>
        <p:sp>
          <p:nvSpPr>
            <p:cNvPr id="8" name="TextBox 8"/>
            <p:cNvSpPr txBox="1"/>
            <p:nvPr/>
          </p:nvSpPr>
          <p:spPr>
            <a:xfrm>
              <a:off x="7665469" y="-38100"/>
              <a:ext cx="2114785"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Final Project</a:t>
              </a:r>
            </a:p>
          </p:txBody>
        </p:sp>
      </p:grpSp>
      <p:sp>
        <p:nvSpPr>
          <p:cNvPr id="9" name="Freeform 9"/>
          <p:cNvSpPr/>
          <p:nvPr/>
        </p:nvSpPr>
        <p:spPr>
          <a:xfrm>
            <a:off x="11758429" y="2159184"/>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4" name="Group 4"/>
          <p:cNvGrpSpPr/>
          <p:nvPr/>
        </p:nvGrpSpPr>
        <p:grpSpPr>
          <a:xfrm>
            <a:off x="2311078" y="4003320"/>
            <a:ext cx="10961136" cy="1948998"/>
            <a:chOff x="0" y="0"/>
            <a:chExt cx="4199685" cy="746746"/>
          </a:xfrm>
        </p:grpSpPr>
        <p:sp>
          <p:nvSpPr>
            <p:cNvPr id="5" name="Freeform 5"/>
            <p:cNvSpPr/>
            <p:nvPr/>
          </p:nvSpPr>
          <p:spPr>
            <a:xfrm>
              <a:off x="0" y="0"/>
              <a:ext cx="4199686" cy="746746"/>
            </a:xfrm>
            <a:custGeom>
              <a:avLst/>
              <a:gdLst/>
              <a:ahLst/>
              <a:cxnLst/>
              <a:rect l="l" t="t" r="r" b="b"/>
              <a:pathLst>
                <a:path w="4199686" h="746746">
                  <a:moveTo>
                    <a:pt x="0" y="0"/>
                  </a:moveTo>
                  <a:lnTo>
                    <a:pt x="4199686" y="0"/>
                  </a:lnTo>
                  <a:lnTo>
                    <a:pt x="4199686" y="746746"/>
                  </a:lnTo>
                  <a:lnTo>
                    <a:pt x="0" y="746746"/>
                  </a:lnTo>
                  <a:close/>
                </a:path>
              </a:pathLst>
            </a:custGeom>
            <a:solidFill>
              <a:srgbClr val="EFEFEF"/>
            </a:solidFill>
          </p:spPr>
        </p:sp>
        <p:sp>
          <p:nvSpPr>
            <p:cNvPr id="6" name="TextBox 6"/>
            <p:cNvSpPr txBox="1"/>
            <p:nvPr/>
          </p:nvSpPr>
          <p:spPr>
            <a:xfrm>
              <a:off x="0" y="-19050"/>
              <a:ext cx="4199685" cy="765796"/>
            </a:xfrm>
            <a:prstGeom prst="rect">
              <a:avLst/>
            </a:prstGeom>
          </p:spPr>
          <p:txBody>
            <a:bodyPr lIns="50800" tIns="50800" rIns="50800" bIns="50800" rtlCol="0" anchor="ctr"/>
            <a:lstStyle/>
            <a:p>
              <a:pPr algn="ctr">
                <a:lnSpc>
                  <a:spcPts val="2859"/>
                </a:lnSpc>
              </a:pPr>
              <a:endParaRPr/>
            </a:p>
          </p:txBody>
        </p:sp>
      </p:grpSp>
      <p:sp>
        <p:nvSpPr>
          <p:cNvPr id="7" name="Freeform 7"/>
          <p:cNvSpPr/>
          <p:nvPr/>
        </p:nvSpPr>
        <p:spPr>
          <a:xfrm>
            <a:off x="2142191" y="7210022"/>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8" name="Group 8"/>
          <p:cNvGrpSpPr/>
          <p:nvPr/>
        </p:nvGrpSpPr>
        <p:grpSpPr>
          <a:xfrm>
            <a:off x="2311078" y="6384461"/>
            <a:ext cx="10961136" cy="1948998"/>
            <a:chOff x="0" y="0"/>
            <a:chExt cx="4199685" cy="746746"/>
          </a:xfrm>
        </p:grpSpPr>
        <p:sp>
          <p:nvSpPr>
            <p:cNvPr id="9" name="Freeform 9"/>
            <p:cNvSpPr/>
            <p:nvPr/>
          </p:nvSpPr>
          <p:spPr>
            <a:xfrm>
              <a:off x="0" y="0"/>
              <a:ext cx="4199686" cy="746746"/>
            </a:xfrm>
            <a:custGeom>
              <a:avLst/>
              <a:gdLst/>
              <a:ahLst/>
              <a:cxnLst/>
              <a:rect l="l" t="t" r="r" b="b"/>
              <a:pathLst>
                <a:path w="4199686" h="746746">
                  <a:moveTo>
                    <a:pt x="0" y="0"/>
                  </a:moveTo>
                  <a:lnTo>
                    <a:pt x="4199686" y="0"/>
                  </a:lnTo>
                  <a:lnTo>
                    <a:pt x="4199686" y="746746"/>
                  </a:lnTo>
                  <a:lnTo>
                    <a:pt x="0" y="746746"/>
                  </a:lnTo>
                  <a:close/>
                </a:path>
              </a:pathLst>
            </a:custGeom>
            <a:solidFill>
              <a:srgbClr val="EFEFEF"/>
            </a:solidFill>
          </p:spPr>
        </p:sp>
        <p:sp>
          <p:nvSpPr>
            <p:cNvPr id="10" name="TextBox 10"/>
            <p:cNvSpPr txBox="1"/>
            <p:nvPr/>
          </p:nvSpPr>
          <p:spPr>
            <a:xfrm>
              <a:off x="0" y="-19050"/>
              <a:ext cx="4199685" cy="765796"/>
            </a:xfrm>
            <a:prstGeom prst="rect">
              <a:avLst/>
            </a:prstGeom>
          </p:spPr>
          <p:txBody>
            <a:bodyPr lIns="50800" tIns="50800" rIns="50800" bIns="50800" rtlCol="0" anchor="ctr"/>
            <a:lstStyle/>
            <a:p>
              <a:pPr algn="ctr">
                <a:lnSpc>
                  <a:spcPts val="2859"/>
                </a:lnSpc>
              </a:pPr>
              <a:endParaRPr/>
            </a:p>
          </p:txBody>
        </p:sp>
      </p:grpSp>
      <p:sp>
        <p:nvSpPr>
          <p:cNvPr id="11" name="TextBox 11"/>
          <p:cNvSpPr txBox="1"/>
          <p:nvPr/>
        </p:nvSpPr>
        <p:spPr>
          <a:xfrm>
            <a:off x="2311078" y="1791615"/>
            <a:ext cx="7416941" cy="1602104"/>
          </a:xfrm>
          <a:prstGeom prst="rect">
            <a:avLst/>
          </a:prstGeom>
        </p:spPr>
        <p:txBody>
          <a:bodyPr lIns="0" tIns="0" rIns="0" bIns="0" rtlCol="0" anchor="t">
            <a:spAutoFit/>
          </a:bodyPr>
          <a:lstStyle/>
          <a:p>
            <a:pPr algn="l">
              <a:lnSpc>
                <a:spcPts val="13110"/>
              </a:lnSpc>
            </a:pPr>
            <a:r>
              <a:rPr lang="en-US" sz="9500" b="1" spc="931">
                <a:solidFill>
                  <a:srgbClr val="231F20"/>
                </a:solidFill>
                <a:latin typeface="Oswald Bold"/>
                <a:ea typeface="Oswald Bold"/>
                <a:cs typeface="Oswald Bold"/>
                <a:sym typeface="Oswald Bold"/>
              </a:rPr>
              <a:t>CONTENT</a:t>
            </a:r>
          </a:p>
        </p:txBody>
      </p:sp>
      <p:sp>
        <p:nvSpPr>
          <p:cNvPr id="12" name="TextBox 12"/>
          <p:cNvSpPr txBox="1"/>
          <p:nvPr/>
        </p:nvSpPr>
        <p:spPr>
          <a:xfrm>
            <a:off x="4077785" y="4376998"/>
            <a:ext cx="8772793" cy="1154018"/>
          </a:xfrm>
          <a:prstGeom prst="rect">
            <a:avLst/>
          </a:prstGeom>
        </p:spPr>
        <p:txBody>
          <a:bodyPr lIns="0" tIns="0" rIns="0" bIns="0" rtlCol="0" anchor="t">
            <a:spAutoFit/>
          </a:bodyPr>
          <a:lstStyle/>
          <a:p>
            <a:pPr algn="l">
              <a:lnSpc>
                <a:spcPts val="3050"/>
              </a:lnSpc>
            </a:pPr>
            <a:r>
              <a:rPr lang="en-US" sz="2210" spc="216">
                <a:solidFill>
                  <a:srgbClr val="231F20"/>
                </a:solidFill>
                <a:latin typeface="DM Sans"/>
                <a:ea typeface="DM Sans"/>
                <a:cs typeface="DM Sans"/>
                <a:sym typeface="DM Sans"/>
              </a:rPr>
              <a:t>Attention mechanism in Sequence-to-Sequence.</a:t>
            </a:r>
          </a:p>
          <a:p>
            <a:pPr marL="0" lvl="0" indent="0" algn="l">
              <a:lnSpc>
                <a:spcPts val="3050"/>
              </a:lnSpc>
              <a:spcBef>
                <a:spcPct val="0"/>
              </a:spcBef>
            </a:pPr>
            <a:r>
              <a:rPr lang="en-US" sz="2210" spc="216">
                <a:solidFill>
                  <a:srgbClr val="231F20"/>
                </a:solidFill>
                <a:latin typeface="DM Sans"/>
                <a:ea typeface="DM Sans"/>
                <a:cs typeface="DM Sans"/>
                <a:sym typeface="DM Sans"/>
              </a:rPr>
              <a:t>Building the Lstm-to-Lstm model with attention and without attention.</a:t>
            </a:r>
          </a:p>
        </p:txBody>
      </p:sp>
      <p:sp>
        <p:nvSpPr>
          <p:cNvPr id="13" name="TextBox 13"/>
          <p:cNvSpPr txBox="1"/>
          <p:nvPr/>
        </p:nvSpPr>
        <p:spPr>
          <a:xfrm>
            <a:off x="4077785" y="6998541"/>
            <a:ext cx="8772793" cy="768377"/>
          </a:xfrm>
          <a:prstGeom prst="rect">
            <a:avLst/>
          </a:prstGeom>
        </p:spPr>
        <p:txBody>
          <a:bodyPr lIns="0" tIns="0" rIns="0" bIns="0" rtlCol="0" anchor="t">
            <a:spAutoFit/>
          </a:bodyPr>
          <a:lstStyle/>
          <a:p>
            <a:pPr algn="l">
              <a:lnSpc>
                <a:spcPts val="3050"/>
              </a:lnSpc>
            </a:pPr>
            <a:r>
              <a:rPr lang="en-US" sz="2210" spc="216">
                <a:solidFill>
                  <a:srgbClr val="231F20"/>
                </a:solidFill>
                <a:latin typeface="DM Sans"/>
                <a:ea typeface="DM Sans"/>
                <a:cs typeface="DM Sans"/>
                <a:sym typeface="DM Sans"/>
              </a:rPr>
              <a:t>Information Extraction.</a:t>
            </a:r>
          </a:p>
          <a:p>
            <a:pPr marL="0" lvl="0" indent="0" algn="l">
              <a:lnSpc>
                <a:spcPts val="3050"/>
              </a:lnSpc>
              <a:spcBef>
                <a:spcPct val="0"/>
              </a:spcBef>
            </a:pPr>
            <a:r>
              <a:rPr lang="en-US" sz="2210" spc="216">
                <a:solidFill>
                  <a:srgbClr val="231F20"/>
                </a:solidFill>
                <a:latin typeface="DM Sans"/>
                <a:ea typeface="DM Sans"/>
                <a:cs typeface="DM Sans"/>
                <a:sym typeface="DM Sans"/>
              </a:rPr>
              <a:t>Build a Transformer model.</a:t>
            </a:r>
          </a:p>
        </p:txBody>
      </p:sp>
      <p:sp>
        <p:nvSpPr>
          <p:cNvPr id="14" name="Freeform 14"/>
          <p:cNvSpPr/>
          <p:nvPr/>
        </p:nvSpPr>
        <p:spPr>
          <a:xfrm rot="6494420">
            <a:off x="-4345925" y="-4138002"/>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TextBox 15"/>
          <p:cNvSpPr txBox="1"/>
          <p:nvPr/>
        </p:nvSpPr>
        <p:spPr>
          <a:xfrm>
            <a:off x="2680618" y="4095804"/>
            <a:ext cx="1035268" cy="1602104"/>
          </a:xfrm>
          <a:prstGeom prst="rect">
            <a:avLst/>
          </a:prstGeom>
        </p:spPr>
        <p:txBody>
          <a:bodyPr lIns="0" tIns="0" rIns="0" bIns="0" rtlCol="0" anchor="t">
            <a:spAutoFit/>
          </a:bodyPr>
          <a:lstStyle/>
          <a:p>
            <a:pPr algn="l">
              <a:lnSpc>
                <a:spcPts val="13110"/>
              </a:lnSpc>
            </a:pPr>
            <a:r>
              <a:rPr lang="en-US" sz="9500" b="1" spc="931">
                <a:solidFill>
                  <a:srgbClr val="231F20"/>
                </a:solidFill>
                <a:latin typeface="Oswald Bold"/>
                <a:ea typeface="Oswald Bold"/>
                <a:cs typeface="Oswald Bold"/>
                <a:sym typeface="Oswald Bold"/>
              </a:rPr>
              <a:t>1.</a:t>
            </a:r>
          </a:p>
        </p:txBody>
      </p:sp>
      <p:sp>
        <p:nvSpPr>
          <p:cNvPr id="16" name="TextBox 16"/>
          <p:cNvSpPr txBox="1"/>
          <p:nvPr/>
        </p:nvSpPr>
        <p:spPr>
          <a:xfrm>
            <a:off x="2680618" y="6524528"/>
            <a:ext cx="1252408" cy="1602104"/>
          </a:xfrm>
          <a:prstGeom prst="rect">
            <a:avLst/>
          </a:prstGeom>
        </p:spPr>
        <p:txBody>
          <a:bodyPr lIns="0" tIns="0" rIns="0" bIns="0" rtlCol="0" anchor="t">
            <a:spAutoFit/>
          </a:bodyPr>
          <a:lstStyle/>
          <a:p>
            <a:pPr algn="l">
              <a:lnSpc>
                <a:spcPts val="13110"/>
              </a:lnSpc>
            </a:pPr>
            <a:r>
              <a:rPr lang="en-US" sz="9500" b="1" spc="931">
                <a:solidFill>
                  <a:srgbClr val="231F20"/>
                </a:solidFill>
                <a:latin typeface="Oswald Bold"/>
                <a:ea typeface="Oswald Bold"/>
                <a:cs typeface="Oswald Bold"/>
                <a:sym typeface="Oswald Bold"/>
              </a:rPr>
              <a:t>2.</a:t>
            </a:r>
          </a:p>
        </p:txBody>
      </p:sp>
      <p:sp>
        <p:nvSpPr>
          <p:cNvPr id="17" name="Freeform 17"/>
          <p:cNvSpPr/>
          <p:nvPr/>
        </p:nvSpPr>
        <p:spPr>
          <a:xfrm>
            <a:off x="15839560" y="6079438"/>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8" name="Group 18"/>
          <p:cNvGrpSpPr/>
          <p:nvPr/>
        </p:nvGrpSpPr>
        <p:grpSpPr>
          <a:xfrm>
            <a:off x="9924109" y="760095"/>
            <a:ext cx="7335191" cy="268605"/>
            <a:chOff x="0" y="0"/>
            <a:chExt cx="9780254" cy="358140"/>
          </a:xfrm>
        </p:grpSpPr>
        <p:sp>
          <p:nvSpPr>
            <p:cNvPr id="19" name="TextBox 19"/>
            <p:cNvSpPr txBox="1"/>
            <p:nvPr/>
          </p:nvSpPr>
          <p:spPr>
            <a:xfrm>
              <a:off x="0" y="-38100"/>
              <a:ext cx="2275877"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TDT University</a:t>
              </a:r>
            </a:p>
          </p:txBody>
        </p:sp>
        <p:sp>
          <p:nvSpPr>
            <p:cNvPr id="20" name="TextBox 20"/>
            <p:cNvSpPr txBox="1"/>
            <p:nvPr/>
          </p:nvSpPr>
          <p:spPr>
            <a:xfrm>
              <a:off x="2611500" y="-38100"/>
              <a:ext cx="4718346"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Natural Language Processing</a:t>
              </a:r>
            </a:p>
          </p:txBody>
        </p:sp>
        <p:sp>
          <p:nvSpPr>
            <p:cNvPr id="21" name="TextBox 21"/>
            <p:cNvSpPr txBox="1"/>
            <p:nvPr/>
          </p:nvSpPr>
          <p:spPr>
            <a:xfrm>
              <a:off x="7665469" y="-38100"/>
              <a:ext cx="2114785"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Final Project</a:t>
              </a:r>
            </a:p>
          </p:txBody>
        </p:sp>
      </p:grpSp>
    </p:spTree>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grpSp>
        <p:nvGrpSpPr>
          <p:cNvPr id="2" name="Group 2"/>
          <p:cNvGrpSpPr/>
          <p:nvPr/>
        </p:nvGrpSpPr>
        <p:grpSpPr>
          <a:xfrm>
            <a:off x="1390600" y="2426596"/>
            <a:ext cx="11519973" cy="5433807"/>
            <a:chOff x="0" y="0"/>
            <a:chExt cx="15359964" cy="7245077"/>
          </a:xfrm>
        </p:grpSpPr>
        <p:sp>
          <p:nvSpPr>
            <p:cNvPr id="3" name="TextBox 3"/>
            <p:cNvSpPr txBox="1"/>
            <p:nvPr/>
          </p:nvSpPr>
          <p:spPr>
            <a:xfrm>
              <a:off x="0" y="-85725"/>
              <a:ext cx="15359964" cy="2112744"/>
            </a:xfrm>
            <a:prstGeom prst="rect">
              <a:avLst/>
            </a:prstGeom>
          </p:spPr>
          <p:txBody>
            <a:bodyPr lIns="0" tIns="0" rIns="0" bIns="0" rtlCol="0" anchor="t">
              <a:spAutoFit/>
            </a:bodyPr>
            <a:lstStyle/>
            <a:p>
              <a:pPr algn="l">
                <a:lnSpc>
                  <a:spcPts val="6402"/>
                </a:lnSpc>
              </a:pPr>
              <a:r>
                <a:rPr lang="en-US" sz="4639" b="1" spc="454">
                  <a:solidFill>
                    <a:srgbClr val="FFFFFF"/>
                  </a:solidFill>
                  <a:latin typeface="Oswald Bold"/>
                  <a:ea typeface="Oswald Bold"/>
                  <a:cs typeface="Oswald Bold"/>
                  <a:sym typeface="Oswald Bold"/>
                </a:rPr>
                <a:t>1. ATTENTION MECHANISM IN</a:t>
              </a:r>
            </a:p>
            <a:p>
              <a:pPr algn="l">
                <a:lnSpc>
                  <a:spcPts val="6402"/>
                </a:lnSpc>
              </a:pPr>
              <a:r>
                <a:rPr lang="en-US" sz="4639" b="1" spc="454">
                  <a:solidFill>
                    <a:srgbClr val="FFFFFF"/>
                  </a:solidFill>
                  <a:latin typeface="Oswald Bold"/>
                  <a:ea typeface="Oswald Bold"/>
                  <a:cs typeface="Oswald Bold"/>
                  <a:sym typeface="Oswald Bold"/>
                </a:rPr>
                <a:t>SEQUENCE-TO-SEQUENCE MODELS.</a:t>
              </a:r>
            </a:p>
          </p:txBody>
        </p:sp>
        <p:sp>
          <p:nvSpPr>
            <p:cNvPr id="4" name="TextBox 4"/>
            <p:cNvSpPr txBox="1"/>
            <p:nvPr/>
          </p:nvSpPr>
          <p:spPr>
            <a:xfrm>
              <a:off x="0" y="2897901"/>
              <a:ext cx="13549593" cy="4347176"/>
            </a:xfrm>
            <a:prstGeom prst="rect">
              <a:avLst/>
            </a:prstGeom>
          </p:spPr>
          <p:txBody>
            <a:bodyPr lIns="0" tIns="0" rIns="0" bIns="0" rtlCol="0" anchor="t">
              <a:spAutoFit/>
            </a:bodyPr>
            <a:lstStyle/>
            <a:p>
              <a:pPr algn="l">
                <a:lnSpc>
                  <a:spcPts val="3711"/>
                </a:lnSpc>
              </a:pPr>
              <a:r>
                <a:rPr lang="en-US" sz="2689" spc="263">
                  <a:solidFill>
                    <a:srgbClr val="F5FFF5"/>
                  </a:solidFill>
                  <a:latin typeface="DM Sans"/>
                  <a:ea typeface="DM Sans"/>
                  <a:cs typeface="DM Sans"/>
                  <a:sym typeface="DM Sans"/>
                </a:rPr>
                <a:t>Attention is a technique that allows models to weigh the relevance of different inputs differently, focusing more on those aspects that are crucial for a task at a specific moment in the computation. It can be viewed as a mechanism of selectively concentrating on a few relevant things while ignoring others in large datasets or long input sequences.</a:t>
              </a:r>
            </a:p>
          </p:txBody>
        </p:sp>
      </p:grpSp>
      <p:sp>
        <p:nvSpPr>
          <p:cNvPr id="5" name="Freeform 5"/>
          <p:cNvSpPr/>
          <p:nvPr/>
        </p:nvSpPr>
        <p:spPr>
          <a:xfrm>
            <a:off x="12579193" y="-1657048"/>
            <a:ext cx="11417614" cy="11715836"/>
          </a:xfrm>
          <a:custGeom>
            <a:avLst/>
            <a:gdLst/>
            <a:ahLst/>
            <a:cxnLst/>
            <a:rect l="l" t="t" r="r" b="b"/>
            <a:pathLst>
              <a:path w="11417614" h="11715836">
                <a:moveTo>
                  <a:pt x="0" y="0"/>
                </a:moveTo>
                <a:lnTo>
                  <a:pt x="11417614" y="0"/>
                </a:lnTo>
                <a:lnTo>
                  <a:pt x="11417614" y="11715835"/>
                </a:lnTo>
                <a:lnTo>
                  <a:pt x="0" y="117158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028700" y="760095"/>
            <a:ext cx="7335191" cy="268605"/>
            <a:chOff x="0" y="0"/>
            <a:chExt cx="9780254" cy="358140"/>
          </a:xfrm>
        </p:grpSpPr>
        <p:sp>
          <p:nvSpPr>
            <p:cNvPr id="7" name="TextBox 7"/>
            <p:cNvSpPr txBox="1"/>
            <p:nvPr/>
          </p:nvSpPr>
          <p:spPr>
            <a:xfrm>
              <a:off x="0" y="-38100"/>
              <a:ext cx="2275877" cy="396240"/>
            </a:xfrm>
            <a:prstGeom prst="rect">
              <a:avLst/>
            </a:prstGeom>
          </p:spPr>
          <p:txBody>
            <a:bodyPr lIns="0" tIns="0" rIns="0" bIns="0" rtlCol="0" anchor="t">
              <a:spAutoFit/>
            </a:bodyPr>
            <a:lstStyle/>
            <a:p>
              <a:pPr algn="l">
                <a:lnSpc>
                  <a:spcPts val="2520"/>
                </a:lnSpc>
              </a:pPr>
              <a:r>
                <a:rPr lang="en-US" sz="1800">
                  <a:solidFill>
                    <a:srgbClr val="FFFFFF"/>
                  </a:solidFill>
                  <a:latin typeface="Montserrat"/>
                  <a:ea typeface="Montserrat"/>
                  <a:cs typeface="Montserrat"/>
                  <a:sym typeface="Montserrat"/>
                </a:rPr>
                <a:t>TDT University</a:t>
              </a:r>
            </a:p>
          </p:txBody>
        </p:sp>
        <p:sp>
          <p:nvSpPr>
            <p:cNvPr id="8" name="TextBox 8"/>
            <p:cNvSpPr txBox="1"/>
            <p:nvPr/>
          </p:nvSpPr>
          <p:spPr>
            <a:xfrm>
              <a:off x="2611500" y="-38100"/>
              <a:ext cx="4718346" cy="396240"/>
            </a:xfrm>
            <a:prstGeom prst="rect">
              <a:avLst/>
            </a:prstGeom>
          </p:spPr>
          <p:txBody>
            <a:bodyPr lIns="0" tIns="0" rIns="0" bIns="0" rtlCol="0" anchor="t">
              <a:spAutoFit/>
            </a:bodyPr>
            <a:lstStyle/>
            <a:p>
              <a:pPr algn="l">
                <a:lnSpc>
                  <a:spcPts val="2520"/>
                </a:lnSpc>
              </a:pPr>
              <a:r>
                <a:rPr lang="en-US" sz="1800">
                  <a:solidFill>
                    <a:srgbClr val="FFFFFF"/>
                  </a:solidFill>
                  <a:latin typeface="Montserrat"/>
                  <a:ea typeface="Montserrat"/>
                  <a:cs typeface="Montserrat"/>
                  <a:sym typeface="Montserrat"/>
                </a:rPr>
                <a:t>Natural Language Processing</a:t>
              </a:r>
            </a:p>
          </p:txBody>
        </p:sp>
        <p:sp>
          <p:nvSpPr>
            <p:cNvPr id="9" name="TextBox 9"/>
            <p:cNvSpPr txBox="1"/>
            <p:nvPr/>
          </p:nvSpPr>
          <p:spPr>
            <a:xfrm>
              <a:off x="7665469" y="-38100"/>
              <a:ext cx="2114785" cy="396240"/>
            </a:xfrm>
            <a:prstGeom prst="rect">
              <a:avLst/>
            </a:prstGeom>
          </p:spPr>
          <p:txBody>
            <a:bodyPr lIns="0" tIns="0" rIns="0" bIns="0" rtlCol="0" anchor="t">
              <a:spAutoFit/>
            </a:bodyPr>
            <a:lstStyle/>
            <a:p>
              <a:pPr algn="l">
                <a:lnSpc>
                  <a:spcPts val="2520"/>
                </a:lnSpc>
              </a:pPr>
              <a:r>
                <a:rPr lang="en-US" sz="1800">
                  <a:solidFill>
                    <a:srgbClr val="FFFFFF"/>
                  </a:solidFill>
                  <a:latin typeface="Montserrat"/>
                  <a:ea typeface="Montserrat"/>
                  <a:cs typeface="Montserrat"/>
                  <a:sym typeface="Montserrat"/>
                </a:rPr>
                <a:t>Final Project</a:t>
              </a:r>
            </a:p>
          </p:txBody>
        </p:sp>
      </p:grpSp>
    </p:spTree>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1028700" y="4162746"/>
            <a:ext cx="8538062" cy="5208218"/>
          </a:xfrm>
          <a:custGeom>
            <a:avLst/>
            <a:gdLst/>
            <a:ahLst/>
            <a:cxnLst/>
            <a:rect l="l" t="t" r="r" b="b"/>
            <a:pathLst>
              <a:path w="8538062" h="5208218">
                <a:moveTo>
                  <a:pt x="0" y="0"/>
                </a:moveTo>
                <a:lnTo>
                  <a:pt x="8538062" y="0"/>
                </a:lnTo>
                <a:lnTo>
                  <a:pt x="8538062" y="5208217"/>
                </a:lnTo>
                <a:lnTo>
                  <a:pt x="0" y="5208217"/>
                </a:lnTo>
                <a:lnTo>
                  <a:pt x="0" y="0"/>
                </a:lnTo>
                <a:close/>
              </a:path>
            </a:pathLst>
          </a:custGeom>
          <a:blipFill>
            <a:blip r:embed="rId2"/>
            <a:stretch>
              <a:fillRect/>
            </a:stretch>
          </a:blipFill>
        </p:spPr>
      </p:sp>
      <p:sp>
        <p:nvSpPr>
          <p:cNvPr id="3" name="Freeform 3"/>
          <p:cNvSpPr/>
          <p:nvPr/>
        </p:nvSpPr>
        <p:spPr>
          <a:xfrm>
            <a:off x="9566762" y="4162746"/>
            <a:ext cx="7915424" cy="5095554"/>
          </a:xfrm>
          <a:custGeom>
            <a:avLst/>
            <a:gdLst/>
            <a:ahLst/>
            <a:cxnLst/>
            <a:rect l="l" t="t" r="r" b="b"/>
            <a:pathLst>
              <a:path w="7915424" h="5095554">
                <a:moveTo>
                  <a:pt x="0" y="0"/>
                </a:moveTo>
                <a:lnTo>
                  <a:pt x="7915424" y="0"/>
                </a:lnTo>
                <a:lnTo>
                  <a:pt x="7915424" y="5095554"/>
                </a:lnTo>
                <a:lnTo>
                  <a:pt x="0" y="5095554"/>
                </a:lnTo>
                <a:lnTo>
                  <a:pt x="0" y="0"/>
                </a:lnTo>
                <a:close/>
              </a:path>
            </a:pathLst>
          </a:custGeom>
          <a:blipFill>
            <a:blip r:embed="rId3"/>
            <a:stretch>
              <a:fillRect/>
            </a:stretch>
          </a:blipFill>
        </p:spPr>
      </p:sp>
      <p:sp>
        <p:nvSpPr>
          <p:cNvPr id="4" name="TextBox 4"/>
          <p:cNvSpPr txBox="1"/>
          <p:nvPr/>
        </p:nvSpPr>
        <p:spPr>
          <a:xfrm>
            <a:off x="1028700" y="1734706"/>
            <a:ext cx="11518472" cy="1173480"/>
          </a:xfrm>
          <a:prstGeom prst="rect">
            <a:avLst/>
          </a:prstGeom>
        </p:spPr>
        <p:txBody>
          <a:bodyPr lIns="0" tIns="0" rIns="0" bIns="0" rtlCol="0" anchor="t">
            <a:spAutoFit/>
          </a:bodyPr>
          <a:lstStyle/>
          <a:p>
            <a:pPr algn="l">
              <a:lnSpc>
                <a:spcPts val="9659"/>
              </a:lnSpc>
            </a:pPr>
            <a:r>
              <a:rPr lang="en-US" sz="6999" b="1" spc="685">
                <a:solidFill>
                  <a:srgbClr val="231F20"/>
                </a:solidFill>
                <a:latin typeface="Oswald Bold"/>
                <a:ea typeface="Oswald Bold"/>
                <a:cs typeface="Oswald Bold"/>
                <a:sym typeface="Oswald Bold"/>
              </a:rPr>
              <a:t>HOW ATTENTIONS WORKS</a:t>
            </a:r>
          </a:p>
        </p:txBody>
      </p:sp>
      <p:sp>
        <p:nvSpPr>
          <p:cNvPr id="5" name="TextBox 5"/>
          <p:cNvSpPr txBox="1"/>
          <p:nvPr/>
        </p:nvSpPr>
        <p:spPr>
          <a:xfrm>
            <a:off x="1028700" y="3096173"/>
            <a:ext cx="15620002" cy="830961"/>
          </a:xfrm>
          <a:prstGeom prst="rect">
            <a:avLst/>
          </a:prstGeom>
        </p:spPr>
        <p:txBody>
          <a:bodyPr lIns="0" tIns="0" rIns="0" bIns="0" rtlCol="0" anchor="t">
            <a:spAutoFit/>
          </a:bodyPr>
          <a:lstStyle/>
          <a:p>
            <a:pPr marL="0" lvl="0" indent="0" algn="l">
              <a:lnSpc>
                <a:spcPts val="3311"/>
              </a:lnSpc>
              <a:spcBef>
                <a:spcPct val="0"/>
              </a:spcBef>
            </a:pPr>
            <a:r>
              <a:rPr lang="en-US" sz="2400" spc="235">
                <a:solidFill>
                  <a:srgbClr val="231F20"/>
                </a:solidFill>
                <a:latin typeface="DM Sans"/>
                <a:ea typeface="DM Sans"/>
                <a:cs typeface="DM Sans"/>
                <a:sym typeface="DM Sans"/>
              </a:rPr>
              <a:t>This image illustrates the attention mechanism in a neural network, specifically in a sequence-to-sequence (seq2seq) model, which is commonly used in machine translation.</a:t>
            </a:r>
          </a:p>
        </p:txBody>
      </p:sp>
      <p:grpSp>
        <p:nvGrpSpPr>
          <p:cNvPr id="6" name="Group 6"/>
          <p:cNvGrpSpPr/>
          <p:nvPr/>
        </p:nvGrpSpPr>
        <p:grpSpPr>
          <a:xfrm>
            <a:off x="9924109" y="760095"/>
            <a:ext cx="7335191" cy="268605"/>
            <a:chOff x="0" y="0"/>
            <a:chExt cx="9780254" cy="358140"/>
          </a:xfrm>
        </p:grpSpPr>
        <p:sp>
          <p:nvSpPr>
            <p:cNvPr id="7" name="TextBox 7"/>
            <p:cNvSpPr txBox="1"/>
            <p:nvPr/>
          </p:nvSpPr>
          <p:spPr>
            <a:xfrm>
              <a:off x="0" y="-38100"/>
              <a:ext cx="2275877"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TDT University</a:t>
              </a:r>
            </a:p>
          </p:txBody>
        </p:sp>
        <p:sp>
          <p:nvSpPr>
            <p:cNvPr id="8" name="TextBox 8"/>
            <p:cNvSpPr txBox="1"/>
            <p:nvPr/>
          </p:nvSpPr>
          <p:spPr>
            <a:xfrm>
              <a:off x="2611500" y="-38100"/>
              <a:ext cx="4718346"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Natural Language Processing</a:t>
              </a:r>
            </a:p>
          </p:txBody>
        </p:sp>
        <p:sp>
          <p:nvSpPr>
            <p:cNvPr id="9" name="TextBox 9"/>
            <p:cNvSpPr txBox="1"/>
            <p:nvPr/>
          </p:nvSpPr>
          <p:spPr>
            <a:xfrm>
              <a:off x="7665469" y="-38100"/>
              <a:ext cx="2114785"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Final Project</a:t>
              </a:r>
            </a:p>
          </p:txBody>
        </p:sp>
      </p:grpSp>
    </p:spTree>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858331" y="5679231"/>
            <a:ext cx="12571339" cy="2734266"/>
          </a:xfrm>
          <a:custGeom>
            <a:avLst/>
            <a:gdLst/>
            <a:ahLst/>
            <a:cxnLst/>
            <a:rect l="l" t="t" r="r" b="b"/>
            <a:pathLst>
              <a:path w="12571339" h="2734266">
                <a:moveTo>
                  <a:pt x="0" y="0"/>
                </a:moveTo>
                <a:lnTo>
                  <a:pt x="12571338" y="0"/>
                </a:lnTo>
                <a:lnTo>
                  <a:pt x="12571338" y="2734266"/>
                </a:lnTo>
                <a:lnTo>
                  <a:pt x="0" y="2734266"/>
                </a:lnTo>
                <a:lnTo>
                  <a:pt x="0" y="0"/>
                </a:lnTo>
                <a:close/>
              </a:path>
            </a:pathLst>
          </a:custGeom>
          <a:blipFill>
            <a:blip r:embed="rId2"/>
            <a:stretch>
              <a:fillRect/>
            </a:stretch>
          </a:blipFill>
        </p:spPr>
      </p:sp>
      <p:sp>
        <p:nvSpPr>
          <p:cNvPr id="3" name="TextBox 3"/>
          <p:cNvSpPr txBox="1"/>
          <p:nvPr/>
        </p:nvSpPr>
        <p:spPr>
          <a:xfrm>
            <a:off x="1028700" y="3255309"/>
            <a:ext cx="15620002" cy="1985772"/>
          </a:xfrm>
          <a:prstGeom prst="rect">
            <a:avLst/>
          </a:prstGeom>
        </p:spPr>
        <p:txBody>
          <a:bodyPr lIns="0" tIns="0" rIns="0" bIns="0" rtlCol="0" anchor="t">
            <a:spAutoFit/>
          </a:bodyPr>
          <a:lstStyle/>
          <a:p>
            <a:pPr algn="l">
              <a:lnSpc>
                <a:spcPts val="3174"/>
              </a:lnSpc>
            </a:pPr>
            <a:r>
              <a:rPr lang="en-US" sz="2300" b="1" spc="225">
                <a:solidFill>
                  <a:srgbClr val="231F20"/>
                </a:solidFill>
                <a:latin typeface="Montserrat Bold"/>
                <a:ea typeface="Montserrat Bold"/>
                <a:cs typeface="Montserrat Bold"/>
                <a:sym typeface="Montserrat Bold"/>
              </a:rPr>
              <a:t>1. Dot-product:</a:t>
            </a:r>
            <a:r>
              <a:rPr lang="en-US" sz="2300" spc="225">
                <a:solidFill>
                  <a:srgbClr val="231F20"/>
                </a:solidFill>
                <a:latin typeface="Montserrat"/>
                <a:ea typeface="Montserrat"/>
                <a:cs typeface="Montserrat"/>
                <a:sym typeface="Montserrat"/>
              </a:rPr>
              <a:t> The simplest method. </a:t>
            </a:r>
          </a:p>
          <a:p>
            <a:pPr algn="l">
              <a:lnSpc>
                <a:spcPts val="3174"/>
              </a:lnSpc>
            </a:pPr>
            <a:r>
              <a:rPr lang="en-US" sz="2300" b="1" spc="225">
                <a:solidFill>
                  <a:srgbClr val="231F20"/>
                </a:solidFill>
                <a:latin typeface="Montserrat Bold"/>
                <a:ea typeface="Montserrat Bold"/>
                <a:cs typeface="Montserrat Bold"/>
                <a:sym typeface="Montserrat Bold"/>
              </a:rPr>
              <a:t>2. Bilinear function (Luong attention):</a:t>
            </a:r>
            <a:r>
              <a:rPr lang="en-US" sz="2300" spc="225">
                <a:solidFill>
                  <a:srgbClr val="231F20"/>
                </a:solidFill>
                <a:latin typeface="Montserrat"/>
                <a:ea typeface="Montserrat"/>
                <a:cs typeface="Montserrat"/>
                <a:sym typeface="Montserrat"/>
              </a:rPr>
              <a:t> Used in the paper Effective Approaches to Attention-based Neural Machine Translation.</a:t>
            </a:r>
          </a:p>
          <a:p>
            <a:pPr algn="l">
              <a:lnSpc>
                <a:spcPts val="3174"/>
              </a:lnSpc>
            </a:pPr>
            <a:r>
              <a:rPr lang="en-US" sz="2300" b="1" spc="225">
                <a:solidFill>
                  <a:srgbClr val="231F20"/>
                </a:solidFill>
                <a:latin typeface="Montserrat Bold"/>
                <a:ea typeface="Montserrat Bold"/>
                <a:cs typeface="Montserrat Bold"/>
                <a:sym typeface="Montserrat Bold"/>
              </a:rPr>
              <a:t>3. Multi-layer perceptron (Bahdanau attention): </a:t>
            </a:r>
            <a:r>
              <a:rPr lang="en-US" sz="2300" spc="225">
                <a:solidFill>
                  <a:srgbClr val="231F20"/>
                </a:solidFill>
                <a:latin typeface="Montserrat"/>
                <a:ea typeface="Montserrat"/>
                <a:cs typeface="Montserrat"/>
                <a:sym typeface="Montserrat"/>
              </a:rPr>
              <a:t>The method proposed in the original paper.</a:t>
            </a:r>
          </a:p>
        </p:txBody>
      </p:sp>
      <p:sp>
        <p:nvSpPr>
          <p:cNvPr id="4" name="TextBox 4"/>
          <p:cNvSpPr txBox="1"/>
          <p:nvPr/>
        </p:nvSpPr>
        <p:spPr>
          <a:xfrm>
            <a:off x="1028700" y="1759203"/>
            <a:ext cx="14730040" cy="1099185"/>
          </a:xfrm>
          <a:prstGeom prst="rect">
            <a:avLst/>
          </a:prstGeom>
        </p:spPr>
        <p:txBody>
          <a:bodyPr lIns="0" tIns="0" rIns="0" bIns="0" rtlCol="0" anchor="t">
            <a:spAutoFit/>
          </a:bodyPr>
          <a:lstStyle/>
          <a:p>
            <a:pPr algn="ctr">
              <a:lnSpc>
                <a:spcPts val="8970"/>
              </a:lnSpc>
              <a:spcBef>
                <a:spcPct val="0"/>
              </a:spcBef>
            </a:pPr>
            <a:r>
              <a:rPr lang="en-US" sz="6500" b="1" spc="637">
                <a:solidFill>
                  <a:srgbClr val="231F20"/>
                </a:solidFill>
                <a:latin typeface="Oswald Bold"/>
                <a:ea typeface="Oswald Bold"/>
                <a:cs typeface="Oswald Bold"/>
                <a:sym typeface="Oswald Bold"/>
              </a:rPr>
              <a:t>HOW TO COMPUTE ATTENTION SCORE</a:t>
            </a:r>
          </a:p>
        </p:txBody>
      </p:sp>
      <p:grpSp>
        <p:nvGrpSpPr>
          <p:cNvPr id="5" name="Group 5"/>
          <p:cNvGrpSpPr/>
          <p:nvPr/>
        </p:nvGrpSpPr>
        <p:grpSpPr>
          <a:xfrm>
            <a:off x="9924109" y="9258300"/>
            <a:ext cx="7335191" cy="268605"/>
            <a:chOff x="0" y="0"/>
            <a:chExt cx="9780254" cy="358140"/>
          </a:xfrm>
        </p:grpSpPr>
        <p:sp>
          <p:nvSpPr>
            <p:cNvPr id="6" name="TextBox 6"/>
            <p:cNvSpPr txBox="1"/>
            <p:nvPr/>
          </p:nvSpPr>
          <p:spPr>
            <a:xfrm>
              <a:off x="0" y="-38100"/>
              <a:ext cx="2275877"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TDT University</a:t>
              </a:r>
            </a:p>
          </p:txBody>
        </p:sp>
        <p:sp>
          <p:nvSpPr>
            <p:cNvPr id="7" name="TextBox 7"/>
            <p:cNvSpPr txBox="1"/>
            <p:nvPr/>
          </p:nvSpPr>
          <p:spPr>
            <a:xfrm>
              <a:off x="2611500" y="-38100"/>
              <a:ext cx="4718346"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Natural Language Processing</a:t>
              </a:r>
            </a:p>
          </p:txBody>
        </p:sp>
        <p:sp>
          <p:nvSpPr>
            <p:cNvPr id="8" name="TextBox 8"/>
            <p:cNvSpPr txBox="1"/>
            <p:nvPr/>
          </p:nvSpPr>
          <p:spPr>
            <a:xfrm>
              <a:off x="7665469" y="-38100"/>
              <a:ext cx="2114785"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Final Project</a:t>
              </a:r>
            </a:p>
          </p:txBody>
        </p:sp>
      </p:grpSp>
    </p:spTree>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8818011" y="3963552"/>
            <a:ext cx="8658429" cy="3744770"/>
          </a:xfrm>
          <a:custGeom>
            <a:avLst/>
            <a:gdLst/>
            <a:ahLst/>
            <a:cxnLst/>
            <a:rect l="l" t="t" r="r" b="b"/>
            <a:pathLst>
              <a:path w="8658429" h="3744770">
                <a:moveTo>
                  <a:pt x="0" y="0"/>
                </a:moveTo>
                <a:lnTo>
                  <a:pt x="8658429" y="0"/>
                </a:lnTo>
                <a:lnTo>
                  <a:pt x="8658429" y="3744770"/>
                </a:lnTo>
                <a:lnTo>
                  <a:pt x="0" y="3744770"/>
                </a:lnTo>
                <a:lnTo>
                  <a:pt x="0" y="0"/>
                </a:lnTo>
                <a:close/>
              </a:path>
            </a:pathLst>
          </a:custGeom>
          <a:blipFill>
            <a:blip r:embed="rId2"/>
            <a:stretch>
              <a:fillRect/>
            </a:stretch>
          </a:blipFill>
        </p:spPr>
      </p:sp>
      <p:sp>
        <p:nvSpPr>
          <p:cNvPr id="3" name="TextBox 3"/>
          <p:cNvSpPr txBox="1"/>
          <p:nvPr/>
        </p:nvSpPr>
        <p:spPr>
          <a:xfrm>
            <a:off x="1028700" y="3423826"/>
            <a:ext cx="6693142" cy="4786122"/>
          </a:xfrm>
          <a:prstGeom prst="rect">
            <a:avLst/>
          </a:prstGeom>
        </p:spPr>
        <p:txBody>
          <a:bodyPr lIns="0" tIns="0" rIns="0" bIns="0" rtlCol="0" anchor="t">
            <a:spAutoFit/>
          </a:bodyPr>
          <a:lstStyle/>
          <a:p>
            <a:pPr algn="just">
              <a:lnSpc>
                <a:spcPts val="3174"/>
              </a:lnSpc>
            </a:pPr>
            <a:r>
              <a:rPr lang="en-US" sz="2300" spc="225">
                <a:solidFill>
                  <a:srgbClr val="231F20"/>
                </a:solidFill>
                <a:latin typeface="Montserrat"/>
                <a:ea typeface="Montserrat"/>
                <a:cs typeface="Montserrat"/>
                <a:sym typeface="Montserrat"/>
              </a:rPr>
              <a:t>The Bahdanau model’s encoder uses two Recurrent Neural Networks (RNNs), one reading the input sequence forwards and the other reading it backwards. This approach allows the model to capture information from both past and future contexts relative to the current token, which is particularly useful for languages where the meaning of a word can depend on subsequent words.</a:t>
            </a:r>
          </a:p>
        </p:txBody>
      </p:sp>
      <p:sp>
        <p:nvSpPr>
          <p:cNvPr id="4" name="TextBox 4"/>
          <p:cNvSpPr txBox="1"/>
          <p:nvPr/>
        </p:nvSpPr>
        <p:spPr>
          <a:xfrm>
            <a:off x="1028700" y="1762813"/>
            <a:ext cx="10854034" cy="1099185"/>
          </a:xfrm>
          <a:prstGeom prst="rect">
            <a:avLst/>
          </a:prstGeom>
        </p:spPr>
        <p:txBody>
          <a:bodyPr wrap="square" lIns="0" tIns="0" rIns="0" bIns="0" rtlCol="0" anchor="t">
            <a:spAutoFit/>
          </a:bodyPr>
          <a:lstStyle/>
          <a:p>
            <a:pPr algn="ctr">
              <a:lnSpc>
                <a:spcPts val="8970"/>
              </a:lnSpc>
              <a:spcBef>
                <a:spcPct val="0"/>
              </a:spcBef>
            </a:pPr>
            <a:r>
              <a:rPr lang="en-US" sz="6500" b="1" spc="637" dirty="0">
                <a:solidFill>
                  <a:srgbClr val="231F20"/>
                </a:solidFill>
                <a:latin typeface="Oswald Bold"/>
                <a:ea typeface="Oswald Bold"/>
                <a:cs typeface="Oswald Bold"/>
                <a:sym typeface="Oswald Bold"/>
              </a:rPr>
              <a:t>THE BAHDANAU ATTENTION</a:t>
            </a:r>
          </a:p>
        </p:txBody>
      </p:sp>
      <p:grpSp>
        <p:nvGrpSpPr>
          <p:cNvPr id="5" name="Group 5"/>
          <p:cNvGrpSpPr/>
          <p:nvPr/>
        </p:nvGrpSpPr>
        <p:grpSpPr>
          <a:xfrm>
            <a:off x="9924109" y="9258300"/>
            <a:ext cx="7335191" cy="268605"/>
            <a:chOff x="0" y="0"/>
            <a:chExt cx="9780254" cy="358140"/>
          </a:xfrm>
        </p:grpSpPr>
        <p:sp>
          <p:nvSpPr>
            <p:cNvPr id="6" name="TextBox 6"/>
            <p:cNvSpPr txBox="1"/>
            <p:nvPr/>
          </p:nvSpPr>
          <p:spPr>
            <a:xfrm>
              <a:off x="0" y="-38100"/>
              <a:ext cx="2275877"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TDT University</a:t>
              </a:r>
            </a:p>
          </p:txBody>
        </p:sp>
        <p:sp>
          <p:nvSpPr>
            <p:cNvPr id="7" name="TextBox 7"/>
            <p:cNvSpPr txBox="1"/>
            <p:nvPr/>
          </p:nvSpPr>
          <p:spPr>
            <a:xfrm>
              <a:off x="2611500" y="-38100"/>
              <a:ext cx="4718346"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Natural Language Processing</a:t>
              </a:r>
            </a:p>
          </p:txBody>
        </p:sp>
        <p:sp>
          <p:nvSpPr>
            <p:cNvPr id="8" name="TextBox 8"/>
            <p:cNvSpPr txBox="1"/>
            <p:nvPr/>
          </p:nvSpPr>
          <p:spPr>
            <a:xfrm>
              <a:off x="7665469" y="-38100"/>
              <a:ext cx="2114785"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Final Project</a:t>
              </a:r>
            </a:p>
          </p:txBody>
        </p:sp>
      </p:grpSp>
    </p:spTree>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8916743" y="3642587"/>
            <a:ext cx="8908715" cy="3986650"/>
          </a:xfrm>
          <a:custGeom>
            <a:avLst/>
            <a:gdLst/>
            <a:ahLst/>
            <a:cxnLst/>
            <a:rect l="l" t="t" r="r" b="b"/>
            <a:pathLst>
              <a:path w="8908715" h="3986650">
                <a:moveTo>
                  <a:pt x="0" y="0"/>
                </a:moveTo>
                <a:lnTo>
                  <a:pt x="8908714" y="0"/>
                </a:lnTo>
                <a:lnTo>
                  <a:pt x="8908714" y="3986650"/>
                </a:lnTo>
                <a:lnTo>
                  <a:pt x="0" y="3986650"/>
                </a:lnTo>
                <a:lnTo>
                  <a:pt x="0" y="0"/>
                </a:lnTo>
                <a:close/>
              </a:path>
            </a:pathLst>
          </a:custGeom>
          <a:blipFill>
            <a:blip r:embed="rId2"/>
            <a:stretch>
              <a:fillRect/>
            </a:stretch>
          </a:blipFill>
        </p:spPr>
      </p:sp>
      <p:sp>
        <p:nvSpPr>
          <p:cNvPr id="3" name="TextBox 3"/>
          <p:cNvSpPr txBox="1"/>
          <p:nvPr/>
        </p:nvSpPr>
        <p:spPr>
          <a:xfrm>
            <a:off x="1028700" y="3604487"/>
            <a:ext cx="6693142" cy="4386072"/>
          </a:xfrm>
          <a:prstGeom prst="rect">
            <a:avLst/>
          </a:prstGeom>
        </p:spPr>
        <p:txBody>
          <a:bodyPr lIns="0" tIns="0" rIns="0" bIns="0" rtlCol="0" anchor="t">
            <a:spAutoFit/>
          </a:bodyPr>
          <a:lstStyle/>
          <a:p>
            <a:pPr algn="just">
              <a:lnSpc>
                <a:spcPts val="3174"/>
              </a:lnSpc>
            </a:pPr>
            <a:r>
              <a:rPr lang="en-US" sz="2300" spc="225" dirty="0">
                <a:solidFill>
                  <a:srgbClr val="231F20"/>
                </a:solidFill>
                <a:latin typeface="Montserrat"/>
                <a:ea typeface="Montserrat"/>
                <a:cs typeface="Montserrat"/>
                <a:sym typeface="Montserrat"/>
              </a:rPr>
              <a:t>Minh-Thang Luong et al. </a:t>
            </a:r>
            <a:r>
              <a:rPr lang="en-US" sz="2300" spc="225">
                <a:solidFill>
                  <a:srgbClr val="231F20"/>
                </a:solidFill>
                <a:latin typeface="Montserrat"/>
                <a:ea typeface="Montserrat"/>
                <a:cs typeface="Montserrat"/>
                <a:sym typeface="Montserrat"/>
              </a:rPr>
              <a:t>developed the Luong attention technique, commonly referred to as "global attention," which enhances the performance of the </a:t>
            </a:r>
            <a:r>
              <a:rPr lang="en-US" sz="2300" spc="225" dirty="0" err="1">
                <a:solidFill>
                  <a:srgbClr val="231F20"/>
                </a:solidFill>
                <a:latin typeface="Montserrat"/>
                <a:ea typeface="Montserrat"/>
                <a:cs typeface="Montserrat"/>
                <a:sym typeface="Montserrat"/>
              </a:rPr>
              <a:t>Bahdanau</a:t>
            </a:r>
            <a:r>
              <a:rPr lang="en-US" sz="2300" spc="225" dirty="0">
                <a:solidFill>
                  <a:srgbClr val="231F20"/>
                </a:solidFill>
                <a:latin typeface="Montserrat"/>
                <a:ea typeface="Montserrat"/>
                <a:cs typeface="Montserrat"/>
                <a:sym typeface="Montserrat"/>
              </a:rPr>
              <a:t> et al. attention mechanism while simplifying it. The Luong attention model is distinguished by its unique method of applying attention in the decoder and determining attention scores.</a:t>
            </a:r>
          </a:p>
        </p:txBody>
      </p:sp>
      <p:sp>
        <p:nvSpPr>
          <p:cNvPr id="4" name="TextBox 4"/>
          <p:cNvSpPr txBox="1"/>
          <p:nvPr/>
        </p:nvSpPr>
        <p:spPr>
          <a:xfrm>
            <a:off x="1028700" y="1931699"/>
            <a:ext cx="9639300" cy="1099185"/>
          </a:xfrm>
          <a:prstGeom prst="rect">
            <a:avLst/>
          </a:prstGeom>
        </p:spPr>
        <p:txBody>
          <a:bodyPr wrap="square" lIns="0" tIns="0" rIns="0" bIns="0" rtlCol="0" anchor="t">
            <a:spAutoFit/>
          </a:bodyPr>
          <a:lstStyle/>
          <a:p>
            <a:pPr algn="ctr">
              <a:lnSpc>
                <a:spcPts val="8970"/>
              </a:lnSpc>
              <a:spcBef>
                <a:spcPct val="0"/>
              </a:spcBef>
            </a:pPr>
            <a:r>
              <a:rPr lang="en-US" sz="6500" b="1" spc="637" dirty="0">
                <a:solidFill>
                  <a:srgbClr val="231F20"/>
                </a:solidFill>
                <a:latin typeface="Oswald Bold"/>
                <a:ea typeface="Oswald Bold"/>
                <a:cs typeface="Oswald Bold"/>
                <a:sym typeface="Oswald Bold"/>
              </a:rPr>
              <a:t>THE LUONG ATTENTION</a:t>
            </a:r>
          </a:p>
        </p:txBody>
      </p:sp>
      <p:grpSp>
        <p:nvGrpSpPr>
          <p:cNvPr id="5" name="Group 5"/>
          <p:cNvGrpSpPr/>
          <p:nvPr/>
        </p:nvGrpSpPr>
        <p:grpSpPr>
          <a:xfrm>
            <a:off x="9924109" y="9258300"/>
            <a:ext cx="7335191" cy="268605"/>
            <a:chOff x="0" y="0"/>
            <a:chExt cx="9780254" cy="358140"/>
          </a:xfrm>
        </p:grpSpPr>
        <p:sp>
          <p:nvSpPr>
            <p:cNvPr id="6" name="TextBox 6"/>
            <p:cNvSpPr txBox="1"/>
            <p:nvPr/>
          </p:nvSpPr>
          <p:spPr>
            <a:xfrm>
              <a:off x="0" y="-38100"/>
              <a:ext cx="2275877"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TDT University</a:t>
              </a:r>
            </a:p>
          </p:txBody>
        </p:sp>
        <p:sp>
          <p:nvSpPr>
            <p:cNvPr id="7" name="TextBox 7"/>
            <p:cNvSpPr txBox="1"/>
            <p:nvPr/>
          </p:nvSpPr>
          <p:spPr>
            <a:xfrm>
              <a:off x="2611500" y="-38100"/>
              <a:ext cx="4718346"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Natural Language Processing</a:t>
              </a:r>
            </a:p>
          </p:txBody>
        </p:sp>
        <p:sp>
          <p:nvSpPr>
            <p:cNvPr id="8" name="TextBox 8"/>
            <p:cNvSpPr txBox="1"/>
            <p:nvPr/>
          </p:nvSpPr>
          <p:spPr>
            <a:xfrm>
              <a:off x="7665469" y="-38100"/>
              <a:ext cx="2114785"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Final Project</a:t>
              </a:r>
            </a:p>
          </p:txBody>
        </p:sp>
      </p:grpSp>
    </p:spTree>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11226317" y="3306273"/>
            <a:ext cx="4730776" cy="1117030"/>
          </a:xfrm>
          <a:custGeom>
            <a:avLst/>
            <a:gdLst/>
            <a:ahLst/>
            <a:cxnLst/>
            <a:rect l="l" t="t" r="r" b="b"/>
            <a:pathLst>
              <a:path w="4730776" h="1117030">
                <a:moveTo>
                  <a:pt x="0" y="0"/>
                </a:moveTo>
                <a:lnTo>
                  <a:pt x="4730776" y="0"/>
                </a:lnTo>
                <a:lnTo>
                  <a:pt x="4730776" y="1117029"/>
                </a:lnTo>
                <a:lnTo>
                  <a:pt x="0" y="1117029"/>
                </a:lnTo>
                <a:lnTo>
                  <a:pt x="0" y="0"/>
                </a:lnTo>
                <a:close/>
              </a:path>
            </a:pathLst>
          </a:custGeom>
          <a:blipFill>
            <a:blip r:embed="rId2"/>
            <a:stretch>
              <a:fillRect l="-82779" r="-79528"/>
            </a:stretch>
          </a:blipFill>
        </p:spPr>
      </p:sp>
      <p:sp>
        <p:nvSpPr>
          <p:cNvPr id="3" name="Freeform 3"/>
          <p:cNvSpPr/>
          <p:nvPr/>
        </p:nvSpPr>
        <p:spPr>
          <a:xfrm>
            <a:off x="9694693" y="4423302"/>
            <a:ext cx="7794023" cy="1596229"/>
          </a:xfrm>
          <a:custGeom>
            <a:avLst/>
            <a:gdLst/>
            <a:ahLst/>
            <a:cxnLst/>
            <a:rect l="l" t="t" r="r" b="b"/>
            <a:pathLst>
              <a:path w="7794023" h="1596229">
                <a:moveTo>
                  <a:pt x="0" y="0"/>
                </a:moveTo>
                <a:lnTo>
                  <a:pt x="7794023" y="0"/>
                </a:lnTo>
                <a:lnTo>
                  <a:pt x="7794023" y="1596229"/>
                </a:lnTo>
                <a:lnTo>
                  <a:pt x="0" y="1596229"/>
                </a:lnTo>
                <a:lnTo>
                  <a:pt x="0" y="0"/>
                </a:lnTo>
                <a:close/>
              </a:path>
            </a:pathLst>
          </a:custGeom>
          <a:blipFill>
            <a:blip r:embed="rId3"/>
            <a:stretch>
              <a:fillRect l="-33431" r="-26002"/>
            </a:stretch>
          </a:blipFill>
        </p:spPr>
      </p:sp>
      <p:sp>
        <p:nvSpPr>
          <p:cNvPr id="4" name="Freeform 4"/>
          <p:cNvSpPr/>
          <p:nvPr/>
        </p:nvSpPr>
        <p:spPr>
          <a:xfrm>
            <a:off x="11752359" y="5969679"/>
            <a:ext cx="4204734" cy="1742245"/>
          </a:xfrm>
          <a:custGeom>
            <a:avLst/>
            <a:gdLst/>
            <a:ahLst/>
            <a:cxnLst/>
            <a:rect l="l" t="t" r="r" b="b"/>
            <a:pathLst>
              <a:path w="4204734" h="1742245">
                <a:moveTo>
                  <a:pt x="0" y="0"/>
                </a:moveTo>
                <a:lnTo>
                  <a:pt x="4204734" y="0"/>
                </a:lnTo>
                <a:lnTo>
                  <a:pt x="4204734" y="1742245"/>
                </a:lnTo>
                <a:lnTo>
                  <a:pt x="0" y="1742245"/>
                </a:lnTo>
                <a:lnTo>
                  <a:pt x="0" y="0"/>
                </a:lnTo>
                <a:close/>
              </a:path>
            </a:pathLst>
          </a:custGeom>
          <a:blipFill>
            <a:blip r:embed="rId4"/>
            <a:stretch>
              <a:fillRect l="-103857" r="-92381"/>
            </a:stretch>
          </a:blipFill>
        </p:spPr>
      </p:sp>
      <p:sp>
        <p:nvSpPr>
          <p:cNvPr id="5" name="TextBox 5"/>
          <p:cNvSpPr txBox="1"/>
          <p:nvPr/>
        </p:nvSpPr>
        <p:spPr>
          <a:xfrm>
            <a:off x="1028700" y="3557568"/>
            <a:ext cx="8665993" cy="3986022"/>
          </a:xfrm>
          <a:prstGeom prst="rect">
            <a:avLst/>
          </a:prstGeom>
        </p:spPr>
        <p:txBody>
          <a:bodyPr lIns="0" tIns="0" rIns="0" bIns="0" rtlCol="0" anchor="t">
            <a:spAutoFit/>
          </a:bodyPr>
          <a:lstStyle/>
          <a:p>
            <a:pPr algn="just">
              <a:lnSpc>
                <a:spcPts val="3174"/>
              </a:lnSpc>
            </a:pPr>
            <a:r>
              <a:rPr lang="en-US" sz="2300" spc="225">
                <a:solidFill>
                  <a:srgbClr val="231F20"/>
                </a:solidFill>
                <a:latin typeface="Montserrat"/>
                <a:ea typeface="Montserrat"/>
                <a:cs typeface="Montserrat"/>
                <a:sym typeface="Montserrat"/>
              </a:rPr>
              <a:t>Since the advent of models like Transformers, which mostly rely on self-attention to interpret input data, the attention mechanism has been a key component of many state-of-the-art outcomes in a variety of NLP tasks.</a:t>
            </a:r>
          </a:p>
          <a:p>
            <a:pPr algn="just">
              <a:lnSpc>
                <a:spcPts val="3174"/>
              </a:lnSpc>
            </a:pPr>
            <a:r>
              <a:rPr lang="en-US" sz="2300" spc="225">
                <a:solidFill>
                  <a:srgbClr val="231F20"/>
                </a:solidFill>
                <a:latin typeface="Montserrat"/>
                <a:ea typeface="Montserrat"/>
                <a:cs typeface="Montserrat"/>
                <a:sym typeface="Montserrat"/>
              </a:rPr>
              <a:t>Because of their superior ability to capture long-range dependencies, attention mechanisms may be linked to both transformers and LSTM and GRU networks.</a:t>
            </a:r>
          </a:p>
          <a:p>
            <a:pPr algn="just">
              <a:lnSpc>
                <a:spcPts val="3174"/>
              </a:lnSpc>
            </a:pPr>
            <a:endParaRPr lang="en-US" sz="2300" spc="225">
              <a:solidFill>
                <a:srgbClr val="231F20"/>
              </a:solidFill>
              <a:latin typeface="Montserrat"/>
              <a:ea typeface="Montserrat"/>
              <a:cs typeface="Montserrat"/>
              <a:sym typeface="Montserrat"/>
            </a:endParaRPr>
          </a:p>
        </p:txBody>
      </p:sp>
      <p:sp>
        <p:nvSpPr>
          <p:cNvPr id="6" name="TextBox 6"/>
          <p:cNvSpPr txBox="1"/>
          <p:nvPr/>
        </p:nvSpPr>
        <p:spPr>
          <a:xfrm>
            <a:off x="1028700" y="1931699"/>
            <a:ext cx="8665993" cy="1099185"/>
          </a:xfrm>
          <a:prstGeom prst="rect">
            <a:avLst/>
          </a:prstGeom>
        </p:spPr>
        <p:txBody>
          <a:bodyPr wrap="square" lIns="0" tIns="0" rIns="0" bIns="0" rtlCol="0" anchor="t">
            <a:spAutoFit/>
          </a:bodyPr>
          <a:lstStyle/>
          <a:p>
            <a:pPr algn="ctr">
              <a:lnSpc>
                <a:spcPts val="8970"/>
              </a:lnSpc>
              <a:spcBef>
                <a:spcPct val="0"/>
              </a:spcBef>
            </a:pPr>
            <a:r>
              <a:rPr lang="en-US" sz="6500" b="1" spc="637" dirty="0">
                <a:solidFill>
                  <a:srgbClr val="231F20"/>
                </a:solidFill>
                <a:latin typeface="Oswald Bold"/>
                <a:ea typeface="Oswald Bold"/>
                <a:cs typeface="Oswald Bold"/>
                <a:sym typeface="Oswald Bold"/>
              </a:rPr>
              <a:t>ATTENTION IN LSTM</a:t>
            </a:r>
          </a:p>
        </p:txBody>
      </p:sp>
      <p:grpSp>
        <p:nvGrpSpPr>
          <p:cNvPr id="7" name="Group 7"/>
          <p:cNvGrpSpPr/>
          <p:nvPr/>
        </p:nvGrpSpPr>
        <p:grpSpPr>
          <a:xfrm>
            <a:off x="9924109" y="9258300"/>
            <a:ext cx="7335191" cy="268605"/>
            <a:chOff x="0" y="0"/>
            <a:chExt cx="9780254" cy="358140"/>
          </a:xfrm>
        </p:grpSpPr>
        <p:sp>
          <p:nvSpPr>
            <p:cNvPr id="8" name="TextBox 8"/>
            <p:cNvSpPr txBox="1"/>
            <p:nvPr/>
          </p:nvSpPr>
          <p:spPr>
            <a:xfrm>
              <a:off x="0" y="-38100"/>
              <a:ext cx="2275877"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TDT University</a:t>
              </a:r>
            </a:p>
          </p:txBody>
        </p:sp>
        <p:sp>
          <p:nvSpPr>
            <p:cNvPr id="9" name="TextBox 9"/>
            <p:cNvSpPr txBox="1"/>
            <p:nvPr/>
          </p:nvSpPr>
          <p:spPr>
            <a:xfrm>
              <a:off x="2611500" y="-38100"/>
              <a:ext cx="4718346"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Natural Language Processing</a:t>
              </a:r>
            </a:p>
          </p:txBody>
        </p:sp>
        <p:sp>
          <p:nvSpPr>
            <p:cNvPr id="10" name="TextBox 10"/>
            <p:cNvSpPr txBox="1"/>
            <p:nvPr/>
          </p:nvSpPr>
          <p:spPr>
            <a:xfrm>
              <a:off x="7665469" y="-38100"/>
              <a:ext cx="2114785"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Final Project</a:t>
              </a:r>
            </a:p>
          </p:txBody>
        </p:sp>
      </p:grpSp>
    </p:spTree>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9924109" y="4938790"/>
            <a:ext cx="8982315" cy="1661728"/>
          </a:xfrm>
          <a:custGeom>
            <a:avLst/>
            <a:gdLst/>
            <a:ahLst/>
            <a:cxnLst/>
            <a:rect l="l" t="t" r="r" b="b"/>
            <a:pathLst>
              <a:path w="8982315" h="1661728">
                <a:moveTo>
                  <a:pt x="0" y="0"/>
                </a:moveTo>
                <a:lnTo>
                  <a:pt x="8982316" y="0"/>
                </a:lnTo>
                <a:lnTo>
                  <a:pt x="8982316" y="1661728"/>
                </a:lnTo>
                <a:lnTo>
                  <a:pt x="0" y="1661728"/>
                </a:lnTo>
                <a:lnTo>
                  <a:pt x="0" y="0"/>
                </a:lnTo>
                <a:close/>
              </a:path>
            </a:pathLst>
          </a:custGeom>
          <a:blipFill>
            <a:blip r:embed="rId2"/>
            <a:stretch>
              <a:fillRect/>
            </a:stretch>
          </a:blipFill>
        </p:spPr>
      </p:sp>
      <p:sp>
        <p:nvSpPr>
          <p:cNvPr id="3" name="TextBox 3"/>
          <p:cNvSpPr txBox="1"/>
          <p:nvPr/>
        </p:nvSpPr>
        <p:spPr>
          <a:xfrm>
            <a:off x="1028700" y="3557568"/>
            <a:ext cx="8665993" cy="4386072"/>
          </a:xfrm>
          <a:prstGeom prst="rect">
            <a:avLst/>
          </a:prstGeom>
        </p:spPr>
        <p:txBody>
          <a:bodyPr lIns="0" tIns="0" rIns="0" bIns="0" rtlCol="0" anchor="t">
            <a:spAutoFit/>
          </a:bodyPr>
          <a:lstStyle/>
          <a:p>
            <a:pPr algn="just">
              <a:lnSpc>
                <a:spcPts val="3174"/>
              </a:lnSpc>
            </a:pPr>
            <a:r>
              <a:rPr lang="en-US" sz="2300" spc="225">
                <a:solidFill>
                  <a:srgbClr val="231F20"/>
                </a:solidFill>
                <a:latin typeface="Montserrat"/>
                <a:ea typeface="Montserrat"/>
                <a:cs typeface="Montserrat"/>
                <a:sym typeface="Montserrat"/>
              </a:rPr>
              <a:t>Unlike traditional models like LSTM, Transformer does not rely on sequentiality but takes advantage of Attention's parallel processing capabilities to capture the relationship between words in a sentence more flexibly.</a:t>
            </a:r>
          </a:p>
          <a:p>
            <a:pPr algn="just">
              <a:lnSpc>
                <a:spcPts val="3174"/>
              </a:lnSpc>
            </a:pPr>
            <a:r>
              <a:rPr lang="en-US" sz="2300" spc="225">
                <a:solidFill>
                  <a:srgbClr val="231F20"/>
                </a:solidFill>
                <a:latin typeface="Montserrat"/>
                <a:ea typeface="Montserrat"/>
                <a:cs typeface="Montserrat"/>
                <a:sym typeface="Montserrat"/>
              </a:rPr>
              <a:t>The Attention mechanism in Transformer is called Multi-Head Self-Attention. It allows the model to learn many different types of relationships between words in a sentence, thereby significantly improving the model's performance.</a:t>
            </a:r>
          </a:p>
        </p:txBody>
      </p:sp>
      <p:sp>
        <p:nvSpPr>
          <p:cNvPr id="4" name="TextBox 4"/>
          <p:cNvSpPr txBox="1"/>
          <p:nvPr/>
        </p:nvSpPr>
        <p:spPr>
          <a:xfrm>
            <a:off x="1028700" y="1979953"/>
            <a:ext cx="13026093" cy="1099185"/>
          </a:xfrm>
          <a:prstGeom prst="rect">
            <a:avLst/>
          </a:prstGeom>
        </p:spPr>
        <p:txBody>
          <a:bodyPr lIns="0" tIns="0" rIns="0" bIns="0" rtlCol="0" anchor="t">
            <a:spAutoFit/>
          </a:bodyPr>
          <a:lstStyle/>
          <a:p>
            <a:pPr algn="l">
              <a:lnSpc>
                <a:spcPts val="8970"/>
              </a:lnSpc>
              <a:spcBef>
                <a:spcPct val="0"/>
              </a:spcBef>
            </a:pPr>
            <a:r>
              <a:rPr lang="en-US" sz="6500" b="1" spc="637">
                <a:solidFill>
                  <a:srgbClr val="231F20"/>
                </a:solidFill>
                <a:latin typeface="Oswald Bold"/>
                <a:ea typeface="Oswald Bold"/>
                <a:cs typeface="Oswald Bold"/>
                <a:sym typeface="Oswald Bold"/>
              </a:rPr>
              <a:t>ATTENTION IN TRANSFORMER</a:t>
            </a:r>
          </a:p>
        </p:txBody>
      </p:sp>
      <p:grpSp>
        <p:nvGrpSpPr>
          <p:cNvPr id="5" name="Group 5"/>
          <p:cNvGrpSpPr/>
          <p:nvPr/>
        </p:nvGrpSpPr>
        <p:grpSpPr>
          <a:xfrm>
            <a:off x="9924109" y="9258300"/>
            <a:ext cx="7335191" cy="268605"/>
            <a:chOff x="0" y="0"/>
            <a:chExt cx="9780254" cy="358140"/>
          </a:xfrm>
        </p:grpSpPr>
        <p:sp>
          <p:nvSpPr>
            <p:cNvPr id="6" name="TextBox 6"/>
            <p:cNvSpPr txBox="1"/>
            <p:nvPr/>
          </p:nvSpPr>
          <p:spPr>
            <a:xfrm>
              <a:off x="0" y="-38100"/>
              <a:ext cx="2275877"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TDT University</a:t>
              </a:r>
            </a:p>
          </p:txBody>
        </p:sp>
        <p:sp>
          <p:nvSpPr>
            <p:cNvPr id="7" name="TextBox 7"/>
            <p:cNvSpPr txBox="1"/>
            <p:nvPr/>
          </p:nvSpPr>
          <p:spPr>
            <a:xfrm>
              <a:off x="2611500" y="-38100"/>
              <a:ext cx="4718346"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Natural Language Processing</a:t>
              </a:r>
            </a:p>
          </p:txBody>
        </p:sp>
        <p:sp>
          <p:nvSpPr>
            <p:cNvPr id="8" name="TextBox 8"/>
            <p:cNvSpPr txBox="1"/>
            <p:nvPr/>
          </p:nvSpPr>
          <p:spPr>
            <a:xfrm>
              <a:off x="7665469" y="-38100"/>
              <a:ext cx="2114785" cy="396240"/>
            </a:xfrm>
            <a:prstGeom prst="rect">
              <a:avLst/>
            </a:prstGeom>
          </p:spPr>
          <p:txBody>
            <a:bodyPr lIns="0" tIns="0" rIns="0" bIns="0" rtlCol="0" anchor="t">
              <a:spAutoFit/>
            </a:bodyPr>
            <a:lstStyle/>
            <a:p>
              <a:pPr algn="l">
                <a:lnSpc>
                  <a:spcPts val="2520"/>
                </a:lnSpc>
              </a:pPr>
              <a:r>
                <a:rPr lang="en-US" sz="1800">
                  <a:solidFill>
                    <a:srgbClr val="1A1A1A"/>
                  </a:solidFill>
                  <a:latin typeface="Montserrat"/>
                  <a:ea typeface="Montserrat"/>
                  <a:cs typeface="Montserrat"/>
                  <a:sym typeface="Montserrat"/>
                </a:rPr>
                <a:t>Final Project</a:t>
              </a:r>
            </a:p>
          </p:txBody>
        </p:sp>
      </p:grpSp>
    </p:spTree>
  </p:cSld>
  <p:clrMapOvr>
    <a:masterClrMapping/>
  </p:clrMapOvr>
  <p:transition>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611</Words>
  <Application>Microsoft Office PowerPoint</Application>
  <PresentationFormat>Custom</PresentationFormat>
  <Paragraphs>75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Oswald Bold</vt:lpstr>
      <vt:lpstr>DM Sans</vt:lpstr>
      <vt:lpstr>Montserrat</vt:lpstr>
      <vt:lpstr>Montserrat 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final-nlp</dc:title>
  <cp:lastModifiedBy>Bảo Trương</cp:lastModifiedBy>
  <cp:revision>2</cp:revision>
  <dcterms:created xsi:type="dcterms:W3CDTF">2006-08-16T00:00:00Z</dcterms:created>
  <dcterms:modified xsi:type="dcterms:W3CDTF">2024-12-12T16:00:42Z</dcterms:modified>
  <dc:identifier>DAGY92wUT-U</dc:identifier>
</cp:coreProperties>
</file>