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3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itle 11"/>
          <p:cNvSpPr>
            <a:spLocks noGrp="1"/>
          </p:cNvSpPr>
          <p:nvPr>
            <p:ph type="ctrTitle"/>
          </p:nvPr>
        </p:nvSpPr>
        <p:spPr>
          <a:xfrm>
            <a:off x="5715000" y="1957646"/>
            <a:ext cx="5800851" cy="553998"/>
          </a:xfrm>
        </p:spPr>
        <p:txBody>
          <a:bodyPr/>
          <a:lstStyle/>
          <a:p>
            <a:r>
              <a:rPr lang="en-US" sz="3600" b="1" dirty="0" smtClean="0">
                <a:latin typeface="+mn-lt"/>
                <a:cs typeface="Times New Roman" pitchFamily="18" charset="0"/>
              </a:rPr>
              <a:t>THIRUVENKATAM.V</a:t>
            </a:r>
            <a:endParaRPr lang="en-US" sz="3600" b="1" dirty="0">
              <a:latin typeface="+mn-lt"/>
              <a:cs typeface="Times New Roman" pitchFamily="18" charset="0"/>
            </a:endParaRPr>
          </a:p>
        </p:txBody>
      </p:sp>
      <p:sp>
        <p:nvSpPr>
          <p:cNvPr id="13" name="Subtitle 12"/>
          <p:cNvSpPr>
            <a:spLocks noGrp="1"/>
          </p:cNvSpPr>
          <p:nvPr>
            <p:ph type="subTitle" idx="4"/>
          </p:nvPr>
        </p:nvSpPr>
        <p:spPr>
          <a:xfrm>
            <a:off x="1828800" y="3810000"/>
            <a:ext cx="8534400" cy="276999"/>
          </a:xfrm>
        </p:spPr>
        <p:txBody>
          <a:bodyPr/>
          <a:lstStyle/>
          <a:p>
            <a:r>
              <a:rPr lang="en-US" dirty="0" smtClean="0"/>
              <a:t>  </a:t>
            </a:r>
            <a:endParaRPr lang="en-US"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90600" y="771466"/>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TextBox 13">
            <a:extLst>
              <a:ext uri="{FF2B5EF4-FFF2-40B4-BE49-F238E27FC236}">
                <a16:creationId xmlns:a16="http://schemas.microsoft.com/office/drawing/2014/main" xmlns="" id="{490BC127-869C-A3F6-572E-C89255A675DE}"/>
              </a:ext>
            </a:extLst>
          </p:cNvPr>
          <p:cNvSpPr txBox="1"/>
          <p:nvPr/>
        </p:nvSpPr>
        <p:spPr>
          <a:xfrm>
            <a:off x="838200" y="2200456"/>
            <a:ext cx="8077200" cy="1754326"/>
          </a:xfrm>
          <a:prstGeom prst="rect">
            <a:avLst/>
          </a:prstGeom>
          <a:noFill/>
        </p:spPr>
        <p:txBody>
          <a:bodyPr wrap="square">
            <a:spAutoFit/>
          </a:bodyPr>
          <a:lstStyle/>
          <a:p>
            <a:pPr algn="just">
              <a:lnSpc>
                <a:spcPct val="150000"/>
              </a:lnSpc>
            </a:pPr>
            <a:r>
              <a:rPr lang="en-US" dirty="0"/>
              <a:t>A</a:t>
            </a:r>
            <a:r>
              <a:rPr lang="en-US" dirty="0" smtClean="0"/>
              <a:t> Robust </a:t>
            </a:r>
            <a:r>
              <a:rPr lang="en-US" dirty="0"/>
              <a:t>and accurate classification model capable of identifying Iris flowers' species with high precision. The model's performance will be evaluated using various metrics, demonstrating its effectiveness in automating the flower classification process.</a:t>
            </a:r>
            <a:endParaRPr lang="en-IN" dirty="0">
              <a:cs typeface="Times New Roman" panose="02020603050405020304" pitchFamily="18" charset="0"/>
            </a:endParaRPr>
          </a:p>
        </p:txBody>
      </p:sp>
      <p:pic>
        <p:nvPicPr>
          <p:cNvPr id="3074" name="Picture 2">
            <a:extLst>
              <a:ext uri="{FF2B5EF4-FFF2-40B4-BE49-F238E27FC236}">
                <a16:creationId xmlns:a16="http://schemas.microsoft.com/office/drawing/2014/main" xmlns=""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xmlns=""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xmlns=""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mn-lt"/>
                <a:cs typeface="Times New Roman" pitchFamily="18" charset="0"/>
              </a:rPr>
              <a:t>PROJECT</a:t>
            </a:r>
            <a:r>
              <a:rPr sz="3600" spc="-85" dirty="0">
                <a:latin typeface="+mn-lt"/>
                <a:cs typeface="Times New Roman" pitchFamily="18" charset="0"/>
              </a:rPr>
              <a:t> </a:t>
            </a:r>
            <a:r>
              <a:rPr sz="3600" spc="25" dirty="0">
                <a:latin typeface="+mn-lt"/>
                <a:cs typeface="Times New Roman" pitchFamily="18" charset="0"/>
              </a:rPr>
              <a:t>TITLE</a:t>
            </a:r>
            <a:endParaRPr sz="3600" dirty="0">
              <a:latin typeface="+mn-lt"/>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pic>
        <p:nvPicPr>
          <p:cNvPr id="1026" name="Picture 2" descr="5 BEST AI Story Generator Tools to Write Compelling Stories">
            <a:extLst>
              <a:ext uri="{FF2B5EF4-FFF2-40B4-BE49-F238E27FC236}">
                <a16:creationId xmlns:a16="http://schemas.microsoft.com/office/drawing/2014/main" xmlns="" id="{C6FC5CEA-CCD4-2B99-281D-011CE56405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925" y="2236310"/>
            <a:ext cx="5572125" cy="291717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xmlns="" id="{7F3F4296-A640-B8F6-0B46-A0493B9F5E77}"/>
              </a:ext>
            </a:extLst>
          </p:cNvPr>
          <p:cNvSpPr txBox="1"/>
          <p:nvPr/>
        </p:nvSpPr>
        <p:spPr>
          <a:xfrm>
            <a:off x="6259605" y="2313652"/>
            <a:ext cx="4000394" cy="2554545"/>
          </a:xfrm>
          <a:prstGeom prst="rect">
            <a:avLst/>
          </a:prstGeom>
          <a:noFill/>
        </p:spPr>
        <p:txBody>
          <a:bodyPr wrap="square">
            <a:spAutoFit/>
          </a:bodyPr>
          <a:lstStyle/>
          <a:p>
            <a:r>
              <a:rPr lang="en-US" sz="4000" b="1" dirty="0" smtClean="0">
                <a:latin typeface="Times New Roman" pitchFamily="18" charset="0"/>
                <a:cs typeface="Times New Roman" pitchFamily="18" charset="0"/>
              </a:rPr>
              <a:t>Iris </a:t>
            </a:r>
            <a:r>
              <a:rPr lang="en-US" sz="4000" b="1" dirty="0">
                <a:latin typeface="Times New Roman" pitchFamily="18" charset="0"/>
                <a:cs typeface="Times New Roman" pitchFamily="18" charset="0"/>
              </a:rPr>
              <a:t>Flowers Classification using Naive-Bayes Algorithm</a:t>
            </a:r>
            <a:endParaRPr lang="en-US" sz="4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430530"/>
            <a:ext cx="1068133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 name="Text Placeholder 1"/>
          <p:cNvSpPr>
            <a:spLocks noGrp="1"/>
          </p:cNvSpPr>
          <p:nvPr>
            <p:ph type="body" idx="1"/>
          </p:nvPr>
        </p:nvSpPr>
        <p:spPr>
          <a:xfrm>
            <a:off x="1563143" y="1978700"/>
            <a:ext cx="9334500" cy="2031325"/>
          </a:xfrm>
        </p:spPr>
        <p:txBody>
          <a:bodyPr/>
          <a:lstStyle/>
          <a:p>
            <a:r>
              <a:rPr lang="en-US" dirty="0" smtClean="0">
                <a:cs typeface="Times New Roman" pitchFamily="18" charset="0"/>
              </a:rPr>
              <a:t>1.The </a:t>
            </a:r>
            <a:r>
              <a:rPr lang="en-US" dirty="0">
                <a:cs typeface="Times New Roman" pitchFamily="18" charset="0"/>
              </a:rPr>
              <a:t>agenda of this project is to develop a classification model using the Naive-Bayes algorithm to accurately classify different species of Iris flowers based on their features. </a:t>
            </a:r>
            <a:endParaRPr lang="en-US" dirty="0" smtClean="0">
              <a:cs typeface="Times New Roman" pitchFamily="18" charset="0"/>
            </a:endParaRPr>
          </a:p>
          <a:p>
            <a:endParaRPr lang="en-US" dirty="0" smtClean="0">
              <a:cs typeface="Times New Roman" pitchFamily="18" charset="0"/>
            </a:endParaRPr>
          </a:p>
          <a:p>
            <a:endParaRPr lang="en-US" dirty="0">
              <a:cs typeface="Times New Roman" pitchFamily="18" charset="0"/>
            </a:endParaRPr>
          </a:p>
          <a:p>
            <a:r>
              <a:rPr lang="en-US" dirty="0" smtClean="0">
                <a:cs typeface="Times New Roman" pitchFamily="18" charset="0"/>
              </a:rPr>
              <a:t>2.Leveraging </a:t>
            </a:r>
            <a:r>
              <a:rPr lang="en-US" dirty="0">
                <a:cs typeface="Times New Roman" pitchFamily="18" charset="0"/>
              </a:rPr>
              <a:t>machine learning techniques, we aim to create a robust and efficient model that can assist in automating the process of flower species identification.</a:t>
            </a:r>
            <a:r>
              <a:rPr lang="en-US" sz="2400" dirty="0">
                <a:cs typeface="Times New Roman" pitchFamily="18" charset="0"/>
              </a:rPr>
              <a:t> </a:t>
            </a:r>
            <a:endParaRPr lang="en-US" sz="2400" dirty="0" smtClean="0">
              <a:cs typeface="Times New Roman" pitchFamily="18" charset="0"/>
            </a:endParaRPr>
          </a:p>
          <a:p>
            <a:pPr marL="342900" indent="-342900">
              <a:buAutoNum type="arabicPeriod"/>
            </a:pPr>
            <a:endParaRPr lang="en-US"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F799D67F-5568-D176-429A-EBF07F3E4BE1}"/>
              </a:ext>
            </a:extLst>
          </p:cNvPr>
          <p:cNvSpPr txBox="1"/>
          <p:nvPr/>
        </p:nvSpPr>
        <p:spPr>
          <a:xfrm>
            <a:off x="990600" y="2329442"/>
            <a:ext cx="6633528" cy="3046988"/>
          </a:xfrm>
          <a:prstGeom prst="rect">
            <a:avLst/>
          </a:prstGeom>
          <a:noFill/>
        </p:spPr>
        <p:txBody>
          <a:bodyPr wrap="square">
            <a:spAutoFit/>
          </a:bodyPr>
          <a:lstStyle/>
          <a:p>
            <a:pPr algn="just">
              <a:lnSpc>
                <a:spcPct val="150000"/>
              </a:lnSpc>
            </a:pPr>
            <a:r>
              <a:rPr lang="en-US" dirty="0"/>
              <a:t>Identifying different species of Iris flowers manually can be time-consuming and prone to errors. There is a need for a reliable and efficient method to classify Iris flowers accurately based on their features such as sepal length, sepal width, petal length, and petal width. Developing a machine learning model capable of automating this classification process would greatly benefit botanists, researchers, and flower enthusiasts</a:t>
            </a:r>
            <a:r>
              <a:rPr lang="en-US" sz="2000" dirty="0"/>
              <a:t>.</a:t>
            </a:r>
            <a:endParaRPr lang="en-IN" sz="2000" dirty="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TextBox 13">
            <a:extLst>
              <a:ext uri="{FF2B5EF4-FFF2-40B4-BE49-F238E27FC236}">
                <a16:creationId xmlns:a16="http://schemas.microsoft.com/office/drawing/2014/main" xmlns="" id="{3D1EF36B-ED50-F791-EDF7-B5D571D8BAF9}"/>
              </a:ext>
            </a:extLst>
          </p:cNvPr>
          <p:cNvSpPr txBox="1"/>
          <p:nvPr/>
        </p:nvSpPr>
        <p:spPr>
          <a:xfrm>
            <a:off x="1143000" y="2644486"/>
            <a:ext cx="7713632" cy="2542363"/>
          </a:xfrm>
          <a:prstGeom prst="rect">
            <a:avLst/>
          </a:prstGeom>
          <a:noFill/>
        </p:spPr>
        <p:txBody>
          <a:bodyPr wrap="square">
            <a:spAutoFit/>
          </a:bodyPr>
          <a:lstStyle/>
          <a:p>
            <a:pPr algn="just">
              <a:lnSpc>
                <a:spcPct val="150000"/>
              </a:lnSpc>
            </a:pPr>
            <a:r>
              <a:rPr lang="en-US" dirty="0"/>
              <a:t>In this project, we will utilize the Naive-Bayes algorithm, a popular and effective classification technique, to classify Iris flowers into their respective species. The dataset used for training and testing the model will contain measurements of the four features mentioned earlier for various Iris flowers. We will preprocess the data, train the Naive-Bayes classifier, and evaluate its performance using appropriate metrics such as accuracy, precision, recall, and F1-score</a:t>
            </a:r>
            <a:endParaRPr lang="en-IN" dirty="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xmlns="" id="{30699579-571B-4699-74B2-283B4497A62B}"/>
              </a:ext>
            </a:extLst>
          </p:cNvPr>
          <p:cNvSpPr txBox="1"/>
          <p:nvPr/>
        </p:nvSpPr>
        <p:spPr>
          <a:xfrm>
            <a:off x="906544" y="1828801"/>
            <a:ext cx="8447006" cy="1754326"/>
          </a:xfrm>
          <a:prstGeom prst="rect">
            <a:avLst/>
          </a:prstGeom>
          <a:noFill/>
        </p:spPr>
        <p:txBody>
          <a:bodyPr wrap="square">
            <a:spAutoFit/>
          </a:bodyPr>
          <a:lstStyle/>
          <a:p>
            <a:r>
              <a:rPr lang="en-US" sz="1600" dirty="0"/>
              <a:t>T</a:t>
            </a:r>
            <a:r>
              <a:rPr lang="en-US" dirty="0"/>
              <a:t>he end users of this project are </a:t>
            </a:r>
          </a:p>
          <a:p>
            <a:endParaRPr lang="en-US" dirty="0"/>
          </a:p>
          <a:p>
            <a:pPr marL="342900" indent="-342900">
              <a:buFont typeface="Arial" pitchFamily="34" charset="0"/>
              <a:buChar char="•"/>
            </a:pPr>
            <a:r>
              <a:rPr lang="en-US" dirty="0"/>
              <a:t> </a:t>
            </a:r>
            <a:r>
              <a:rPr lang="en-US" dirty="0" smtClean="0"/>
              <a:t>Botanists</a:t>
            </a:r>
          </a:p>
          <a:p>
            <a:pPr marL="342900" indent="-342900">
              <a:buFont typeface="Arial" pitchFamily="34" charset="0"/>
              <a:buChar char="•"/>
            </a:pPr>
            <a:r>
              <a:rPr lang="en-US" dirty="0" smtClean="0"/>
              <a:t> </a:t>
            </a:r>
            <a:r>
              <a:rPr lang="en-US" dirty="0"/>
              <a:t>Researchers in the field of </a:t>
            </a:r>
            <a:r>
              <a:rPr lang="en-US" dirty="0" smtClean="0"/>
              <a:t>botany</a:t>
            </a:r>
          </a:p>
          <a:p>
            <a:pPr marL="342900" indent="-342900">
              <a:buFont typeface="Arial" pitchFamily="34" charset="0"/>
              <a:buChar char="•"/>
            </a:pPr>
            <a:r>
              <a:rPr lang="en-US" dirty="0" smtClean="0"/>
              <a:t> </a:t>
            </a:r>
            <a:r>
              <a:rPr lang="en-US" dirty="0"/>
              <a:t>Flower </a:t>
            </a:r>
            <a:r>
              <a:rPr lang="en-US" dirty="0" smtClean="0"/>
              <a:t>enthusiasts</a:t>
            </a:r>
          </a:p>
          <a:p>
            <a:pPr marL="342900" indent="-342900">
              <a:buFont typeface="Arial" pitchFamily="34" charset="0"/>
              <a:buChar char="•"/>
            </a:pPr>
            <a:r>
              <a:rPr lang="en-US" dirty="0"/>
              <a:t> </a:t>
            </a:r>
            <a:r>
              <a:rPr lang="en-US" dirty="0" smtClean="0"/>
              <a:t>Educational </a:t>
            </a:r>
            <a:r>
              <a:rPr lang="en-US" dirty="0"/>
              <a:t>institutions teaching botany or machine learning</a:t>
            </a:r>
            <a:endParaRPr lang="en-US" dirty="0"/>
          </a:p>
        </p:txBody>
      </p:sp>
      <p:sp>
        <p:nvSpPr>
          <p:cNvPr id="13" name="Rectangle 3">
            <a:extLst>
              <a:ext uri="{FF2B5EF4-FFF2-40B4-BE49-F238E27FC236}">
                <a16:creationId xmlns:a16="http://schemas.microsoft.com/office/drawing/2014/main" xmlns=""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xmlns=""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xmlns="" id="{C6320647-75AD-2945-DD14-989E33BC3F44}"/>
              </a:ext>
            </a:extLst>
          </p:cNvPr>
          <p:cNvSpPr txBox="1"/>
          <p:nvPr/>
        </p:nvSpPr>
        <p:spPr>
          <a:xfrm>
            <a:off x="3045542" y="2127441"/>
            <a:ext cx="6100916" cy="3000821"/>
          </a:xfrm>
          <a:prstGeom prst="rect">
            <a:avLst/>
          </a:prstGeom>
          <a:noFill/>
        </p:spPr>
        <p:txBody>
          <a:bodyPr wrap="square">
            <a:spAutoFit/>
          </a:bodyPr>
          <a:lstStyle/>
          <a:p>
            <a:pPr algn="just">
              <a:lnSpc>
                <a:spcPct val="150000"/>
              </a:lnSpc>
            </a:pPr>
            <a:r>
              <a:rPr lang="en-IN" b="1" dirty="0" smtClean="0">
                <a:latin typeface="Times New Roman" panose="02020603050405020304" pitchFamily="18" charset="0"/>
                <a:cs typeface="Times New Roman" panose="02020603050405020304" pitchFamily="18" charset="0"/>
              </a:rPr>
              <a:t>Solution : </a:t>
            </a:r>
            <a:r>
              <a:rPr lang="en-US" dirty="0" smtClean="0"/>
              <a:t>Our </a:t>
            </a:r>
            <a:r>
              <a:rPr lang="en-US" dirty="0"/>
              <a:t>solution involves the development of a machine learning model based on the Naive-Bayes algorithm, capable of accurately classifying Iris flowers into their respective </a:t>
            </a:r>
            <a:r>
              <a:rPr lang="en-US" dirty="0" smtClean="0"/>
              <a:t>species</a:t>
            </a:r>
          </a:p>
          <a:p>
            <a:pPr algn="just">
              <a:lnSpc>
                <a:spcPct val="150000"/>
              </a:lnSpc>
            </a:pPr>
            <a:r>
              <a:rPr lang="en-IN" b="1" dirty="0" smtClean="0">
                <a:latin typeface="Times New Roman" panose="02020603050405020304" pitchFamily="18" charset="0"/>
                <a:cs typeface="Times New Roman" panose="02020603050405020304" pitchFamily="18" charset="0"/>
              </a:rPr>
              <a:t>Value</a:t>
            </a:r>
            <a:r>
              <a:rPr lang="en-IN"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Proposition</a:t>
            </a:r>
            <a:r>
              <a:rPr lang="en-IN" sz="1600" dirty="0" smtClean="0">
                <a:latin typeface="Times New Roman" panose="02020603050405020304" pitchFamily="18" charset="0"/>
                <a:cs typeface="Times New Roman" panose="02020603050405020304" pitchFamily="18" charset="0"/>
              </a:rPr>
              <a:t>:</a:t>
            </a:r>
            <a:r>
              <a:rPr lang="en-US" sz="1600" dirty="0"/>
              <a:t> </a:t>
            </a:r>
            <a:r>
              <a:rPr lang="en-US" dirty="0"/>
              <a:t>The value proposition lies in the automation and accuracy provided by our model, saving time and effort for botanists and researchers who would otherwise have to manually identify flower species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xmlns="" id="{50F43B6B-D63D-8C11-3402-774E792281B9}"/>
              </a:ext>
            </a:extLst>
          </p:cNvPr>
          <p:cNvSpPr txBox="1"/>
          <p:nvPr/>
        </p:nvSpPr>
        <p:spPr>
          <a:xfrm>
            <a:off x="2786915" y="2282265"/>
            <a:ext cx="6712974" cy="3046988"/>
          </a:xfrm>
          <a:prstGeom prst="rect">
            <a:avLst/>
          </a:prstGeom>
          <a:noFill/>
        </p:spPr>
        <p:txBody>
          <a:bodyPr wrap="square">
            <a:spAutoFit/>
          </a:bodyPr>
          <a:lstStyle/>
          <a:p>
            <a:pPr algn="just">
              <a:lnSpc>
                <a:spcPct val="150000"/>
              </a:lnSpc>
            </a:pPr>
            <a:r>
              <a:rPr lang="en-US" dirty="0"/>
              <a:t>The wow factor in our solution lies in its simplicity and efficiency. Despite the simplicity of the Naive-Bayes algorithm, our model achieves impressive accuracy in classifying Iris flowers, showcasing the power of machine learning in solving real-world problems. Moreover, the ease of </a:t>
            </a:r>
            <a:r>
              <a:rPr lang="en-US" dirty="0" smtClean="0"/>
              <a:t>use and </a:t>
            </a:r>
            <a:r>
              <a:rPr lang="en-US" dirty="0"/>
              <a:t>interpretability of the model make it accessible to a wide range of users, including those with limited machine learning expertise</a:t>
            </a:r>
            <a:r>
              <a:rPr lang="en-US" sz="2000" dirty="0"/>
              <a:t>.</a:t>
            </a:r>
            <a:endParaRPr lang="en-IN" sz="2000" dirty="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6" name="TextBox 15">
            <a:extLst>
              <a:ext uri="{FF2B5EF4-FFF2-40B4-BE49-F238E27FC236}">
                <a16:creationId xmlns:a16="http://schemas.microsoft.com/office/drawing/2014/main" xmlns="" id="{47BC5487-83B5-E4BF-D80A-4D5A2252E175}"/>
              </a:ext>
            </a:extLst>
          </p:cNvPr>
          <p:cNvSpPr txBox="1"/>
          <p:nvPr/>
        </p:nvSpPr>
        <p:spPr>
          <a:xfrm>
            <a:off x="533400" y="1290358"/>
            <a:ext cx="9982200" cy="3373359"/>
          </a:xfrm>
          <a:prstGeom prst="rect">
            <a:avLst/>
          </a:prstGeom>
          <a:noFill/>
        </p:spPr>
        <p:txBody>
          <a:bodyPr wrap="square">
            <a:spAutoFit/>
          </a:bodyPr>
          <a:lstStyle/>
          <a:p>
            <a:pPr>
              <a:lnSpc>
                <a:spcPct val="150000"/>
              </a:lnSpc>
            </a:pPr>
            <a:r>
              <a:rPr lang="en-US" dirty="0"/>
              <a:t>1. Data Preprocessing: Cleaning the dataset, handling missing values, and scaling features </a:t>
            </a:r>
            <a:r>
              <a:rPr lang="en-US" dirty="0" smtClean="0"/>
              <a:t>if necessary</a:t>
            </a:r>
            <a:r>
              <a:rPr lang="en-US" dirty="0"/>
              <a:t>.</a:t>
            </a:r>
            <a:r>
              <a:rPr lang="en-US" dirty="0"/>
              <a:t/>
            </a:r>
            <a:br>
              <a:rPr lang="en-US" dirty="0"/>
            </a:br>
            <a:r>
              <a:rPr lang="en-US" dirty="0"/>
              <a:t>2. Model Training: Splitting the dataset into training and testing sets, training the Naive-Bayes </a:t>
            </a:r>
            <a:r>
              <a:rPr lang="en-US" dirty="0" err="1" smtClean="0"/>
              <a:t>classifierusingthetrainingdata</a:t>
            </a:r>
            <a:r>
              <a:rPr lang="en-US" dirty="0"/>
              <a:t>.</a:t>
            </a:r>
            <a:r>
              <a:rPr lang="en-US" dirty="0"/>
              <a:t/>
            </a:r>
            <a:br>
              <a:rPr lang="en-US" dirty="0"/>
            </a:br>
            <a:r>
              <a:rPr lang="en-US" dirty="0"/>
              <a:t>3. Model Evaluation: Assessing the performance of the trained model using evaluation metrics such as accuracy, precision, recall, and F1-score.</a:t>
            </a:r>
            <a:r>
              <a:rPr lang="en-US" dirty="0"/>
              <a:t/>
            </a:r>
            <a:br>
              <a:rPr lang="en-US" dirty="0"/>
            </a:br>
            <a:r>
              <a:rPr lang="en-US" dirty="0"/>
              <a:t>4. Model Optimization: Fine-tuning </a:t>
            </a:r>
            <a:r>
              <a:rPr lang="en-US" dirty="0" err="1"/>
              <a:t>hyperparameters</a:t>
            </a:r>
            <a:r>
              <a:rPr lang="en-US" dirty="0"/>
              <a:t> if required to improve the model's performance.</a:t>
            </a:r>
            <a:r>
              <a:rPr lang="en-US" dirty="0"/>
              <a:t/>
            </a:r>
            <a:br>
              <a:rPr lang="en-US" dirty="0"/>
            </a:br>
            <a:r>
              <a:rPr lang="en-US" dirty="0"/>
              <a:t>5. Deployment: Deploying the trained model for real-world use, providing an interface for users to input flower measurements and obtain predicted species.</a:t>
            </a:r>
            <a:endParaRPr lang="en-IN" sz="2000" dirty="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TotalTime>
  <Words>439</Words>
  <Application>Microsoft Office PowerPoint</Application>
  <PresentationFormat>Custom</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THIRUVENKATAM.V</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2021PITIT277</cp:lastModifiedBy>
  <cp:revision>13</cp:revision>
  <dcterms:created xsi:type="dcterms:W3CDTF">2024-03-29T14:48:44Z</dcterms:created>
  <dcterms:modified xsi:type="dcterms:W3CDTF">2024-04-01T08:55:59Z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