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9402" autoAdjust="0"/>
  </p:normalViewPr>
  <p:slideViewPr>
    <p:cSldViewPr snapToGrid="0" snapToObjects="1">
      <p:cViewPr varScale="1">
        <p:scale>
          <a:sx n="82" d="100"/>
          <a:sy n="82" d="100"/>
        </p:scale>
        <p:origin x="-2424" y="-78"/>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7/25/2017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7/25/2017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CD</a:t>
            </a:r>
            <a:r>
              <a:rPr lang="en-US" baseline="0" dirty="0" smtClean="0">
                <a:latin typeface="Arial" panose="020B0604020202020204" pitchFamily="34" charset="0"/>
                <a:cs typeface="Arial" panose="020B0604020202020204" pitchFamily="34" charset="0"/>
              </a:rPr>
              <a:t> 2 Briefing is to request </a:t>
            </a:r>
            <a:r>
              <a:rPr lang="en-US" b="1" baseline="0" dirty="0" smtClean="0">
                <a:latin typeface="Arial" panose="020B0604020202020204" pitchFamily="34" charset="0"/>
                <a:cs typeface="Arial" panose="020B0604020202020204" pitchFamily="34" charset="0"/>
              </a:rPr>
              <a:t>Approval to Deploy a specific product or Build</a:t>
            </a:r>
            <a:r>
              <a:rPr lang="en-US" baseline="0" dirty="0" smtClean="0">
                <a:latin typeface="Arial" panose="020B0604020202020204" pitchFamily="34" charset="0"/>
                <a:cs typeface="Arial" panose="020B0604020202020204" pitchFamily="34" charset="0"/>
              </a:rPr>
              <a:t>.</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smtClean="0">
                <a:latin typeface="Arial" panose="020B0604020202020204" pitchFamily="34" charset="0"/>
                <a:cs typeface="Arial" panose="020B0604020202020204" pitchFamily="34" charset="0"/>
              </a:rPr>
              <a:t> you have.  Please present this template at a high level.</a:t>
            </a:r>
            <a:endParaRPr lang="en-US" dirty="0" smtClean="0">
              <a:latin typeface="Arial" panose="020B0604020202020204" pitchFamily="34" charset="0"/>
              <a:cs typeface="Arial" panose="020B0604020202020204" pitchFamily="34" charset="0"/>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a:t>
            </a:r>
            <a:r>
              <a:rPr lang="en-US" sz="1200" dirty="0" smtClean="0">
                <a:latin typeface="Arial" panose="020B0604020202020204" pitchFamily="34" charset="0"/>
                <a:cs typeface="Arial" panose="020B0604020202020204" pitchFamily="34" charset="0"/>
              </a:rPr>
              <a:t>number.</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ea typeface="ＭＳ Ｐゴシック"/>
                <a:cs typeface="ＭＳ Ｐゴシック"/>
              </a:rPr>
              <a:t>This slide should identify the project name, nature of the CD</a:t>
            </a:r>
            <a:r>
              <a:rPr lang="en-US" baseline="0" dirty="0" smtClean="0">
                <a:latin typeface="Arial" pitchFamily="34" charset="0"/>
                <a:ea typeface="ＭＳ Ｐゴシック"/>
                <a:cs typeface="ＭＳ Ｐゴシック"/>
              </a:rPr>
              <a:t>2</a:t>
            </a:r>
            <a:r>
              <a:rPr lang="en-US" dirty="0" smtClean="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smtClean="0">
                <a:latin typeface="Arial" pitchFamily="34" charset="0"/>
                <a:ea typeface="ＭＳ Ｐゴシック"/>
                <a:cs typeface="ＭＳ Ｐゴシック"/>
              </a:rPr>
              <a:t>  </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ea typeface="ＭＳ Ｐゴシック"/>
                <a:cs typeface="ＭＳ Ｐゴシック"/>
              </a:rPr>
              <a:t>Release Name: The title of the Release Name.</a:t>
            </a:r>
          </a:p>
          <a:p>
            <a:r>
              <a:rPr lang="en-US" dirty="0" smtClean="0">
                <a:latin typeface="Arial" pitchFamily="34" charset="0"/>
                <a:ea typeface="ＭＳ Ｐゴシック"/>
                <a:cs typeface="ＭＳ Ｐゴシック"/>
              </a:rPr>
              <a:t>Start Date:  Date planned to start Release.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End Date: Date planned to complete Release. </a:t>
            </a:r>
          </a:p>
          <a:p>
            <a:r>
              <a:rPr lang="en-US" dirty="0" smtClean="0">
                <a:latin typeface="Arial" pitchFamily="34" charset="0"/>
                <a:ea typeface="ＭＳ Ｐゴシック"/>
                <a:cs typeface="ＭＳ Ｐゴシック"/>
              </a:rPr>
              <a:t>Resources Needed: Required</a:t>
            </a:r>
            <a:r>
              <a:rPr lang="en-US" baseline="0" dirty="0" smtClean="0">
                <a:latin typeface="Arial" pitchFamily="34" charset="0"/>
                <a:ea typeface="ＭＳ Ｐゴシック"/>
                <a:cs typeface="ＭＳ Ｐゴシック"/>
              </a:rPr>
              <a:t> manpower to complete the Release. </a:t>
            </a:r>
          </a:p>
          <a:p>
            <a:r>
              <a:rPr lang="en-US" baseline="0" dirty="0" smtClean="0">
                <a:latin typeface="Arial" pitchFamily="34" charset="0"/>
                <a:ea typeface="ＭＳ Ｐゴシック"/>
                <a:cs typeface="ＭＳ Ｐゴシック"/>
              </a:rPr>
              <a:t>Resources Assigned: Manpower that is assigned to the Release. </a:t>
            </a:r>
          </a:p>
          <a:p>
            <a:r>
              <a:rPr lang="en-US" baseline="0" dirty="0" smtClean="0">
                <a:latin typeface="Arial" pitchFamily="34" charset="0"/>
                <a:ea typeface="ＭＳ Ｐゴシック"/>
                <a:cs typeface="ＭＳ Ｐゴシック"/>
              </a:rPr>
              <a:t>Site Count: Total number of sites you are deploying to.</a:t>
            </a:r>
          </a:p>
          <a:p>
            <a:endParaRPr lang="en-US" baseline="0" dirty="0" smtClean="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smtClean="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smtClean="0">
              <a:latin typeface="Arial" pitchFamily="34" charset="0"/>
              <a:ea typeface="ＭＳ Ｐゴシック"/>
              <a:cs typeface="ＭＳ Ｐゴシック"/>
            </a:endParaRPr>
          </a:p>
          <a:p>
            <a:pPr eaLnBrk="1" hangingPunct="1">
              <a:spcBef>
                <a:spcPct val="0"/>
              </a:spcBef>
              <a:buFont typeface="Arial" charset="0"/>
              <a:buNone/>
            </a:pPr>
            <a:r>
              <a:rPr lang="en-US" dirty="0" smtClean="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smtClean="0">
              <a:latin typeface="Arial" pitchFamily="34" charset="0"/>
              <a:ea typeface="ＭＳ Ｐゴシック"/>
              <a:cs typeface="ＭＳ Ｐゴシック"/>
            </a:endParaRPr>
          </a:p>
          <a:p>
            <a:pPr eaLnBrk="1" hangingPunct="1">
              <a:spcBef>
                <a:spcPct val="0"/>
              </a:spcBef>
            </a:pPr>
            <a:r>
              <a:rPr lang="en-US" dirty="0" smtClean="0"/>
              <a:t>Upstream dependencies:</a:t>
            </a:r>
            <a:r>
              <a:rPr lang="en-US" baseline="0" dirty="0" smtClean="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smtClean="0"/>
          </a:p>
          <a:p>
            <a:pPr defTabSz="916503" fontAlgn="base">
              <a:spcBef>
                <a:spcPct val="0"/>
              </a:spcBef>
              <a:spcAft>
                <a:spcPct val="0"/>
              </a:spcAft>
              <a:defRPr/>
            </a:pPr>
            <a:r>
              <a:rPr lang="en-US" dirty="0" smtClean="0"/>
              <a:t>Downstream dependencies:</a:t>
            </a:r>
            <a:r>
              <a:rPr lang="en-US" baseline="0" dirty="0" smtClean="0"/>
              <a:t> other projects that are impacted the success of the projects under review. This includes deliverables, software, hardware, or infrastructure components' that this project will provide other projects.</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It is suggested that a POLARIS entry be conducted as early as possible.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smtClean="0">
                <a:latin typeface="Arial" pitchFamily="34" charset="0"/>
                <a:ea typeface="ＭＳ Ｐゴシック"/>
                <a:cs typeface="ＭＳ Ｐゴシック"/>
              </a:rPr>
              <a:t> projects</a:t>
            </a:r>
            <a:r>
              <a:rPr lang="en-US" dirty="0" smtClean="0">
                <a:latin typeface="Arial" pitchFamily="34" charset="0"/>
                <a:ea typeface="ＭＳ Ｐゴシック"/>
                <a:cs typeface="ＭＳ Ｐゴシック"/>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Fill out this slide</a:t>
            </a:r>
            <a:r>
              <a:rPr lang="en-US" baseline="0" dirty="0" smtClean="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Please remove this slide after review and before submitting for</a:t>
            </a:r>
            <a:r>
              <a:rPr lang="en-US" b="1" u="sng" baseline="0" dirty="0" smtClean="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300902352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56225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508298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8623343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061732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smtClean="0">
                <a:solidFill>
                  <a:schemeClr val="bg1">
                    <a:lumMod val="65000"/>
                  </a:schemeClr>
                </a:solidFill>
              </a:rPr>
              <a:t>OFFICE OF INFORMATION AND TECHNOLOGY</a:t>
            </a:r>
            <a:endParaRPr lang="en-US" sz="1200" spc="100" dirty="0">
              <a:solidFill>
                <a:schemeClr val="bg1">
                  <a:lumMod val="65000"/>
                </a:schemeClr>
              </a:solidFill>
            </a:endParaRP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http://go.va.gov/OIT360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smtClean="0">
                <a:solidFill>
                  <a:srgbClr val="FFFFFF">
                    <a:lumMod val="65000"/>
                  </a:srgbClr>
                </a:solidFill>
              </a:rPr>
              <a:t>October XX, 2015</a:t>
            </a:r>
            <a:endParaRPr lang="en-US" sz="1200" spc="100" dirty="0">
              <a:solidFill>
                <a:srgbClr val="FFFFFF">
                  <a:lumMod val="65000"/>
                </a:srgbClr>
              </a:solidFill>
            </a:endParaRP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394651"/>
            <a:ext cx="4572000" cy="2031325"/>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Care Collections Fund (MCCF) Electronic Data Interchange (EDI) Transaction Applications Suite Phase 1 Health Administrative Product Enhancements (HAPE)</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smtClean="0">
                <a:solidFill>
                  <a:schemeClr val="bg1"/>
                </a:solidFill>
                <a:latin typeface="Arial" panose="020B0604020202020204" pitchFamily="34" charset="0"/>
                <a:cs typeface="Arial" panose="020B0604020202020204" pitchFamily="34" charset="0"/>
              </a:rPr>
              <a:t>Build 12  07/25/2017</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smtClean="0"/>
              <a:t>Project Information</a:t>
            </a:r>
            <a:endParaRPr lang="en-US" sz="3200" dirty="0"/>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3153877743"/>
              </p:ext>
            </p:extLst>
          </p:nvPr>
        </p:nvGraphicFramePr>
        <p:xfrm>
          <a:off x="326572" y="1343423"/>
          <a:ext cx="8490858" cy="5163985"/>
        </p:xfrm>
        <a:graphic>
          <a:graphicData uri="http://schemas.openxmlformats.org/drawingml/2006/table">
            <a:tbl>
              <a:tblPr firstRow="1">
                <a:tableStyleId>{08FB837D-C827-4EFA-A057-4D05807E0F7C}</a:tableStyleId>
              </a:tblPr>
              <a:tblGrid>
                <a:gridCol w="3771778"/>
                <a:gridCol w="4719080"/>
              </a:tblGrid>
              <a:tr h="341551">
                <a:tc>
                  <a:txBody>
                    <a:bodyPr/>
                    <a:lstStyle/>
                    <a:p>
                      <a:pPr algn="l" rtl="0" fontAlgn="ctr"/>
                      <a:r>
                        <a:rPr lang="en-US" sz="1400" b="0" u="none" strike="noStrike" baseline="0" dirty="0" smtClean="0">
                          <a:solidFill>
                            <a:schemeClr val="tx1">
                              <a:lumMod val="50000"/>
                            </a:schemeClr>
                          </a:solidFill>
                          <a:latin typeface="Arial" panose="020B0604020202020204" pitchFamily="34" charset="0"/>
                          <a:cs typeface="Arial" panose="020B0604020202020204" pitchFamily="34" charset="0"/>
                        </a:rPr>
                        <a:t> Full </a:t>
                      </a: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1 </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Portfolio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Program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Toby Rudik-Winston Noronha</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OI&amp;T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Toby 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r>
                        <a:rPr lang="en-US" sz="1400" dirty="0" smtClean="0">
                          <a:latin typeface="Arial" panose="020B0604020202020204" pitchFamily="34" charset="0"/>
                          <a:cs typeface="Arial" panose="020B0604020202020204" pitchFamily="34" charset="0"/>
                        </a:rPr>
                        <a:t> </a:t>
                      </a: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OI&amp;T Portfolio Director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Don Sanders- </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Chris </a:t>
                      </a: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Minardi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Account Manager:</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Frank Annecchini</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0">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Mary Caulfield</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VIPR </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  </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V16-00159-000</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algn="l" defTabSz="457200" rtl="0" eaLnBrk="1" fontAlgn="ctr" latinLnBrk="0" hangingPunct="1"/>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Release Agent:</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ISO: </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Michael </a:t>
                      </a:r>
                      <a:r>
                        <a:rPr lang="en-US" sz="1200" b="1" i="1" u="none" strike="noStrike" baseline="0" dirty="0" err="1" smtClean="0">
                          <a:solidFill>
                            <a:schemeClr val="tx1">
                              <a:lumMod val="50000"/>
                            </a:schemeClr>
                          </a:solidFill>
                          <a:latin typeface="Arial" panose="020B0604020202020204" pitchFamily="34" charset="0"/>
                          <a:cs typeface="Arial" panose="020B0604020202020204" pitchFamily="34" charset="0"/>
                        </a:rPr>
                        <a:t>Lumby</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VA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Legacy</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16-MED-273;  </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FY17-08-03-02-05-01-004; FY16-</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01-02-03-20-11-009</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509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smtClean="0"/>
              <a:t>Purpose</a:t>
            </a:r>
            <a:endParaRPr lang="en-US" sz="3200" dirty="0" smtClean="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lnSpcReduction="10000"/>
          </a:bodyPr>
          <a:lstStyle/>
          <a:p>
            <a:pPr marL="0" indent="0">
              <a:lnSpc>
                <a:spcPct val="114000"/>
              </a:lnSpc>
              <a:buNone/>
            </a:pPr>
            <a:r>
              <a:rPr lang="en-US" sz="2400" dirty="0">
                <a:latin typeface="Arial" pitchFamily="34" charset="0"/>
                <a:cs typeface="Arial" pitchFamily="34" charset="0"/>
              </a:rPr>
              <a:t>Winston Noronha, </a:t>
            </a:r>
            <a:r>
              <a:rPr lang="en-US" sz="2400" dirty="0" smtClean="0">
                <a:latin typeface="Arial" pitchFamily="34" charset="0"/>
                <a:cs typeface="Arial" pitchFamily="34" charset="0"/>
              </a:rPr>
              <a:t>for </a:t>
            </a:r>
            <a:r>
              <a:rPr lang="en-US" sz="2400" dirty="0">
                <a:latin typeface="Arial" pitchFamily="34" charset="0"/>
                <a:cs typeface="Arial" pitchFamily="34" charset="0"/>
              </a:rPr>
              <a:t>Medical Care Collection Fund Electronic Data Interchange (EDI) Transaction Applications Suite </a:t>
            </a:r>
            <a:r>
              <a:rPr lang="en-US" sz="2400" dirty="0" smtClean="0">
                <a:latin typeface="Arial" pitchFamily="34" charset="0"/>
                <a:cs typeface="Arial" pitchFamily="34" charset="0"/>
              </a:rPr>
              <a:t>Phase 1, eBilling, is </a:t>
            </a:r>
            <a:r>
              <a:rPr lang="en-US" sz="2400" dirty="0">
                <a:latin typeface="Arial" pitchFamily="34" charset="0"/>
                <a:cs typeface="Arial" pitchFamily="34" charset="0"/>
              </a:rPr>
              <a:t>requesting VIP Critical Decision 2 Approval to deploy VistA patch </a:t>
            </a:r>
            <a:r>
              <a:rPr lang="en-US" sz="2400" dirty="0" smtClean="0">
                <a:latin typeface="Arial" pitchFamily="34" charset="0"/>
                <a:cs typeface="Arial" pitchFamily="34" charset="0"/>
              </a:rPr>
              <a:t>IB*2*577 Initial </a:t>
            </a:r>
            <a:r>
              <a:rPr lang="en-US" sz="2400" dirty="0">
                <a:latin typeface="Arial" pitchFamily="34" charset="0"/>
                <a:cs typeface="Arial" pitchFamily="34" charset="0"/>
              </a:rPr>
              <a:t>Operating Capability (IOC) production </a:t>
            </a:r>
            <a:r>
              <a:rPr lang="en-US" sz="2400" dirty="0" smtClean="0">
                <a:latin typeface="Arial" pitchFamily="34" charset="0"/>
                <a:cs typeface="Arial" pitchFamily="34" charset="0"/>
              </a:rPr>
              <a:t>at our four test sites Cleveland, Fargo, Orlando, and Omaha. </a:t>
            </a:r>
            <a:r>
              <a:rPr lang="en-US" sz="2400" dirty="0">
                <a:latin typeface="Arial" pitchFamily="34" charset="0"/>
                <a:cs typeface="Arial" pitchFamily="34" charset="0"/>
              </a:rPr>
              <a:t>The patch has completed Component Integration Testing (CIT</a:t>
            </a:r>
            <a:r>
              <a:rPr lang="en-US" sz="2400" dirty="0" smtClean="0">
                <a:latin typeface="Arial" pitchFamily="34" charset="0"/>
                <a:cs typeface="Arial" pitchFamily="34" charset="0"/>
              </a:rPr>
              <a:t>), Software Quality Assurance (SQA) Testing, User Acceptance Testing (UAT) and has been Installed in the test account at Orlando.</a:t>
            </a:r>
            <a:endParaRPr lang="en-US" sz="2400" dirty="0">
              <a:latin typeface="Arial" pitchFamily="34" charset="0"/>
              <a:cs typeface="Arial" pitchFamily="34" charset="0"/>
            </a:endParaRPr>
          </a:p>
          <a:p>
            <a:pPr marL="0" indent="0">
              <a:lnSpc>
                <a:spcPct val="114000"/>
              </a:lnSpc>
              <a:buNone/>
            </a:pPr>
            <a:r>
              <a:rPr lang="en-US" sz="2400" dirty="0" smtClean="0">
                <a:latin typeface="Arial" pitchFamily="34" charset="0"/>
                <a:cs typeface="Arial" pitchFamily="34" charset="0"/>
              </a:rPr>
              <a:t>The </a:t>
            </a:r>
            <a:r>
              <a:rPr lang="en-US" sz="2400" dirty="0">
                <a:latin typeface="Arial" pitchFamily="34" charset="0"/>
                <a:cs typeface="Arial" pitchFamily="34" charset="0"/>
              </a:rPr>
              <a:t>project is using the IOC model. </a:t>
            </a:r>
          </a:p>
          <a:p>
            <a:pPr marL="0" indent="0">
              <a:lnSpc>
                <a:spcPct val="114000"/>
              </a:lnSpc>
              <a:buNone/>
            </a:pPr>
            <a:r>
              <a:rPr lang="en-US" sz="2400" dirty="0">
                <a:latin typeface="Arial" pitchFamily="34" charset="0"/>
                <a:cs typeface="Arial" pitchFamily="34" charset="0"/>
              </a:rPr>
              <a:t>The National Release is expected on </a:t>
            </a:r>
            <a:r>
              <a:rPr lang="en-US" sz="2400" dirty="0" smtClean="0">
                <a:latin typeface="Arial" pitchFamily="34" charset="0"/>
                <a:cs typeface="Arial" pitchFamily="34" charset="0"/>
              </a:rPr>
              <a:t>10/20/17</a:t>
            </a:r>
            <a:r>
              <a:rPr lang="en-US" sz="2400" dirty="0">
                <a:latin typeface="Arial" pitchFamily="34" charset="0"/>
                <a:cs typeface="Arial" pitchFamily="34" charset="0"/>
              </a:rPr>
              <a:t>.</a:t>
            </a:r>
          </a:p>
          <a:p>
            <a:pPr marL="0" indent="0">
              <a:lnSpc>
                <a:spcPct val="114000"/>
              </a:lnSpc>
              <a:buNone/>
            </a:pPr>
            <a:endParaRPr lang="en-US" b="1" i="1" dirty="0" smtClean="0">
              <a:solidFill>
                <a:schemeClr val="tx1"/>
              </a:solidFill>
            </a:endParaRPr>
          </a:p>
          <a:p>
            <a:pPr marL="0" indent="0" eaLnBrk="1" hangingPunct="1">
              <a:buFont typeface="Arial" pitchFamily="34" charset="0"/>
              <a:buNone/>
            </a:pPr>
            <a:endParaRPr lang="en-US" sz="2600" i="1" dirty="0" smtClean="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smtClean="0">
                <a:solidFill>
                  <a:schemeClr val="tx1"/>
                </a:solidFill>
              </a:rPr>
              <a:t>Release(s)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3012391444"/>
              </p:ext>
            </p:extLst>
          </p:nvPr>
        </p:nvGraphicFramePr>
        <p:xfrm>
          <a:off x="381000" y="1390740"/>
          <a:ext cx="8458199" cy="1671320"/>
        </p:xfrm>
        <a:graphic>
          <a:graphicData uri="http://schemas.openxmlformats.org/drawingml/2006/table">
            <a:tbl>
              <a:tblPr firstRow="1">
                <a:tableStyleId>{775DCB02-9BB8-47FD-8907-85C794F793BA}</a:tableStyleId>
              </a:tblPr>
              <a:tblGrid>
                <a:gridCol w="1921284"/>
                <a:gridCol w="835342"/>
                <a:gridCol w="790360"/>
                <a:gridCol w="1728019"/>
                <a:gridCol w="1735395"/>
                <a:gridCol w="1447799"/>
              </a:tblGrid>
              <a:tr h="642938">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ＭＳ Ｐゴシック"/>
                          <a:cs typeface="Arial" pitchFamily="34" charset="0"/>
                        </a:rPr>
                        <a:t>IOC Release for eBilling  IB*2.0*577</a:t>
                      </a:r>
                      <a:endParaRPr kumimoji="0" lang="en-US" sz="1200" b="0" i="1" u="none" strike="noStrike" cap="none" normalizeH="0" baseline="0" dirty="0" smtClean="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08/01/17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09/27/17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Cleveland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Fargo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Orlando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Omaha </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Rectangle 4"/>
          <p:cNvSpPr/>
          <p:nvPr/>
        </p:nvSpPr>
        <p:spPr>
          <a:xfrm>
            <a:off x="533400" y="3246638"/>
            <a:ext cx="8153400" cy="3354765"/>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is the capability being deployed into the production </a:t>
            </a:r>
            <a:r>
              <a:rPr lang="en-US" sz="2400" dirty="0" smtClean="0">
                <a:latin typeface="Arial" panose="020B0604020202020204" pitchFamily="34" charset="0"/>
                <a:cs typeface="Arial" panose="020B0604020202020204" pitchFamily="34" charset="0"/>
              </a:rPr>
              <a:t>environment?</a:t>
            </a:r>
          </a:p>
          <a:p>
            <a:r>
              <a:rPr lang="en-US" sz="1600" dirty="0" smtClean="0"/>
              <a:t>·Cloning </a:t>
            </a:r>
            <a:r>
              <a:rPr lang="en-US" sz="1600" dirty="0"/>
              <a:t>a Primary Claim</a:t>
            </a:r>
          </a:p>
          <a:p>
            <a:r>
              <a:rPr lang="en-US" sz="1600" dirty="0"/>
              <a:t>· </a:t>
            </a:r>
            <a:r>
              <a:rPr lang="en-US" sz="1600" dirty="0" smtClean="0"/>
              <a:t>Field </a:t>
            </a:r>
            <a:r>
              <a:rPr lang="en-US" sz="1600" dirty="0"/>
              <a:t>Length Adjustments to maintain compliance with Health Care Claim standards.  </a:t>
            </a:r>
          </a:p>
          <a:p>
            <a:r>
              <a:rPr lang="en-US" sz="1600" dirty="0"/>
              <a:t>· </a:t>
            </a:r>
            <a:r>
              <a:rPr lang="en-US" sz="1600" dirty="0" smtClean="0"/>
              <a:t>Unit </a:t>
            </a:r>
            <a:r>
              <a:rPr lang="en-US" sz="1600" dirty="0"/>
              <a:t>or Basis for Measurements Codes for Drugs  The system will be updated to allow for different types of  measurement (qualifiers) to be available to users. </a:t>
            </a:r>
          </a:p>
          <a:p>
            <a:r>
              <a:rPr lang="en-US" sz="1600" dirty="0"/>
              <a:t>· </a:t>
            </a:r>
            <a:r>
              <a:rPr lang="en-US" sz="1600" dirty="0" smtClean="0"/>
              <a:t>Print </a:t>
            </a:r>
            <a:r>
              <a:rPr lang="en-US" sz="1600" dirty="0"/>
              <a:t>type of unit or basis for measurement in addition to National Drug Code (NDC) Number on UB04 claim form.</a:t>
            </a:r>
          </a:p>
          <a:p>
            <a:r>
              <a:rPr lang="en-US" sz="1600" dirty="0"/>
              <a:t>· </a:t>
            </a:r>
            <a:r>
              <a:rPr lang="en-US" sz="1600" dirty="0" smtClean="0"/>
              <a:t>Process </a:t>
            </a:r>
            <a:r>
              <a:rPr lang="en-US" sz="1600" dirty="0"/>
              <a:t>Payer ID - Store Health Care Clearing House (HCCH) Payer ID when the HCCH looks up and returns them to VistA. </a:t>
            </a:r>
          </a:p>
          <a:p>
            <a:r>
              <a:rPr lang="en-US" sz="1600" dirty="0"/>
              <a:t>· </a:t>
            </a:r>
            <a:r>
              <a:rPr lang="en-US" sz="1600" dirty="0" smtClean="0"/>
              <a:t>Payer </a:t>
            </a:r>
            <a:r>
              <a:rPr lang="en-US" sz="1600" dirty="0"/>
              <a:t>ID Report of IDs  the system has either changed or attempted to change as a result of a 277STAT message.</a:t>
            </a:r>
          </a:p>
        </p:txBody>
      </p:sp>
    </p:spTree>
    <p:extLst>
      <p:ext uri="{BB962C8B-B14F-4D97-AF65-F5344CB8AC3E}">
        <p14:creationId xmlns:p14="http://schemas.microsoft.com/office/powerpoint/2010/main" val="61837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smtClean="0"/>
              <a:t>Release Dependencies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smtClean="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smtClean="0">
                <a:solidFill>
                  <a:schemeClr val="tx1">
                    <a:lumMod val="50000"/>
                  </a:schemeClr>
                </a:solidFill>
                <a:latin typeface="Arial" panose="020B0604020202020204" pitchFamily="34" charset="0"/>
                <a:cs typeface="Arial" panose="020B0604020202020204" pitchFamily="34" charset="0"/>
              </a:rPr>
              <a:t>None known</a:t>
            </a:r>
            <a:r>
              <a:rPr lang="en-US" sz="2400" dirty="0" smtClean="0">
                <a:solidFill>
                  <a:schemeClr val="tx1">
                    <a:lumMod val="50000"/>
                  </a:schemeClr>
                </a:solidFill>
                <a:latin typeface="Arial" panose="020B060402020202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3520663946"/>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gridCol w="2667000"/>
                <a:gridCol w="1752600"/>
                <a:gridCol w="2438400"/>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Strategic Alignment Technology Team (STAT) Review Requirements </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for </a:t>
                      </a:r>
                      <a:r>
                        <a:rPr kumimoji="0" lang="en-US" sz="1100" b="0" i="0" u="none" strike="noStrike" cap="none" normalizeH="0" baseline="0" dirty="0" err="1" smtClean="0">
                          <a:ln>
                            <a:noFill/>
                          </a:ln>
                          <a:solidFill>
                            <a:schemeClr val="tx1">
                              <a:lumMod val="50000"/>
                            </a:schemeClr>
                          </a:solidFill>
                          <a:effectLst/>
                          <a:latin typeface="Arial" pitchFamily="34" charset="0"/>
                          <a:ea typeface="ＭＳ Ｐゴシック"/>
                          <a:cs typeface="Arial" panose="020B0604020202020204" pitchFamily="34" charset="0"/>
                        </a:rPr>
                        <a:t>VistA</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 Maintenance (formerly AERB)</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There is an outstanding question about whether the STAT review requirements apply to </a:t>
                      </a:r>
                      <a:r>
                        <a:rPr kumimoji="0" lang="en-US" sz="110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VistA</a:t>
                      </a: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maintenance patches. Therefore this review has not occurred for this patch.</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Escalated to EPMO</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Recommend release to IOC while this is resolved.</a:t>
                      </a: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38949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smtClean="0"/>
              <a:t>CD </a:t>
            </a:r>
            <a:r>
              <a:rPr lang="en-US" sz="3200" dirty="0" smtClean="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2906444646"/>
              </p:ext>
            </p:extLst>
          </p:nvPr>
        </p:nvGraphicFramePr>
        <p:xfrm>
          <a:off x="228600" y="1617982"/>
          <a:ext cx="8686799" cy="3345625"/>
        </p:xfrm>
        <a:graphic>
          <a:graphicData uri="http://schemas.openxmlformats.org/drawingml/2006/table">
            <a:tbl>
              <a:tblPr firstRow="1">
                <a:tableStyleId>{775DCB02-9BB8-47FD-8907-85C794F793BA}</a:tableStyleId>
              </a:tblPr>
              <a:tblGrid>
                <a:gridCol w="4953000"/>
                <a:gridCol w="685800"/>
                <a:gridCol w="838200"/>
                <a:gridCol w="2209799"/>
              </a:tblGrid>
              <a:tr h="333232">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smtClean="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smtClean="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smtClean="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52568">
                <a:tc>
                  <a:txBody>
                    <a:bodyPr/>
                    <a:lstStyle/>
                    <a:p>
                      <a:pPr marL="0" marR="0" algn="l" defTabSz="914400" rtl="0" eaLnBrk="1" latinLnBrk="0" hangingPunct="1">
                        <a:spcBef>
                          <a:spcPts val="0"/>
                        </a:spcBef>
                        <a:spcAft>
                          <a:spcPts val="0"/>
                        </a:spcAft>
                      </a:pPr>
                      <a:r>
                        <a:rPr lang="en-US" sz="1400" kern="1200" dirty="0" smtClean="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smtClean="0">
                          <a:solidFill>
                            <a:schemeClr val="tx1"/>
                          </a:solidFill>
                          <a:latin typeface="Arial" panose="020B0604020202020204" pitchFamily="34" charset="0"/>
                          <a:ea typeface="+mn-ea"/>
                          <a:cs typeface="Arial" panose="020B0604020202020204" pitchFamily="34" charset="0"/>
                        </a:rPr>
                        <a:t>/ Production? </a:t>
                      </a:r>
                      <a:endParaRPr lang="en-US" sz="1400" kern="1200" dirty="0" smtClean="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Exception approved..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smtClean="0">
                          <a:solidFill>
                            <a:schemeClr val="tx1"/>
                          </a:solidFill>
                          <a:latin typeface="Arial" panose="020B0604020202020204" pitchFamily="34" charset="0"/>
                          <a:ea typeface="Times New Roman"/>
                          <a:cs typeface="Arial" panose="020B0604020202020204" pitchFamily="34" charset="0"/>
                        </a:rPr>
                        <a:t>Security </a:t>
                      </a:r>
                      <a:r>
                        <a:rPr lang="en-US" sz="1400" dirty="0" smtClean="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59205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smtClean="0"/>
              <a:t>CD 2</a:t>
            </a:r>
            <a:r>
              <a:rPr lang="en-US" sz="3000" dirty="0" smtClean="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63349468"/>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gridCol w="639704"/>
                <a:gridCol w="591671"/>
                <a:gridCol w="3133164"/>
              </a:tblGrid>
              <a:tr h="399585">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658774">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Does your project have any open Severity 1 or 2 Defects?</a:t>
                      </a:r>
                      <a:endParaRPr lang="en-US" sz="1400" kern="1200" baseline="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smtClean="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smtClean="0">
                          <a:solidFill>
                            <a:schemeClr val="tx1"/>
                          </a:solidFill>
                          <a:latin typeface="Arial" panose="020B0604020202020204" pitchFamily="34" charset="0"/>
                          <a:ea typeface="Times New Roman"/>
                          <a:cs typeface="Arial" panose="020B0604020202020204" pitchFamily="34" charset="0"/>
                        </a:rPr>
                        <a:t>N/A</a:t>
                      </a:r>
                      <a:r>
                        <a:rPr lang="en-US" sz="1400" b="0" baseline="0" dirty="0" smtClean="0">
                          <a:solidFill>
                            <a:schemeClr val="tx1"/>
                          </a:solidFill>
                          <a:latin typeface="Arial" panose="020B0604020202020204" pitchFamily="34" charset="0"/>
                          <a:ea typeface="Times New Roman"/>
                          <a:cs typeface="Arial" panose="020B0604020202020204" pitchFamily="34" charset="0"/>
                        </a:rPr>
                        <a:t> VistA</a:t>
                      </a:r>
                      <a:endParaRPr lang="en-US" sz="1400" b="0" dirty="0" smtClean="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Created a new ATO</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smtClean="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113583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smtClean="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1706032549"/>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gridCol w="689429"/>
                <a:gridCol w="689429"/>
                <a:gridCol w="3274782"/>
              </a:tblGrid>
              <a:tr h="381000">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Chris Minardi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Frank Annecchini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Mary Caulfield</a:t>
                      </a:r>
                      <a:r>
                        <a:rPr lang="en-US" sz="1400" baseline="0" dirty="0" smtClean="0">
                          <a:solidFill>
                            <a:schemeClr val="tx1">
                              <a:lumMod val="50000"/>
                            </a:schemeClr>
                          </a:solidFill>
                          <a:latin typeface="Arial" panose="020B0604020202020204" pitchFamily="34" charset="0"/>
                          <a:ea typeface="Times New Roman"/>
                          <a:cs typeface="Arial" panose="020B0604020202020204" pitchFamily="34" charset="0"/>
                        </a:rPr>
                        <a:t>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80180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Version Tracking</a:t>
            </a:r>
            <a:endParaRPr lang="en-US" dirty="0"/>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smtClean="0"/>
              <a:t>Version 1 – Initial Version</a:t>
            </a:r>
          </a:p>
          <a:p>
            <a:r>
              <a:rPr lang="en-US" dirty="0" smtClean="0"/>
              <a:t>Version 2 – Slide 1: Added Portfolio name</a:t>
            </a:r>
          </a:p>
          <a:p>
            <a:r>
              <a:rPr lang="en-US" dirty="0"/>
              <a:t> </a:t>
            </a:r>
            <a:r>
              <a:rPr lang="en-US" dirty="0" smtClean="0"/>
              <a:t>                    Slide 2</a:t>
            </a:r>
            <a:r>
              <a:rPr lang="en-US" dirty="0"/>
              <a:t>: Added  Receiving / Sustainment </a:t>
            </a:r>
            <a:r>
              <a:rPr lang="en-US" dirty="0" smtClean="0"/>
              <a:t>Organization name</a:t>
            </a:r>
          </a:p>
          <a:p>
            <a:r>
              <a:rPr lang="en-US" dirty="0"/>
              <a:t> </a:t>
            </a:r>
            <a:r>
              <a:rPr lang="en-US" dirty="0" smtClean="0"/>
              <a:t>                                  Changed Business Owner to Product Owner.</a:t>
            </a:r>
          </a:p>
          <a:p>
            <a:r>
              <a:rPr lang="en-US" dirty="0"/>
              <a:t> </a:t>
            </a:r>
            <a:r>
              <a:rPr lang="en-US" dirty="0" smtClean="0"/>
              <a:t>                     Slide 5&amp;6: CD2 Checklist: Removed POLARIS requirement</a:t>
            </a:r>
          </a:p>
          <a:p>
            <a:r>
              <a:rPr lang="en-US" dirty="0" smtClean="0"/>
              <a:t>Version 3 -   Slide 5: Changed the word “Approve” to “Recommend” for the</a:t>
            </a:r>
          </a:p>
          <a:p>
            <a:r>
              <a:rPr lang="en-US" dirty="0"/>
              <a:t> </a:t>
            </a:r>
            <a:r>
              <a:rPr lang="en-US" dirty="0" smtClean="0"/>
              <a:t>                                   Release Team</a:t>
            </a:r>
          </a:p>
          <a:p>
            <a:r>
              <a:rPr lang="en-US" dirty="0" smtClean="0"/>
              <a:t>Version 3.5 -   Slide 5</a:t>
            </a:r>
            <a:r>
              <a:rPr lang="en-US" dirty="0"/>
              <a:t>: Removed </a:t>
            </a:r>
            <a:r>
              <a:rPr lang="en-US" dirty="0" smtClean="0"/>
              <a:t>OIS </a:t>
            </a:r>
            <a:r>
              <a:rPr lang="en-US" dirty="0"/>
              <a:t>check </a:t>
            </a:r>
            <a:r>
              <a:rPr lang="en-US" dirty="0" smtClean="0"/>
              <a:t>list, it is not a requirement.   </a:t>
            </a:r>
          </a:p>
          <a:p>
            <a:r>
              <a:rPr lang="en-US" dirty="0" smtClean="0"/>
              <a:t>Version 4.0 -   Slide 5: Changed “Release Team” to Release Agent” To clarify </a:t>
            </a:r>
          </a:p>
          <a:p>
            <a:r>
              <a:rPr lang="en-US" dirty="0"/>
              <a:t>                         who/what this question </a:t>
            </a:r>
            <a:r>
              <a:rPr lang="en-US" dirty="0" smtClean="0"/>
              <a:t>is.</a:t>
            </a:r>
          </a:p>
          <a:p>
            <a:r>
              <a:rPr lang="en-US" dirty="0" smtClean="0"/>
              <a:t>Version 4.1 </a:t>
            </a:r>
            <a:r>
              <a:rPr lang="en-US" dirty="0"/>
              <a:t>-  </a:t>
            </a:r>
            <a:r>
              <a:rPr lang="en-US" dirty="0" smtClean="0"/>
              <a:t>Added instructions for filling out Slides One &amp; Three. </a:t>
            </a:r>
          </a:p>
          <a:p>
            <a:r>
              <a:rPr lang="en-US" dirty="0" smtClean="0"/>
              <a:t>                         </a:t>
            </a:r>
            <a:r>
              <a:rPr lang="en-US" dirty="0">
                <a:solidFill>
                  <a:srgbClr val="4D4E53"/>
                </a:solidFill>
              </a:rPr>
              <a:t>Slides  Two &amp; Seven: </a:t>
            </a:r>
            <a:r>
              <a:rPr lang="en-US" dirty="0" smtClean="0">
                <a:solidFill>
                  <a:srgbClr val="4D4E53"/>
                </a:solidFill>
              </a:rPr>
              <a:t>Changed </a:t>
            </a:r>
            <a:r>
              <a:rPr lang="en-US" dirty="0">
                <a:solidFill>
                  <a:srgbClr val="4D4E53"/>
                </a:solidFill>
              </a:rPr>
              <a:t>“Portfolio Manager” to “Portfolio  </a:t>
            </a:r>
          </a:p>
          <a:p>
            <a:r>
              <a:rPr lang="en-US" dirty="0">
                <a:solidFill>
                  <a:srgbClr val="4D4E53"/>
                </a:solidFill>
              </a:rPr>
              <a:t>                      </a:t>
            </a:r>
            <a:r>
              <a:rPr lang="en-US" dirty="0" smtClean="0">
                <a:solidFill>
                  <a:srgbClr val="4D4E53"/>
                </a:solidFill>
              </a:rPr>
              <a:t>   Director</a:t>
            </a:r>
            <a:r>
              <a:rPr lang="en-US" dirty="0">
                <a:solidFill>
                  <a:srgbClr val="4D4E53"/>
                </a:solidFill>
              </a:rPr>
              <a:t>”          </a:t>
            </a:r>
          </a:p>
          <a:p>
            <a:endParaRPr lang="en-US" dirty="0" smtClean="0"/>
          </a:p>
          <a:p>
            <a:r>
              <a:rPr lang="en-US" dirty="0"/>
              <a:t> </a:t>
            </a:r>
            <a:r>
              <a:rPr lang="en-US" dirty="0" smtClean="0"/>
              <a:t>                     </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5B7A3E-5AA8-40A9-A8ED-B0C1DB7B827F}">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2006/metadata/properties"/>
    <ds:schemaRef ds:uri="dccbc5df-29b3-4670-b8f5-ce9b6d6a1832"/>
  </ds:schemaRefs>
</ds:datastoreItem>
</file>

<file path=customXml/itemProps3.xml><?xml version="1.0" encoding="utf-8"?>
<ds:datastoreItem xmlns:ds="http://schemas.openxmlformats.org/officeDocument/2006/customXml" ds:itemID="{959ECF6F-E71D-4A21-9D5B-E9AEDC02F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25463</TotalTime>
  <Words>1407</Words>
  <Application>Microsoft Office PowerPoint</Application>
  <PresentationFormat>On-screen Show (4:3)</PresentationFormat>
  <Paragraphs>183</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Clark, Jeffrey (Leidos)</cp:lastModifiedBy>
  <cp:revision>530</cp:revision>
  <cp:lastPrinted>2015-12-16T21:05:21Z</cp:lastPrinted>
  <dcterms:created xsi:type="dcterms:W3CDTF">2011-05-12T19:56:03Z</dcterms:created>
  <dcterms:modified xsi:type="dcterms:W3CDTF">2017-07-25T13:09:17Z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