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9402" autoAdjust="0"/>
  </p:normalViewPr>
  <p:slideViewPr>
    <p:cSldViewPr snapToGrid="0" snapToObjects="1">
      <p:cViewPr varScale="1">
        <p:scale>
          <a:sx n="80" d="100"/>
          <a:sy n="80" d="100"/>
        </p:scale>
        <p:origin x="2490" y="84"/>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10/1/2018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10/1/2018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CD</a:t>
            </a:r>
            <a:r>
              <a:rPr lang="en-US" baseline="0" dirty="0">
                <a:latin typeface="Arial" panose="020B0604020202020204" pitchFamily="34" charset="0"/>
                <a:cs typeface="Arial" panose="020B0604020202020204" pitchFamily="34" charset="0"/>
              </a:rPr>
              <a:t> 2 Briefing is to request </a:t>
            </a:r>
            <a:r>
              <a:rPr lang="en-US" b="1" baseline="0" dirty="0">
                <a:latin typeface="Arial" panose="020B0604020202020204" pitchFamily="34" charset="0"/>
                <a:cs typeface="Arial" panose="020B0604020202020204" pitchFamily="34" charset="0"/>
              </a:rPr>
              <a:t>Approval to Deploy a specific product or Build</a:t>
            </a:r>
            <a:r>
              <a:rPr lang="en-US" baseline="0" dirty="0">
                <a:latin typeface="Arial" panose="020B0604020202020204" pitchFamily="34" charset="0"/>
                <a:cs typeface="Arial" panose="020B0604020202020204" pitchFamily="34" charset="0"/>
              </a:rPr>
              <a:t>.</a:t>
            </a:r>
          </a:p>
          <a:p>
            <a:endParaRPr lang="en-US" baseline="0" dirty="0">
              <a:latin typeface="Arial" panose="020B0604020202020204" pitchFamily="34" charset="0"/>
              <a:cs typeface="Arial" panose="020B0604020202020204" pitchFamily="34" charset="0"/>
            </a:endParaRPr>
          </a:p>
          <a:p>
            <a:r>
              <a:rPr lang="en-US" baseline="0" dirty="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a:latin typeface="Arial" panose="020B0604020202020204" pitchFamily="34" charset="0"/>
                <a:cs typeface="Arial" panose="020B0604020202020204" pitchFamily="34" charset="0"/>
              </a:rPr>
              <a:t> you have.  Please present this template at a high level.</a:t>
            </a:r>
            <a:endParaRPr lang="en-US" dirty="0">
              <a:latin typeface="Arial" panose="020B0604020202020204" pitchFamily="34" charset="0"/>
              <a:cs typeface="Arial" panose="020B0604020202020204" pitchFamily="34" charset="0"/>
            </a:endParaRP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number.</a:t>
            </a: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pitchFamily="34" charset="0"/>
                <a:ea typeface="ＭＳ Ｐゴシック"/>
                <a:cs typeface="ＭＳ Ｐゴシック"/>
              </a:rPr>
              <a:t>This slide should identify the project name, nature of the CD</a:t>
            </a:r>
            <a:r>
              <a:rPr lang="en-US" baseline="0" dirty="0">
                <a:latin typeface="Arial" pitchFamily="34" charset="0"/>
                <a:ea typeface="ＭＳ Ｐゴシック"/>
                <a:cs typeface="ＭＳ Ｐゴシック"/>
              </a:rPr>
              <a:t>2</a:t>
            </a:r>
            <a:r>
              <a:rPr lang="en-US" dirty="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a:latin typeface="Arial" pitchFamily="34" charset="0"/>
                <a:ea typeface="ＭＳ Ｐゴシック"/>
                <a:cs typeface="ＭＳ Ｐゴシック"/>
              </a:rPr>
              <a:t>  </a:t>
            </a:r>
            <a:endParaRPr lang="en-US" dirty="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pitchFamily="34" charset="0"/>
                <a:ea typeface="ＭＳ Ｐゴシック"/>
                <a:cs typeface="ＭＳ Ｐゴシック"/>
              </a:rPr>
              <a:t>Release Name: The title of the Release Name.</a:t>
            </a:r>
          </a:p>
          <a:p>
            <a:r>
              <a:rPr lang="en-US" dirty="0">
                <a:latin typeface="Arial" pitchFamily="34" charset="0"/>
                <a:ea typeface="ＭＳ Ｐゴシック"/>
                <a:cs typeface="ＭＳ Ｐゴシック"/>
              </a:rPr>
              <a:t>Start Date:  Date planned to start Release.</a:t>
            </a:r>
            <a:r>
              <a:rPr lang="en-US" baseline="0" dirty="0">
                <a:latin typeface="Arial" pitchFamily="34" charset="0"/>
                <a:ea typeface="ＭＳ Ｐゴシック"/>
                <a:cs typeface="ＭＳ Ｐゴシック"/>
              </a:rPr>
              <a:t> </a:t>
            </a:r>
            <a:endParaRPr lang="en-US" dirty="0">
              <a:latin typeface="Arial" pitchFamily="34" charset="0"/>
              <a:ea typeface="ＭＳ Ｐゴシック"/>
              <a:cs typeface="ＭＳ Ｐゴシック"/>
            </a:endParaRPr>
          </a:p>
          <a:p>
            <a:r>
              <a:rPr lang="en-US" dirty="0">
                <a:latin typeface="Arial" pitchFamily="34" charset="0"/>
                <a:ea typeface="ＭＳ Ｐゴシック"/>
                <a:cs typeface="ＭＳ Ｐゴシック"/>
              </a:rPr>
              <a:t>End Date: Date planned to complete Release. </a:t>
            </a:r>
          </a:p>
          <a:p>
            <a:r>
              <a:rPr lang="en-US" dirty="0">
                <a:latin typeface="Arial" pitchFamily="34" charset="0"/>
                <a:ea typeface="ＭＳ Ｐゴシック"/>
                <a:cs typeface="ＭＳ Ｐゴシック"/>
              </a:rPr>
              <a:t>Resources Needed: Required</a:t>
            </a:r>
            <a:r>
              <a:rPr lang="en-US" baseline="0" dirty="0">
                <a:latin typeface="Arial" pitchFamily="34" charset="0"/>
                <a:ea typeface="ＭＳ Ｐゴシック"/>
                <a:cs typeface="ＭＳ Ｐゴシック"/>
              </a:rPr>
              <a:t> manpower to complete the Release. </a:t>
            </a:r>
          </a:p>
          <a:p>
            <a:r>
              <a:rPr lang="en-US" baseline="0" dirty="0">
                <a:latin typeface="Arial" pitchFamily="34" charset="0"/>
                <a:ea typeface="ＭＳ Ｐゴシック"/>
                <a:cs typeface="ＭＳ Ｐゴシック"/>
              </a:rPr>
              <a:t>Resources Assigned: Manpower that is assigned to the Release. </a:t>
            </a:r>
          </a:p>
          <a:p>
            <a:r>
              <a:rPr lang="en-US" baseline="0" dirty="0">
                <a:latin typeface="Arial" pitchFamily="34" charset="0"/>
                <a:ea typeface="ＭＳ Ｐゴシック"/>
                <a:cs typeface="ＭＳ Ｐゴシック"/>
              </a:rPr>
              <a:t>Site Count: Total number of sites you are deploying to.</a:t>
            </a:r>
          </a:p>
          <a:p>
            <a:endParaRPr lang="en-US" baseline="0" dirty="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a:latin typeface="Arial" pitchFamily="34" charset="0"/>
              <a:ea typeface="ＭＳ Ｐゴシック"/>
              <a:cs typeface="ＭＳ Ｐゴシック"/>
            </a:endParaRPr>
          </a:p>
          <a:p>
            <a:pPr eaLnBrk="1" hangingPunct="1">
              <a:spcBef>
                <a:spcPct val="0"/>
              </a:spcBef>
              <a:buFont typeface="Arial" charset="0"/>
              <a:buNone/>
            </a:pPr>
            <a:r>
              <a:rPr lang="en-US" dirty="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a:latin typeface="Arial" pitchFamily="34" charset="0"/>
              <a:ea typeface="ＭＳ Ｐゴシック"/>
              <a:cs typeface="ＭＳ Ｐゴシック"/>
            </a:endParaRPr>
          </a:p>
          <a:p>
            <a:pPr eaLnBrk="1" hangingPunct="1">
              <a:spcBef>
                <a:spcPct val="0"/>
              </a:spcBef>
            </a:pPr>
            <a:r>
              <a:rPr lang="en-US" dirty="0"/>
              <a:t>Upstream dependencies:</a:t>
            </a:r>
            <a:r>
              <a:rPr lang="en-US" baseline="0" dirty="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a:p>
          <a:p>
            <a:pPr defTabSz="916503" fontAlgn="base">
              <a:spcBef>
                <a:spcPct val="0"/>
              </a:spcBef>
              <a:spcAft>
                <a:spcPct val="0"/>
              </a:spcAft>
              <a:defRPr/>
            </a:pPr>
            <a:r>
              <a:rPr lang="en-US" dirty="0"/>
              <a:t>Downstream dependencies:</a:t>
            </a:r>
            <a:r>
              <a:rPr lang="en-US" baseline="0" dirty="0"/>
              <a:t> other projects that are impacted the success of the projects under review. This includes deliverables, software, hardware, or infrastructure components' that this project will provide other projects.</a:t>
            </a:r>
            <a:endParaRPr lang="en-US" dirty="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It is suggested that a POLARIS entry be conducted as early as possible.</a:t>
            </a:r>
            <a:r>
              <a:rPr lang="en-US" baseline="0" dirty="0">
                <a:latin typeface="Arial" pitchFamily="34" charset="0"/>
                <a:ea typeface="ＭＳ Ｐゴシック"/>
                <a:cs typeface="ＭＳ Ｐゴシック"/>
              </a:rPr>
              <a:t> </a:t>
            </a:r>
            <a:endParaRPr lang="en-US" dirty="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a:latin typeface="Arial" pitchFamily="34" charset="0"/>
                <a:ea typeface="ＭＳ Ｐゴシック"/>
                <a:cs typeface="ＭＳ Ｐゴシック"/>
              </a:rPr>
              <a:t> projects</a:t>
            </a:r>
            <a:r>
              <a:rPr lang="en-US" dirty="0">
                <a:latin typeface="Arial" pitchFamily="34" charset="0"/>
                <a:ea typeface="ＭＳ Ｐゴシック"/>
                <a:cs typeface="ＭＳ Ｐゴシック"/>
              </a:rPr>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anose="020B0604020202020204" pitchFamily="34" charset="0"/>
                <a:cs typeface="Arial" panose="020B0604020202020204" pitchFamily="34" charset="0"/>
              </a:rPr>
              <a:t>Fill out this slide</a:t>
            </a:r>
            <a:r>
              <a:rPr lang="en-US" baseline="0" dirty="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Please remove this slide after review and before submitting for</a:t>
            </a:r>
            <a:r>
              <a:rPr lang="en-US" b="1" u="sng" baseline="0" dirty="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FFFF"/>
                </a:solidFill>
              </a:rPr>
              <a:t>OFFICE OF INFORMATION</a:t>
            </a:r>
            <a:br>
              <a:rPr lang="en-US" dirty="0">
                <a:solidFill>
                  <a:srgbClr val="FFFFFF"/>
                </a:solidFill>
              </a:rPr>
            </a:br>
            <a:r>
              <a:rPr lang="en-US" dirty="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a:t>Get the latest OI&amp;T news at </a:t>
            </a:r>
          </a:p>
          <a:p>
            <a:pPr algn="l"/>
            <a:r>
              <a:rPr lang="en-US" sz="1000" b="1" u="sng" dirty="0"/>
              <a:t>http://go.va.gov/OIT360</a:t>
            </a:r>
          </a:p>
        </p:txBody>
      </p:sp>
    </p:spTree>
    <p:extLst>
      <p:ext uri="{BB962C8B-B14F-4D97-AF65-F5344CB8AC3E}">
        <p14:creationId xmlns:p14="http://schemas.microsoft.com/office/powerpoint/2010/main" val="30090235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88915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84767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a:t>Click to edit Master text styles</a:t>
            </a:r>
          </a:p>
          <a:p>
            <a:pPr lvl="1"/>
            <a:r>
              <a:rPr lang="en-US" dirty="0"/>
              <a:t>Second level</a:t>
            </a:r>
          </a:p>
          <a:p>
            <a:pPr lvl="1"/>
            <a:endParaRPr lang="en-US" dirty="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FFFF"/>
                </a:solidFill>
              </a:rPr>
              <a:t>OFFICE OF INFORMATION</a:t>
            </a:r>
            <a:br>
              <a:rPr lang="en-US" dirty="0">
                <a:solidFill>
                  <a:srgbClr val="FFFFFF"/>
                </a:solidFill>
              </a:rPr>
            </a:br>
            <a:r>
              <a:rPr lang="en-US" dirty="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a:t>Get the latest OI&amp;T news at </a:t>
            </a:r>
          </a:p>
          <a:p>
            <a:pPr algn="l"/>
            <a:r>
              <a:rPr lang="en-US" sz="1000" b="1" u="sng" dirty="0"/>
              <a:t>http://go.va.gov/OIT360</a:t>
            </a:r>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4D4E53">
                    <a:tint val="75000"/>
                  </a:srgbClr>
                </a:solidFill>
              </a:rPr>
              <a:t>Department of Veterans Affairs</a:t>
            </a: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a:t>Click to edit Master text styles</a:t>
            </a:r>
          </a:p>
          <a:p>
            <a:pPr lvl="1"/>
            <a:r>
              <a:rPr lang="en-US" dirty="0"/>
              <a:t>Second level</a:t>
            </a:r>
          </a:p>
          <a:p>
            <a:pPr lvl="1"/>
            <a:endParaRPr lang="en-US" dirty="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4D4E53">
                    <a:tint val="75000"/>
                  </a:srgbClr>
                </a:solidFill>
              </a:rPr>
              <a:t>Department of Veterans Affairs</a:t>
            </a: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4D4E53">
                    <a:tint val="75000"/>
                  </a:srgbClr>
                </a:solidFill>
              </a:rPr>
              <a:t>Department of Veterans Affairs</a:t>
            </a: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a:t>Click To Edit Master Title Style</a:t>
            </a:r>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85622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150829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186233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8061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8891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84767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a:solidFill>
                  <a:schemeClr val="bg1">
                    <a:lumMod val="65000"/>
                  </a:schemeClr>
                </a:solidFill>
              </a:rPr>
              <a:t>OFFICE OF INFORMATION AND TECHNOLOGY</a:t>
            </a: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http://go.va.gov/OIT360</a:t>
            </a: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a:solidFill>
                  <a:srgbClr val="FFFFFF">
                    <a:lumMod val="65000"/>
                  </a:srgbClr>
                </a:solidFill>
              </a:rPr>
              <a:t>October XX, 2015</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a:solidFill>
                  <a:srgbClr val="4D4E53">
                    <a:tint val="75000"/>
                  </a:srgbClr>
                </a:solidFill>
              </a:rPr>
              <a:t>Department of Veterans Affairs</a:t>
            </a: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394651"/>
            <a:ext cx="4572000" cy="1754326"/>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Care Collections Fund (MCCF) Electronic Data Interchange (EDI) Transaction Applications Suite Phase 2 Community Care Program</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a:solidFill>
                  <a:schemeClr val="bg1"/>
                </a:solidFill>
                <a:latin typeface="Arial" panose="020B0604020202020204" pitchFamily="34" charset="0"/>
                <a:cs typeface="Arial" panose="020B0604020202020204" pitchFamily="34" charset="0"/>
              </a:rPr>
              <a:t>Build 3  10/15/2018</a:t>
            </a: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a:t>Project Information</a:t>
            </a:r>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2897048290"/>
              </p:ext>
            </p:extLst>
          </p:nvPr>
        </p:nvGraphicFramePr>
        <p:xfrm>
          <a:off x="326572" y="1343423"/>
          <a:ext cx="8490858" cy="5195196"/>
        </p:xfrm>
        <a:graphic>
          <a:graphicData uri="http://schemas.openxmlformats.org/drawingml/2006/table">
            <a:tbl>
              <a:tblPr firstRow="1">
                <a:tableStyleId>{08FB837D-C827-4EFA-A057-4D05807E0F7C}</a:tableStyleId>
              </a:tblPr>
              <a:tblGrid>
                <a:gridCol w="3771778">
                  <a:extLst>
                    <a:ext uri="{9D8B030D-6E8A-4147-A177-3AD203B41FA5}">
                      <a16:colId xmlns:a16="http://schemas.microsoft.com/office/drawing/2014/main" val="20000"/>
                    </a:ext>
                  </a:extLst>
                </a:gridCol>
                <a:gridCol w="4719080">
                  <a:extLst>
                    <a:ext uri="{9D8B030D-6E8A-4147-A177-3AD203B41FA5}">
                      <a16:colId xmlns:a16="http://schemas.microsoft.com/office/drawing/2014/main" val="20001"/>
                    </a:ext>
                  </a:extLst>
                </a:gridCol>
              </a:tblGrid>
              <a:tr h="341551">
                <a:tc>
                  <a:txBody>
                    <a:bodyPr/>
                    <a:lstStyle/>
                    <a:p>
                      <a:pPr algn="l" rtl="0" fontAlgn="ct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 Full 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2</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OI&amp;T Portfolio Name: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Health</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OI&amp;T Program Name: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OIT 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Winston Noronha</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OI&amp;T 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Toby 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1551">
                <a:tc>
                  <a:txBody>
                    <a:bodyPr/>
                    <a:lstStyle/>
                    <a:p>
                      <a:r>
                        <a:rPr lang="en-US" sz="1400" dirty="0">
                          <a:latin typeface="Arial" panose="020B0604020202020204" pitchFamily="34" charset="0"/>
                          <a:cs typeface="Arial" panose="020B0604020202020204" pitchFamily="34" charset="0"/>
                        </a:rPr>
                        <a:t> </a:t>
                      </a: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OI&amp;T Portfolio Director Name: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Katrina Tuisamatatele</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Account Manager:</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Frank Annecchini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51060">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Mary Caulfield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1805293363</a:t>
                      </a:r>
                    </a:p>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VIPR #  </a:t>
                      </a: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V16-00159-000</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41551">
                <a:tc>
                  <a:txBody>
                    <a:bodyPr/>
                    <a:lstStyle/>
                    <a:p>
                      <a:pPr marL="0" algn="l" defTabSz="457200" rtl="0" eaLnBrk="1" fontAlgn="ctr" latinLnBrk="0" hangingPunct="1"/>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Release Agent:</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ISSO: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Michael Lumby</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VA 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Health Management Platform</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18-Health-19, 18-Health-229, 18-Health-209, 19-Health-30</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FY18 - 08-03-02-10-04-011</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99509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a:t>Purpose</a:t>
            </a:r>
            <a:endParaRPr lang="en-US" sz="3200" dirty="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a:bodyPr>
          <a:lstStyle/>
          <a:p>
            <a:pPr marL="0" indent="0">
              <a:lnSpc>
                <a:spcPct val="114000"/>
              </a:lnSpc>
              <a:buNone/>
            </a:pPr>
            <a:r>
              <a:rPr lang="en-US" sz="2400" dirty="0">
                <a:latin typeface="Arial" pitchFamily="34" charset="0"/>
                <a:cs typeface="Arial" pitchFamily="34" charset="0"/>
              </a:rPr>
              <a:t>Winston Noronha, for Medical Care Collection Fund Electronic Data Interchange (EDI) Transaction Applications Suite Phase 1, eBilling, is requesting VIP Critical Decision 2 Approval to deploy VistA patch IB*2*592 to National Release following successful Initial Operating Capability (IOC) production at planned test sites Albuquerque, Birmingham, Kansas City, Martinsburg and Tomah. </a:t>
            </a:r>
            <a:endParaRPr lang="en-US" sz="2400" strike="sngStrike" dirty="0">
              <a:solidFill>
                <a:srgbClr val="FF0000"/>
              </a:solidFill>
              <a:latin typeface="Arial" pitchFamily="34" charset="0"/>
              <a:cs typeface="Arial" pitchFamily="34" charset="0"/>
            </a:endParaRPr>
          </a:p>
          <a:p>
            <a:pPr marL="0" indent="0">
              <a:lnSpc>
                <a:spcPct val="114000"/>
              </a:lnSpc>
              <a:buNone/>
            </a:pPr>
            <a:r>
              <a:rPr lang="en-US" sz="2400" dirty="0">
                <a:latin typeface="Arial" pitchFamily="34" charset="0"/>
                <a:cs typeface="Arial" pitchFamily="34" charset="0"/>
              </a:rPr>
              <a:t>The project is using the IOC model. </a:t>
            </a:r>
          </a:p>
          <a:p>
            <a:pPr marL="0" indent="0">
              <a:lnSpc>
                <a:spcPct val="114000"/>
              </a:lnSpc>
              <a:buNone/>
            </a:pPr>
            <a:r>
              <a:rPr lang="en-US" sz="2400" dirty="0">
                <a:latin typeface="Arial" pitchFamily="34" charset="0"/>
                <a:cs typeface="Arial" pitchFamily="34" charset="0"/>
              </a:rPr>
              <a:t>The National Release is expected on or before 10/16/18.</a:t>
            </a:r>
          </a:p>
          <a:p>
            <a:pPr marL="0" indent="0">
              <a:lnSpc>
                <a:spcPct val="114000"/>
              </a:lnSpc>
              <a:buNone/>
            </a:pPr>
            <a:endParaRPr lang="en-US" b="1" i="1" dirty="0">
              <a:solidFill>
                <a:schemeClr val="tx1"/>
              </a:solidFill>
            </a:endParaRPr>
          </a:p>
          <a:p>
            <a:pPr marL="0" indent="0" eaLnBrk="1" hangingPunct="1">
              <a:buFont typeface="Arial" pitchFamily="34" charset="0"/>
              <a:buNone/>
            </a:pPr>
            <a:endParaRPr lang="en-US" sz="2600" i="1" dirty="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a:solidFill>
                  <a:schemeClr val="tx1"/>
                </a:solidFill>
              </a:rPr>
              <a:t>Release(s)</a:t>
            </a:r>
            <a:endParaRPr lang="en-US" sz="3200" dirty="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3044370335"/>
              </p:ext>
            </p:extLst>
          </p:nvPr>
        </p:nvGraphicFramePr>
        <p:xfrm>
          <a:off x="381000" y="1390741"/>
          <a:ext cx="8566229" cy="1855898"/>
        </p:xfrm>
        <a:graphic>
          <a:graphicData uri="http://schemas.openxmlformats.org/drawingml/2006/table">
            <a:tbl>
              <a:tblPr firstRow="1">
                <a:tableStyleId>{775DCB02-9BB8-47FD-8907-85C794F793BA}</a:tableStyleId>
              </a:tblPr>
              <a:tblGrid>
                <a:gridCol w="1945823">
                  <a:extLst>
                    <a:ext uri="{9D8B030D-6E8A-4147-A177-3AD203B41FA5}">
                      <a16:colId xmlns:a16="http://schemas.microsoft.com/office/drawing/2014/main" val="20000"/>
                    </a:ext>
                  </a:extLst>
                </a:gridCol>
                <a:gridCol w="846011">
                  <a:extLst>
                    <a:ext uri="{9D8B030D-6E8A-4147-A177-3AD203B41FA5}">
                      <a16:colId xmlns:a16="http://schemas.microsoft.com/office/drawing/2014/main" val="20001"/>
                    </a:ext>
                  </a:extLst>
                </a:gridCol>
                <a:gridCol w="800454">
                  <a:extLst>
                    <a:ext uri="{9D8B030D-6E8A-4147-A177-3AD203B41FA5}">
                      <a16:colId xmlns:a16="http://schemas.microsoft.com/office/drawing/2014/main" val="20002"/>
                    </a:ext>
                  </a:extLst>
                </a:gridCol>
                <a:gridCol w="1750090">
                  <a:extLst>
                    <a:ext uri="{9D8B030D-6E8A-4147-A177-3AD203B41FA5}">
                      <a16:colId xmlns:a16="http://schemas.microsoft.com/office/drawing/2014/main" val="20003"/>
                    </a:ext>
                  </a:extLst>
                </a:gridCol>
                <a:gridCol w="1757560">
                  <a:extLst>
                    <a:ext uri="{9D8B030D-6E8A-4147-A177-3AD203B41FA5}">
                      <a16:colId xmlns:a16="http://schemas.microsoft.com/office/drawing/2014/main" val="20004"/>
                    </a:ext>
                  </a:extLst>
                </a:gridCol>
                <a:gridCol w="1466291">
                  <a:extLst>
                    <a:ext uri="{9D8B030D-6E8A-4147-A177-3AD203B41FA5}">
                      <a16:colId xmlns:a16="http://schemas.microsoft.com/office/drawing/2014/main" val="20005"/>
                    </a:ext>
                  </a:extLst>
                </a:gridCol>
              </a:tblGrid>
              <a:tr h="622003">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1233895">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Arial" pitchFamily="34" charset="0"/>
                          <a:ea typeface="ＭＳ Ｐゴシック"/>
                          <a:cs typeface="Arial" pitchFamily="34" charset="0"/>
                        </a:rPr>
                        <a:t>National Release for eBilling  IB*2.0*592</a:t>
                      </a:r>
                      <a:endParaRPr kumimoji="0" lang="en-US" sz="1200" b="0" i="1" u="none" strike="noStrike" cap="none" normalizeH="0" baseline="0" dirty="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10/16/18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11/15/18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All VistA sites</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533400" y="3246638"/>
            <a:ext cx="8153400" cy="2646878"/>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What is the capability being deployed into the production environment?</a:t>
            </a:r>
          </a:p>
          <a:p>
            <a:r>
              <a:rPr lang="en-US" sz="1600" dirty="0"/>
              <a:t>Support for a new Electronic Dental Claim Transaction: </a:t>
            </a:r>
          </a:p>
          <a:p>
            <a:r>
              <a:rPr lang="en-US" sz="1600" dirty="0"/>
              <a:t>·       Third Party Joint Inquiry Dental Indication</a:t>
            </a:r>
          </a:p>
          <a:p>
            <a:r>
              <a:rPr lang="en-US" sz="1600" dirty="0"/>
              <a:t>·       Create the Dental x12 Claim Transaction (837D)</a:t>
            </a:r>
          </a:p>
          <a:p>
            <a:r>
              <a:rPr lang="en-US" sz="1600" dirty="0"/>
              <a:t>·       Ability to Enter/Edit Dental claims</a:t>
            </a:r>
          </a:p>
          <a:p>
            <a:r>
              <a:rPr lang="en-US" sz="1600" dirty="0"/>
              <a:t>·       Create Dental Claims in </a:t>
            </a:r>
            <a:r>
              <a:rPr lang="en-US" sz="1600" dirty="0" err="1"/>
              <a:t>Autobiller</a:t>
            </a:r>
            <a:r>
              <a:rPr lang="en-US" sz="1600" dirty="0"/>
              <a:t>  </a:t>
            </a:r>
          </a:p>
          <a:p>
            <a:r>
              <a:rPr lang="en-US" sz="1600" dirty="0"/>
              <a:t>·       Add Dental to Insurance Company Entry/Edit</a:t>
            </a:r>
          </a:p>
          <a:p>
            <a:r>
              <a:rPr lang="en-US" sz="1600" dirty="0"/>
              <a:t>·       Update Reports  to include dental Claim Form (Type J430D)</a:t>
            </a:r>
          </a:p>
          <a:p>
            <a:r>
              <a:rPr lang="en-US" sz="1600" dirty="0"/>
              <a:t>·       Update Provider ID Maintenance to include Dental</a:t>
            </a:r>
          </a:p>
          <a:p>
            <a:r>
              <a:rPr lang="en-US" sz="1600" dirty="0"/>
              <a:t>·       Update printing option on Medicare management Worklist (MRW)</a:t>
            </a:r>
          </a:p>
        </p:txBody>
      </p:sp>
    </p:spTree>
    <p:extLst>
      <p:ext uri="{BB962C8B-B14F-4D97-AF65-F5344CB8AC3E}">
        <p14:creationId xmlns:p14="http://schemas.microsoft.com/office/powerpoint/2010/main" val="61837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a:t>Release Dependencies</a:t>
            </a:r>
            <a:endParaRPr lang="en-US" sz="3200" dirty="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a:solidFill>
                  <a:schemeClr val="tx1">
                    <a:lumMod val="50000"/>
                  </a:schemeClr>
                </a:solidFill>
                <a:latin typeface="Arial" panose="020B0604020202020204" pitchFamily="34" charset="0"/>
                <a:cs typeface="Arial" panose="020B0604020202020204" pitchFamily="34" charset="0"/>
              </a:rPr>
              <a:t>None known</a:t>
            </a:r>
            <a:r>
              <a:rPr lang="en-US" sz="2400" dirty="0">
                <a:solidFill>
                  <a:schemeClr val="tx1">
                    <a:lumMod val="50000"/>
                  </a:schemeClr>
                </a:solidFill>
                <a:latin typeface="Arial" panose="020B0604020202020204" pitchFamily="34" charset="0"/>
                <a:cs typeface="Arial" panose="020B0604020202020204" pitchFamily="34" charset="0"/>
              </a:rPr>
              <a:t>. </a:t>
            </a: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3520663946"/>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Strategic Alignment Technology Team (STAT) Review Requirements </a:t>
                      </a:r>
                      <a:r>
                        <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rPr>
                        <a:t>for </a:t>
                      </a:r>
                      <a:r>
                        <a:rPr kumimoji="0" lang="en-US" sz="1100" b="0" i="0" u="none" strike="noStrike" cap="none" normalizeH="0" baseline="0" dirty="0" err="1">
                          <a:ln>
                            <a:noFill/>
                          </a:ln>
                          <a:solidFill>
                            <a:schemeClr val="tx1">
                              <a:lumMod val="50000"/>
                            </a:schemeClr>
                          </a:solidFill>
                          <a:effectLst/>
                          <a:latin typeface="Arial" pitchFamily="34" charset="0"/>
                          <a:ea typeface="ＭＳ Ｐゴシック"/>
                          <a:cs typeface="Arial" panose="020B0604020202020204" pitchFamily="34" charset="0"/>
                        </a:rPr>
                        <a:t>VistA</a:t>
                      </a:r>
                      <a:r>
                        <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rPr>
                        <a:t> Maintenance (formerly AERB)</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There is an outstanding question about whether the STAT review requirements apply to </a:t>
                      </a:r>
                      <a:r>
                        <a:rPr kumimoji="0" lang="en-US" sz="1100" u="none" strike="noStrike" cap="none" normalizeH="0" baseline="0" dirty="0" err="1">
                          <a:ln>
                            <a:noFill/>
                          </a:ln>
                          <a:solidFill>
                            <a:schemeClr val="tx1">
                              <a:lumMod val="50000"/>
                            </a:schemeClr>
                          </a:solidFill>
                          <a:effectLst/>
                          <a:latin typeface="Arial" panose="020B0604020202020204" pitchFamily="34" charset="0"/>
                          <a:cs typeface="Arial" panose="020B0604020202020204" pitchFamily="34" charset="0"/>
                        </a:rPr>
                        <a:t>VistA</a:t>
                      </a:r>
                      <a:r>
                        <a:rPr kumimoji="0" lang="en-US" sz="110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 maintenance patches. Therefore this review has not occurred for this patch.</a:t>
                      </a:r>
                      <a:endPar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 Escalated to EPMO</a:t>
                      </a:r>
                      <a:endPar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rPr>
                        <a:t>Recommend release to IOC while this is resolved.</a:t>
                      </a: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8949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a:t>CD </a:t>
            </a:r>
            <a:r>
              <a:rPr lang="en-US" sz="3200" dirty="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2906444646"/>
              </p:ext>
            </p:extLst>
          </p:nvPr>
        </p:nvGraphicFramePr>
        <p:xfrm>
          <a:off x="228600" y="1617982"/>
          <a:ext cx="8686799" cy="3345625"/>
        </p:xfrm>
        <a:graphic>
          <a:graphicData uri="http://schemas.openxmlformats.org/drawingml/2006/table">
            <a:tbl>
              <a:tblPr firstRow="1">
                <a:tableStyleId>{775DCB02-9BB8-47FD-8907-85C794F793BA}</a:tableStyleId>
              </a:tblPr>
              <a:tblGrid>
                <a:gridCol w="4953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2209799">
                  <a:extLst>
                    <a:ext uri="{9D8B030D-6E8A-4147-A177-3AD203B41FA5}">
                      <a16:colId xmlns:a16="http://schemas.microsoft.com/office/drawing/2014/main" val="20003"/>
                    </a:ext>
                  </a:extLst>
                </a:gridCol>
              </a:tblGrid>
              <a:tr h="333232">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352568">
                <a:tc>
                  <a:txBody>
                    <a:bodyPr/>
                    <a:lstStyle/>
                    <a:p>
                      <a:pPr marL="0" marR="0" algn="l" defTabSz="914400" rtl="0" eaLnBrk="1" latinLnBrk="0" hangingPunct="1">
                        <a:spcBef>
                          <a:spcPts val="0"/>
                        </a:spcBef>
                        <a:spcAft>
                          <a:spcPts val="0"/>
                        </a:spcAft>
                      </a:pPr>
                      <a:r>
                        <a:rPr lang="en-US" sz="1400" kern="1200" dirty="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a:solidFill>
                            <a:schemeClr val="tx1"/>
                          </a:solidFill>
                          <a:latin typeface="Arial" panose="020B0604020202020204" pitchFamily="34" charset="0"/>
                          <a:ea typeface="+mn-ea"/>
                          <a:cs typeface="Arial" panose="020B0604020202020204" pitchFamily="34" charset="0"/>
                        </a:rPr>
                        <a:t>/ Production? </a:t>
                      </a:r>
                      <a:endParaRPr lang="en-US" sz="1400" kern="1200" dirty="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586693">
                <a:tc>
                  <a:txBody>
                    <a:bodyPr/>
                    <a:lstStyle/>
                    <a:p>
                      <a:pPr marL="0" marR="0">
                        <a:spcBef>
                          <a:spcPts val="0"/>
                        </a:spcBef>
                        <a:spcAft>
                          <a:spcPts val="0"/>
                        </a:spcAft>
                      </a:pPr>
                      <a:r>
                        <a:rPr lang="en-US" sz="1400" kern="1200" baseline="0" dirty="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586693">
                <a:tc>
                  <a:txBody>
                    <a:bodyPr/>
                    <a:lstStyle/>
                    <a:p>
                      <a:pPr marL="0" marR="0">
                        <a:spcBef>
                          <a:spcPts val="0"/>
                        </a:spcBef>
                        <a:spcAft>
                          <a:spcPts val="0"/>
                        </a:spcAft>
                      </a:pPr>
                      <a:r>
                        <a:rPr lang="en-US" sz="1400" dirty="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Exception approved..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586693">
                <a:tc>
                  <a:txBody>
                    <a:bodyPr/>
                    <a:lstStyle/>
                    <a:p>
                      <a:pPr marL="0" marR="0">
                        <a:spcBef>
                          <a:spcPts val="0"/>
                        </a:spcBef>
                        <a:spcAft>
                          <a:spcPts val="0"/>
                        </a:spcAft>
                      </a:pPr>
                      <a:r>
                        <a:rPr lang="en-US" sz="1400" dirty="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a:solidFill>
                            <a:schemeClr val="tx1"/>
                          </a:solidFill>
                          <a:latin typeface="Arial" panose="020B0604020202020204" pitchFamily="34" charset="0"/>
                          <a:ea typeface="Times New Roman"/>
                          <a:cs typeface="Arial" panose="020B0604020202020204" pitchFamily="34" charset="0"/>
                        </a:rPr>
                        <a:t>Security </a:t>
                      </a:r>
                      <a:r>
                        <a:rPr lang="en-US" sz="1400" dirty="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9205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a:t>CD 2</a:t>
            </a:r>
            <a:r>
              <a:rPr lang="en-US" sz="3000" dirty="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63349468"/>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extLst>
                    <a:ext uri="{9D8B030D-6E8A-4147-A177-3AD203B41FA5}">
                      <a16:colId xmlns:a16="http://schemas.microsoft.com/office/drawing/2014/main" val="20000"/>
                    </a:ext>
                  </a:extLst>
                </a:gridCol>
                <a:gridCol w="639704">
                  <a:extLst>
                    <a:ext uri="{9D8B030D-6E8A-4147-A177-3AD203B41FA5}">
                      <a16:colId xmlns:a16="http://schemas.microsoft.com/office/drawing/2014/main" val="20001"/>
                    </a:ext>
                  </a:extLst>
                </a:gridCol>
                <a:gridCol w="591671">
                  <a:extLst>
                    <a:ext uri="{9D8B030D-6E8A-4147-A177-3AD203B41FA5}">
                      <a16:colId xmlns:a16="http://schemas.microsoft.com/office/drawing/2014/main" val="20002"/>
                    </a:ext>
                  </a:extLst>
                </a:gridCol>
                <a:gridCol w="3133164">
                  <a:extLst>
                    <a:ext uri="{9D8B030D-6E8A-4147-A177-3AD203B41FA5}">
                      <a16:colId xmlns:a16="http://schemas.microsoft.com/office/drawing/2014/main" val="20003"/>
                    </a:ext>
                  </a:extLst>
                </a:gridCol>
              </a:tblGrid>
              <a:tr h="399585">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658774">
                <a:tc>
                  <a:txBody>
                    <a:bodyPr/>
                    <a:lstStyle/>
                    <a:p>
                      <a:pPr marL="0" marR="0">
                        <a:spcBef>
                          <a:spcPts val="0"/>
                        </a:spcBef>
                        <a:spcAft>
                          <a:spcPts val="0"/>
                        </a:spcAft>
                      </a:pPr>
                      <a:r>
                        <a:rPr lang="en-US" sz="1400" kern="1200" baseline="0" dirty="0">
                          <a:solidFill>
                            <a:schemeClr val="tx1"/>
                          </a:solidFill>
                          <a:latin typeface="Arial" panose="020B0604020202020204" pitchFamily="34" charset="0"/>
                          <a:ea typeface="Times New Roman"/>
                          <a:cs typeface="Arial" panose="020B0604020202020204" pitchFamily="34" charset="0"/>
                        </a:rPr>
                        <a:t>Does your project have any open Severity 1 or 2 Defects?</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a:solidFill>
                            <a:schemeClr val="tx1"/>
                          </a:solidFill>
                          <a:latin typeface="Arial" panose="020B0604020202020204" pitchFamily="34" charset="0"/>
                          <a:ea typeface="Times New Roman"/>
                          <a:cs typeface="Arial" panose="020B0604020202020204" pitchFamily="34" charset="0"/>
                        </a:rPr>
                        <a:t>N/A</a:t>
                      </a:r>
                      <a:r>
                        <a:rPr lang="en-US" sz="1400" b="0" baseline="0" dirty="0">
                          <a:solidFill>
                            <a:schemeClr val="tx1"/>
                          </a:solidFill>
                          <a:latin typeface="Arial" panose="020B0604020202020204" pitchFamily="34" charset="0"/>
                          <a:ea typeface="Times New Roman"/>
                          <a:cs typeface="Arial" panose="020B0604020202020204" pitchFamily="34" charset="0"/>
                        </a:rPr>
                        <a:t> VistA</a:t>
                      </a:r>
                      <a:endParaRPr lang="en-US" sz="1400" b="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panose="020B0604020202020204" pitchFamily="34" charset="0"/>
                          <a:cs typeface="Arial" panose="020B0604020202020204" pitchFamily="34" charset="0"/>
                        </a:rPr>
                        <a:t>Using</a:t>
                      </a:r>
                      <a:r>
                        <a:rPr lang="en-US" sz="1400" baseline="0" dirty="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panose="020B0604020202020204" pitchFamily="34" charset="0"/>
                          <a:cs typeface="Arial" panose="020B0604020202020204" pitchFamily="34" charset="0"/>
                        </a:rPr>
                        <a:t>Created a new ATO</a:t>
                      </a:r>
                      <a:endParaRPr lang="en-US" sz="1400" b="0" kern="1200" dirty="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Using</a:t>
                      </a:r>
                      <a:r>
                        <a:rPr lang="en-US" sz="1400" baseline="0" dirty="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58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645340804"/>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extLst>
                    <a:ext uri="{9D8B030D-6E8A-4147-A177-3AD203B41FA5}">
                      <a16:colId xmlns:a16="http://schemas.microsoft.com/office/drawing/2014/main" val="20000"/>
                    </a:ext>
                  </a:extLst>
                </a:gridCol>
                <a:gridCol w="689429">
                  <a:extLst>
                    <a:ext uri="{9D8B030D-6E8A-4147-A177-3AD203B41FA5}">
                      <a16:colId xmlns:a16="http://schemas.microsoft.com/office/drawing/2014/main" val="20001"/>
                    </a:ext>
                  </a:extLst>
                </a:gridCol>
                <a:gridCol w="689429">
                  <a:extLst>
                    <a:ext uri="{9D8B030D-6E8A-4147-A177-3AD203B41FA5}">
                      <a16:colId xmlns:a16="http://schemas.microsoft.com/office/drawing/2014/main" val="20002"/>
                    </a:ext>
                  </a:extLst>
                </a:gridCol>
                <a:gridCol w="3274782">
                  <a:extLst>
                    <a:ext uri="{9D8B030D-6E8A-4147-A177-3AD203B41FA5}">
                      <a16:colId xmlns:a16="http://schemas.microsoft.com/office/drawing/2014/main" val="20003"/>
                    </a:ext>
                  </a:extLst>
                </a:gridCol>
              </a:tblGrid>
              <a:tr h="381000">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fontAlgn="ctr"/>
                      <a:r>
                        <a:rPr lang="en-US" sz="1400" kern="1200">
                          <a:solidFill>
                            <a:schemeClr val="tx1">
                              <a:lumMod val="50000"/>
                            </a:schemeClr>
                          </a:solidFill>
                          <a:latin typeface="Arial" panose="020B0604020202020204" pitchFamily="34" charset="0"/>
                          <a:ea typeface="Times New Roman"/>
                          <a:cs typeface="Arial" panose="020B0604020202020204" pitchFamily="34" charset="0"/>
                        </a:rPr>
                        <a:t>Katrina Tuisamatatele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606115">
                <a:tc>
                  <a:txBody>
                    <a:bodyPr/>
                    <a:lstStyle/>
                    <a:p>
                      <a:pPr marL="0" marR="0" algn="l">
                        <a:spcBef>
                          <a:spcPts val="0"/>
                        </a:spcBef>
                        <a:spcAft>
                          <a:spcPts val="0"/>
                        </a:spcAft>
                      </a:pPr>
                      <a:r>
                        <a:rPr lang="en-US" sz="1400" kern="1200" dirty="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a:solidFill>
                            <a:schemeClr val="tx1">
                              <a:lumMod val="50000"/>
                            </a:schemeClr>
                          </a:solidFill>
                          <a:latin typeface="Arial" panose="020B0604020202020204" pitchFamily="34" charset="0"/>
                          <a:ea typeface="Times New Roman"/>
                          <a:cs typeface="Arial" panose="020B0604020202020204" pitchFamily="34" charset="0"/>
                        </a:rPr>
                        <a:t>Frank Annecchini</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606115">
                <a:tc>
                  <a:txBody>
                    <a:bodyPr/>
                    <a:lstStyle/>
                    <a:p>
                      <a:pPr marL="0" marR="0" algn="l">
                        <a:spcBef>
                          <a:spcPts val="0"/>
                        </a:spcBef>
                        <a:spcAft>
                          <a:spcPts val="0"/>
                        </a:spcAft>
                      </a:pPr>
                      <a:r>
                        <a:rPr lang="en-US" sz="1400" kern="1200" dirty="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a:solidFill>
                            <a:schemeClr val="tx1">
                              <a:lumMod val="50000"/>
                            </a:schemeClr>
                          </a:solidFill>
                          <a:latin typeface="Arial" panose="020B0604020202020204" pitchFamily="34" charset="0"/>
                          <a:ea typeface="Times New Roman"/>
                          <a:cs typeface="Arial" panose="020B0604020202020204" pitchFamily="34" charset="0"/>
                        </a:rPr>
                        <a:t>Mary Caulfield (VistA)</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180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Version Tracking</a:t>
            </a:r>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a:t>Version 1 – Initial Version</a:t>
            </a:r>
          </a:p>
          <a:p>
            <a:r>
              <a:rPr lang="en-US" dirty="0"/>
              <a:t>Version 2 – Slide 1: Added Portfolio name</a:t>
            </a:r>
          </a:p>
          <a:p>
            <a:r>
              <a:rPr lang="en-US" dirty="0"/>
              <a:t>                     Slide 2: Added  Receiving / Sustainment Organization name</a:t>
            </a:r>
          </a:p>
          <a:p>
            <a:r>
              <a:rPr lang="en-US" dirty="0"/>
              <a:t>                                   Changed Business Owner to Product Owner.</a:t>
            </a:r>
          </a:p>
          <a:p>
            <a:r>
              <a:rPr lang="en-US" dirty="0"/>
              <a:t>                      Slide 5&amp;6: CD2 Checklist: Removed POLARIS requirement</a:t>
            </a:r>
          </a:p>
          <a:p>
            <a:r>
              <a:rPr lang="en-US" dirty="0"/>
              <a:t>Version 3 -   Slide 5: Changed the word “Approve” to “Recommend” for the</a:t>
            </a:r>
          </a:p>
          <a:p>
            <a:r>
              <a:rPr lang="en-US" dirty="0"/>
              <a:t>                                    Release Team</a:t>
            </a:r>
          </a:p>
          <a:p>
            <a:r>
              <a:rPr lang="en-US" dirty="0"/>
              <a:t>Version 3.5 -   Slide 5: Removed OIS check list, it is not a requirement.   </a:t>
            </a:r>
          </a:p>
          <a:p>
            <a:r>
              <a:rPr lang="en-US" dirty="0"/>
              <a:t>Version 4.0 -   Slide 5: Changed “Release Team” to Release Agent” To clarify </a:t>
            </a:r>
          </a:p>
          <a:p>
            <a:r>
              <a:rPr lang="en-US" dirty="0"/>
              <a:t>                         who/what this question is.</a:t>
            </a:r>
          </a:p>
          <a:p>
            <a:r>
              <a:rPr lang="en-US" dirty="0"/>
              <a:t>Version 4.1 -  Added instructions for filling out Slides One &amp; Three. </a:t>
            </a:r>
          </a:p>
          <a:p>
            <a:r>
              <a:rPr lang="en-US" dirty="0"/>
              <a:t>                         </a:t>
            </a:r>
            <a:r>
              <a:rPr lang="en-US" dirty="0">
                <a:solidFill>
                  <a:srgbClr val="4D4E53"/>
                </a:solidFill>
              </a:rPr>
              <a:t>Slides  Two &amp; Seven: Changed “Portfolio Manager” to “Portfolio  </a:t>
            </a:r>
          </a:p>
          <a:p>
            <a:r>
              <a:rPr lang="en-US" dirty="0">
                <a:solidFill>
                  <a:srgbClr val="4D4E53"/>
                </a:solidFill>
              </a:rPr>
              <a:t>                         Director”          </a:t>
            </a:r>
          </a:p>
          <a:p>
            <a:endParaRPr lang="en-US" dirty="0"/>
          </a:p>
          <a:p>
            <a:r>
              <a:rPr lang="en-US" dirty="0"/>
              <a:t>                      </a:t>
            </a:r>
          </a:p>
          <a:p>
            <a:r>
              <a:rPr lang="en-US" dirty="0"/>
              <a:t>                                   </a:t>
            </a:r>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ECF6F-E71D-4A21-9D5B-E9AEDC02FE4C}">
  <ds:schemaRefs>
    <ds:schemaRef ds:uri="http://schemas.microsoft.com/sharepoint/v3/contenttype/forms"/>
  </ds:schemaRefs>
</ds:datastoreItem>
</file>

<file path=customXml/itemProps2.xml><?xml version="1.0" encoding="utf-8"?>
<ds:datastoreItem xmlns:ds="http://schemas.openxmlformats.org/officeDocument/2006/customXml" ds:itemID="{E65B7A3E-5AA8-40A9-A8ED-B0C1DB7B827F}">
  <ds:schemaRef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purl.org/dc/terms/"/>
    <ds:schemaRef ds:uri="http://schemas.openxmlformats.org/package/2006/metadata/core-properties"/>
    <ds:schemaRef ds:uri="dccbc5df-29b3-4670-b8f5-ce9b6d6a1832"/>
  </ds:schemaRefs>
</ds:datastoreItem>
</file>

<file path=customXml/itemProps3.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Apex</Template>
  <TotalTime>25567</TotalTime>
  <Words>1413</Words>
  <Application>Microsoft Office PowerPoint</Application>
  <PresentationFormat>On-screen Show (4:3)</PresentationFormat>
  <Paragraphs>183</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ＭＳ Ｐゴシック</vt:lpstr>
      <vt:lpstr>Arial</vt:lpstr>
      <vt:lpstr>Calibri</vt:lpstr>
      <vt:lpstr>Georgia</vt:lpstr>
      <vt:lpstr>Times New Roman</vt:lpstr>
      <vt:lpstr>Wingdings</vt: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Clark, Jeffrey (Leidos)</cp:lastModifiedBy>
  <cp:revision>543</cp:revision>
  <cp:lastPrinted>2015-12-16T21:05:21Z</cp:lastPrinted>
  <dcterms:created xsi:type="dcterms:W3CDTF">2011-05-12T19:56:03Z</dcterms:created>
  <dcterms:modified xsi:type="dcterms:W3CDTF">2018-10-01T20:11:01Z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