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1" r:id="rId4"/>
    <p:sldMasterId id="2147483683" r:id="rId5"/>
  </p:sldMasterIdLst>
  <p:notesMasterIdLst>
    <p:notesMasterId r:id="rId15"/>
  </p:notesMasterIdLst>
  <p:handoutMasterIdLst>
    <p:handoutMasterId r:id="rId16"/>
  </p:handoutMasterIdLst>
  <p:sldIdLst>
    <p:sldId id="388" r:id="rId6"/>
    <p:sldId id="370" r:id="rId7"/>
    <p:sldId id="378" r:id="rId8"/>
    <p:sldId id="379" r:id="rId9"/>
    <p:sldId id="386" r:id="rId10"/>
    <p:sldId id="387" r:id="rId11"/>
    <p:sldId id="381" r:id="rId12"/>
    <p:sldId id="385" r:id="rId13"/>
    <p:sldId id="389" r:id="rId14"/>
  </p:sldIdLst>
  <p:sldSz cx="9144000" cy="6858000" type="screen4x3"/>
  <p:notesSz cx="7010400" cy="92964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0">
          <p15:clr>
            <a:srgbClr val="A4A3A4"/>
          </p15:clr>
        </p15:guide>
        <p15:guide id="2" orient="horz" pos="3510">
          <p15:clr>
            <a:srgbClr val="A4A3A4"/>
          </p15:clr>
        </p15:guide>
        <p15:guide id="3" orient="horz" pos="2897">
          <p15:clr>
            <a:srgbClr val="A4A3A4"/>
          </p15:clr>
        </p15:guide>
        <p15:guide id="4" orient="horz" pos="4101">
          <p15:clr>
            <a:srgbClr val="A4A3A4"/>
          </p15:clr>
        </p15:guide>
        <p15:guide id="5" orient="horz" pos="1921">
          <p15:clr>
            <a:srgbClr val="A4A3A4"/>
          </p15:clr>
        </p15:guide>
        <p15:guide id="6" orient="horz" pos="2004">
          <p15:clr>
            <a:srgbClr val="A4A3A4"/>
          </p15:clr>
        </p15:guide>
        <p15:guide id="7" orient="horz" pos="1104">
          <p15:clr>
            <a:srgbClr val="A4A3A4"/>
          </p15:clr>
        </p15:guide>
        <p15:guide id="8" orient="horz" pos="1021">
          <p15:clr>
            <a:srgbClr val="A4A3A4"/>
          </p15:clr>
        </p15:guide>
        <p15:guide id="9" orient="horz" pos="3908">
          <p15:clr>
            <a:srgbClr val="A4A3A4"/>
          </p15:clr>
        </p15:guide>
        <p15:guide id="10" orient="horz" pos="2820">
          <p15:clr>
            <a:srgbClr val="A4A3A4"/>
          </p15:clr>
        </p15:guide>
        <p15:guide id="11" pos="5545">
          <p15:clr>
            <a:srgbClr val="A4A3A4"/>
          </p15:clr>
        </p15:guide>
        <p15:guide id="12" pos="1938">
          <p15:clr>
            <a:srgbClr val="A4A3A4"/>
          </p15:clr>
        </p15:guide>
        <p15:guide id="13" pos="3736">
          <p15:clr>
            <a:srgbClr val="A4A3A4"/>
          </p15:clr>
        </p15:guide>
        <p15:guide id="14" pos="3818">
          <p15:clr>
            <a:srgbClr val="A4A3A4"/>
          </p15:clr>
        </p15:guide>
        <p15:guide id="15" pos="211">
          <p15:clr>
            <a:srgbClr val="A4A3A4"/>
          </p15:clr>
        </p15:guide>
        <p15:guide id="16" pos="4723">
          <p15:clr>
            <a:srgbClr val="A4A3A4"/>
          </p15:clr>
        </p15:guide>
        <p15:guide id="17" pos="4641">
          <p15:clr>
            <a:srgbClr val="A4A3A4"/>
          </p15:clr>
        </p15:guide>
        <p15:guide id="18" pos="1115">
          <p15:clr>
            <a:srgbClr val="A4A3A4"/>
          </p15:clr>
        </p15:guide>
        <p15:guide id="19" pos="1032">
          <p15:clr>
            <a:srgbClr val="A4A3A4"/>
          </p15:clr>
        </p15:guide>
        <p15:guide id="20" pos="2914">
          <p15:clr>
            <a:srgbClr val="A4A3A4"/>
          </p15:clr>
        </p15:guide>
        <p15:guide id="21" pos="2836">
          <p15:clr>
            <a:srgbClr val="A4A3A4"/>
          </p15:clr>
        </p15:guide>
        <p15:guide id="22" pos="202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54327" initials="LM" lastIdx="1" clrIdx="0"/>
  <p:cmAuthor id="1" name="Maxwell, Katherine [USA]" initials="MK[" lastIdx="1" clrIdx="1"/>
  <p:cmAuthor id="2" name="Emily Kalda" initials="EK" lastIdx="3" clrIdx="2">
    <p:extLst/>
  </p:cmAuthor>
  <p:cmAuthor id="3" name="Daniel Rothman" initials="DR" lastIdx="19" clrIdx="3">
    <p:extLst/>
  </p:cmAuthor>
  <p:cmAuthor id="4" name="Angela Tittle" initials="AT"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ABB1"/>
    <a:srgbClr val="C1D1F1"/>
    <a:srgbClr val="A199A1"/>
    <a:srgbClr val="7BA9A8"/>
    <a:srgbClr val="FFFF66"/>
    <a:srgbClr val="00502F"/>
    <a:srgbClr val="0194D3"/>
    <a:srgbClr val="00467F"/>
    <a:srgbClr val="8B0E04"/>
    <a:srgbClr val="5A21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3" autoAdjust="0"/>
    <p:restoredTop sz="79402" autoAdjust="0"/>
  </p:normalViewPr>
  <p:slideViewPr>
    <p:cSldViewPr snapToGrid="0" snapToObjects="1">
      <p:cViewPr varScale="1">
        <p:scale>
          <a:sx n="56" d="100"/>
          <a:sy n="56" d="100"/>
        </p:scale>
        <p:origin x="-1564" y="-52"/>
      </p:cViewPr>
      <p:guideLst>
        <p:guide orient="horz" pos="210"/>
        <p:guide orient="horz" pos="3510"/>
        <p:guide orient="horz" pos="2897"/>
        <p:guide orient="horz" pos="4101"/>
        <p:guide orient="horz" pos="1921"/>
        <p:guide orient="horz" pos="2004"/>
        <p:guide orient="horz" pos="1104"/>
        <p:guide orient="horz" pos="1021"/>
        <p:guide orient="horz" pos="3908"/>
        <p:guide orient="horz" pos="2820"/>
        <p:guide pos="5545"/>
        <p:guide pos="1938"/>
        <p:guide pos="3736"/>
        <p:guide pos="3818"/>
        <p:guide pos="211"/>
        <p:guide pos="4723"/>
        <p:guide pos="4641"/>
        <p:guide pos="1115"/>
        <p:guide pos="1032"/>
        <p:guide pos="2914"/>
        <p:guide pos="2836"/>
        <p:guide pos="20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484A682B-60B7-244F-AF8C-16AA5F067F6C}" type="datetimeFigureOut">
              <a:rPr lang="en-US" smtClean="0"/>
              <a:t>1/24/2018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6B285591-F2ED-7B4B-AAEB-54F8DF9914E5}" type="slidenum">
              <a:rPr lang="en-US" smtClean="0"/>
              <a:t>‹#›</a:t>
            </a:fld>
            <a:endParaRPr lang="en-US"/>
          </a:p>
        </p:txBody>
      </p:sp>
    </p:spTree>
    <p:extLst>
      <p:ext uri="{BB962C8B-B14F-4D97-AF65-F5344CB8AC3E}">
        <p14:creationId xmlns:p14="http://schemas.microsoft.com/office/powerpoint/2010/main" val="1919929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42C0177D-0B34-354A-A985-A7708375935C}" type="datetimeFigureOut">
              <a:rPr lang="en-US" smtClean="0"/>
              <a:t>1/24/2018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DFD3E557-29CA-2942-B5B0-BBAE067F5736}" type="slidenum">
              <a:rPr lang="en-US" smtClean="0"/>
              <a:t>‹#›</a:t>
            </a:fld>
            <a:endParaRPr lang="en-US"/>
          </a:p>
        </p:txBody>
      </p:sp>
    </p:spTree>
    <p:extLst>
      <p:ext uri="{BB962C8B-B14F-4D97-AF65-F5344CB8AC3E}">
        <p14:creationId xmlns:p14="http://schemas.microsoft.com/office/powerpoint/2010/main" val="5251619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anose="020B0604020202020204" pitchFamily="34" charset="0"/>
                <a:cs typeface="Arial" panose="020B0604020202020204" pitchFamily="34" charset="0"/>
              </a:rPr>
              <a:t>CD</a:t>
            </a:r>
            <a:r>
              <a:rPr lang="en-US" baseline="0" dirty="0" smtClean="0">
                <a:latin typeface="Arial" panose="020B0604020202020204" pitchFamily="34" charset="0"/>
                <a:cs typeface="Arial" panose="020B0604020202020204" pitchFamily="34" charset="0"/>
              </a:rPr>
              <a:t> 2 Briefing is to request </a:t>
            </a:r>
            <a:r>
              <a:rPr lang="en-US" b="1" baseline="0" dirty="0" smtClean="0">
                <a:latin typeface="Arial" panose="020B0604020202020204" pitchFamily="34" charset="0"/>
                <a:cs typeface="Arial" panose="020B0604020202020204" pitchFamily="34" charset="0"/>
              </a:rPr>
              <a:t>Approval to Deploy a specific product or Build</a:t>
            </a:r>
            <a:r>
              <a:rPr lang="en-US" baseline="0" dirty="0" smtClean="0">
                <a:latin typeface="Arial" panose="020B0604020202020204" pitchFamily="34" charset="0"/>
                <a:cs typeface="Arial" panose="020B0604020202020204" pitchFamily="34" charset="0"/>
              </a:rPr>
              <a:t>.</a:t>
            </a:r>
          </a:p>
          <a:p>
            <a:endParaRPr lang="en-US" baseline="0" dirty="0" smtClean="0">
              <a:latin typeface="Arial" panose="020B0604020202020204" pitchFamily="34" charset="0"/>
              <a:cs typeface="Arial" panose="020B0604020202020204" pitchFamily="34" charset="0"/>
            </a:endParaRPr>
          </a:p>
          <a:p>
            <a:r>
              <a:rPr lang="en-US" baseline="0" dirty="0" smtClean="0">
                <a:latin typeface="Arial" panose="020B0604020202020204" pitchFamily="34" charset="0"/>
                <a:cs typeface="Arial" panose="020B0604020202020204" pitchFamily="34" charset="0"/>
              </a:rPr>
              <a:t>As you  move through the slides, provide the level of information appropriate for this decision briefing and for the specific capabilities being deployed as a result of this briefing.  Do not focus on past increments or older project history unless it is directly relevant to the deployment decision you are seeking for this briefing.</a:t>
            </a:r>
          </a:p>
          <a:p>
            <a:endParaRPr lang="en-US" baseline="0" dirty="0" smtClean="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anose="020B0604020202020204" pitchFamily="34" charset="0"/>
                <a:cs typeface="Arial" panose="020B0604020202020204" pitchFamily="34" charset="0"/>
              </a:rPr>
              <a:t>When going through this presentation, please do not read the slides, draw the senior leaders attention to any questions or issues that</a:t>
            </a:r>
            <a:r>
              <a:rPr lang="en-US" baseline="0" dirty="0" smtClean="0">
                <a:latin typeface="Arial" panose="020B0604020202020204" pitchFamily="34" charset="0"/>
                <a:cs typeface="Arial" panose="020B0604020202020204" pitchFamily="34" charset="0"/>
              </a:rPr>
              <a:t> you have.  Please present this template at a high level.</a:t>
            </a:r>
            <a:endParaRPr lang="en-US" dirty="0" smtClean="0">
              <a:latin typeface="Arial" panose="020B0604020202020204" pitchFamily="34" charset="0"/>
              <a:cs typeface="Arial" panose="020B0604020202020204" pitchFamily="34" charset="0"/>
            </a:endParaRP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FD3E557-29CA-2942-B5B0-BBAE067F5736}" type="slidenum">
              <a:rPr lang="en-US" smtClean="0"/>
              <a:t>0</a:t>
            </a:fld>
            <a:endParaRPr lang="en-US"/>
          </a:p>
        </p:txBody>
      </p:sp>
    </p:spTree>
    <p:extLst>
      <p:ext uri="{BB962C8B-B14F-4D97-AF65-F5344CB8AC3E}">
        <p14:creationId xmlns:p14="http://schemas.microsoft.com/office/powerpoint/2010/main" val="50128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defRPr/>
            </a:pPr>
            <a:r>
              <a:rPr lang="en-US" sz="1200" dirty="0">
                <a:latin typeface="Arial" panose="020B0604020202020204" pitchFamily="34" charset="0"/>
                <a:cs typeface="Arial" panose="020B0604020202020204" pitchFamily="34" charset="0"/>
              </a:rPr>
              <a:t>If you had a different EPS number in a previous Fiscal Year please list the previous EPS number and current EPS </a:t>
            </a:r>
            <a:r>
              <a:rPr lang="en-US" sz="1200" dirty="0" smtClean="0">
                <a:latin typeface="Arial" panose="020B0604020202020204" pitchFamily="34" charset="0"/>
                <a:cs typeface="Arial" panose="020B0604020202020204" pitchFamily="34" charset="0"/>
              </a:rPr>
              <a:t>number.</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ea typeface="ＭＳ Ｐゴシック"/>
                <a:cs typeface="ＭＳ Ｐゴシック"/>
              </a:rPr>
              <a:t>This slide should identify the project name, nature of the CD</a:t>
            </a:r>
            <a:r>
              <a:rPr lang="en-US" baseline="0" dirty="0" smtClean="0">
                <a:latin typeface="Arial" pitchFamily="34" charset="0"/>
                <a:ea typeface="ＭＳ Ｐゴシック"/>
                <a:cs typeface="ＭＳ Ｐゴシック"/>
              </a:rPr>
              <a:t>2</a:t>
            </a:r>
            <a:r>
              <a:rPr lang="en-US" dirty="0" smtClean="0">
                <a:latin typeface="Arial" pitchFamily="34" charset="0"/>
                <a:ea typeface="ＭＳ Ｐゴシック"/>
                <a:cs typeface="ＭＳ Ｐゴシック"/>
              </a:rPr>
              <a:t> request (IOC evaluation or full release) and a statement that the project has competed the requirements to request deployment.</a:t>
            </a:r>
            <a:r>
              <a:rPr lang="en-US" baseline="0" dirty="0" smtClean="0">
                <a:latin typeface="Arial" pitchFamily="34" charset="0"/>
                <a:ea typeface="ＭＳ Ｐゴシック"/>
                <a:cs typeface="ＭＳ Ｐゴシック"/>
              </a:rPr>
              <a:t>  </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2EA043-DE39-4BAE-B791-36F01DA8EA16}" type="slidenum">
              <a:rPr lang="en-US" smtClean="0"/>
              <a:pPr fontAlgn="base">
                <a:spcBef>
                  <a:spcPct val="0"/>
                </a:spcBef>
                <a:spcAft>
                  <a:spcPct val="0"/>
                </a:spcAft>
                <a:defRPr/>
              </a:pPr>
              <a:t>2</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pitchFamily="34" charset="0"/>
                <a:ea typeface="ＭＳ Ｐゴシック"/>
                <a:cs typeface="ＭＳ Ｐゴシック"/>
              </a:rPr>
              <a:t>Release Name: The title of the Release Name.</a:t>
            </a:r>
          </a:p>
          <a:p>
            <a:r>
              <a:rPr lang="en-US" dirty="0" smtClean="0">
                <a:latin typeface="Arial" pitchFamily="34" charset="0"/>
                <a:ea typeface="ＭＳ Ｐゴシック"/>
                <a:cs typeface="ＭＳ Ｐゴシック"/>
              </a:rPr>
              <a:t>Start Date:  Date planned to start Release.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a:p>
            <a:r>
              <a:rPr lang="en-US" dirty="0" smtClean="0">
                <a:latin typeface="Arial" pitchFamily="34" charset="0"/>
                <a:ea typeface="ＭＳ Ｐゴシック"/>
                <a:cs typeface="ＭＳ Ｐゴシック"/>
              </a:rPr>
              <a:t>End Date: Date planned to complete Release. </a:t>
            </a:r>
          </a:p>
          <a:p>
            <a:r>
              <a:rPr lang="en-US" dirty="0" smtClean="0">
                <a:latin typeface="Arial" pitchFamily="34" charset="0"/>
                <a:ea typeface="ＭＳ Ｐゴシック"/>
                <a:cs typeface="ＭＳ Ｐゴシック"/>
              </a:rPr>
              <a:t>Resources Needed: Required</a:t>
            </a:r>
            <a:r>
              <a:rPr lang="en-US" baseline="0" dirty="0" smtClean="0">
                <a:latin typeface="Arial" pitchFamily="34" charset="0"/>
                <a:ea typeface="ＭＳ Ｐゴシック"/>
                <a:cs typeface="ＭＳ Ｐゴシック"/>
              </a:rPr>
              <a:t> manpower to complete the Release. </a:t>
            </a:r>
          </a:p>
          <a:p>
            <a:r>
              <a:rPr lang="en-US" baseline="0" dirty="0" smtClean="0">
                <a:latin typeface="Arial" pitchFamily="34" charset="0"/>
                <a:ea typeface="ＭＳ Ｐゴシック"/>
                <a:cs typeface="ＭＳ Ｐゴシック"/>
              </a:rPr>
              <a:t>Resources Assigned: Manpower that is assigned to the Release. </a:t>
            </a:r>
          </a:p>
          <a:p>
            <a:r>
              <a:rPr lang="en-US" baseline="0" dirty="0" smtClean="0">
                <a:latin typeface="Arial" pitchFamily="34" charset="0"/>
                <a:ea typeface="ＭＳ Ｐゴシック"/>
                <a:cs typeface="ＭＳ Ｐゴシック"/>
              </a:rPr>
              <a:t>Site Count: Total number of sites you are deploying to.</a:t>
            </a:r>
          </a:p>
          <a:p>
            <a:endParaRPr lang="en-US" baseline="0" dirty="0" smtClean="0">
              <a:latin typeface="Arial" pitchFamily="34" charset="0"/>
              <a:ea typeface="ＭＳ Ｐゴシック"/>
              <a:cs typeface="ＭＳ Ｐゴシック"/>
            </a:endParaRPr>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34A54C-E7ED-4E21-AF70-FD940F1A76D9}" type="slidenum">
              <a:rPr lang="en-US" smtClean="0"/>
              <a:pPr fontAlgn="base">
                <a:spcBef>
                  <a:spcPct val="0"/>
                </a:spcBef>
                <a:spcAft>
                  <a:spcPct val="0"/>
                </a:spcAft>
                <a:defRPr/>
              </a:pPr>
              <a:t>3</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defTabSz="916503" fontAlgn="base">
              <a:spcBef>
                <a:spcPct val="0"/>
              </a:spcBef>
              <a:spcAft>
                <a:spcPct val="0"/>
              </a:spcAft>
              <a:defRPr/>
            </a:pPr>
            <a:r>
              <a:rPr lang="en-US" baseline="0" dirty="0" smtClean="0">
                <a:latin typeface="Arial" pitchFamily="34" charset="0"/>
                <a:ea typeface="ＭＳ Ｐゴシック"/>
                <a:cs typeface="ＭＳ Ｐゴシック"/>
              </a:rPr>
              <a:t>List the current project or product deployment dependencies—these can be technical, h/w, s/w resources, training, schedule-- or any level or type of deployment dependency.</a:t>
            </a:r>
          </a:p>
          <a:p>
            <a:pPr eaLnBrk="1" hangingPunct="1">
              <a:spcBef>
                <a:spcPct val="0"/>
              </a:spcBef>
              <a:buFont typeface="Arial" charset="0"/>
              <a:buNone/>
            </a:pPr>
            <a:endParaRPr lang="en-US" dirty="0" smtClean="0">
              <a:latin typeface="Arial" pitchFamily="34" charset="0"/>
              <a:ea typeface="ＭＳ Ｐゴシック"/>
              <a:cs typeface="ＭＳ Ｐゴシック"/>
            </a:endParaRPr>
          </a:p>
          <a:p>
            <a:pPr eaLnBrk="1" hangingPunct="1">
              <a:spcBef>
                <a:spcPct val="0"/>
              </a:spcBef>
              <a:buFont typeface="Arial" charset="0"/>
              <a:buNone/>
            </a:pPr>
            <a:r>
              <a:rPr lang="en-US" dirty="0" smtClean="0">
                <a:latin typeface="Arial" pitchFamily="34" charset="0"/>
                <a:ea typeface="ＭＳ Ｐゴシック"/>
                <a:cs typeface="ＭＳ Ｐゴシック"/>
              </a:rPr>
              <a:t>Provide information on all projects that have a dependency related to the success of this project and all projects upon which this project depends.</a:t>
            </a:r>
          </a:p>
          <a:p>
            <a:pPr eaLnBrk="1" hangingPunct="1">
              <a:spcBef>
                <a:spcPct val="0"/>
              </a:spcBef>
            </a:pPr>
            <a:endParaRPr lang="en-US" dirty="0" smtClean="0">
              <a:latin typeface="Arial" pitchFamily="34" charset="0"/>
              <a:ea typeface="ＭＳ Ｐゴシック"/>
              <a:cs typeface="ＭＳ Ｐゴシック"/>
            </a:endParaRPr>
          </a:p>
          <a:p>
            <a:pPr eaLnBrk="1" hangingPunct="1">
              <a:spcBef>
                <a:spcPct val="0"/>
              </a:spcBef>
            </a:pPr>
            <a:r>
              <a:rPr lang="en-US" dirty="0" smtClean="0"/>
              <a:t>Upstream dependencies:</a:t>
            </a:r>
            <a:r>
              <a:rPr lang="en-US" baseline="0" dirty="0" smtClean="0"/>
              <a:t> other projects that impact the success of the projects under review. This includes deliverables, software, hardware, or infrastructure components' that another project will be providing the project under review.</a:t>
            </a:r>
          </a:p>
          <a:p>
            <a:pPr eaLnBrk="1" hangingPunct="1">
              <a:spcBef>
                <a:spcPct val="0"/>
              </a:spcBef>
            </a:pPr>
            <a:endParaRPr lang="en-US" baseline="0" dirty="0" smtClean="0"/>
          </a:p>
          <a:p>
            <a:pPr defTabSz="916503" fontAlgn="base">
              <a:spcBef>
                <a:spcPct val="0"/>
              </a:spcBef>
              <a:spcAft>
                <a:spcPct val="0"/>
              </a:spcAft>
              <a:defRPr/>
            </a:pPr>
            <a:r>
              <a:rPr lang="en-US" dirty="0" smtClean="0"/>
              <a:t>Downstream dependencies:</a:t>
            </a:r>
            <a:r>
              <a:rPr lang="en-US" baseline="0" dirty="0" smtClean="0"/>
              <a:t> other projects that are impacted the success of the projects under review. This includes deliverables, software, hardware, or infrastructure components' that this project will provide other projects.</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48202B-6891-40BB-B9D4-6350A39CDDA1}" type="slidenum">
              <a:rPr lang="en-US" smtClean="0"/>
              <a:pPr fontAlgn="base">
                <a:spcBef>
                  <a:spcPct val="0"/>
                </a:spcBef>
                <a:spcAft>
                  <a:spcPct val="0"/>
                </a:spcAft>
                <a:defRPr/>
              </a:pPr>
              <a:t>4</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 projects).</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POLARIS entries driven by the Veterans Focused Integration Process (VIP), may first be submitted at any time after Critical Decision #2, with the goal of meeting the two-to-four week request. This occurs during the Release Preparation phase of VIP. Final review occurs at the semi-weekly calendar meetings, in the week prior to the scheduled release.</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It is suggested that a POLARIS entry be conducted as early as possible.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a:t>
            </a:r>
            <a:r>
              <a:rPr lang="en-US" baseline="0" dirty="0" smtClean="0">
                <a:latin typeface="Arial" pitchFamily="34" charset="0"/>
                <a:ea typeface="ＭＳ Ｐゴシック"/>
                <a:cs typeface="ＭＳ Ｐゴシック"/>
              </a:rPr>
              <a:t> projects</a:t>
            </a:r>
            <a:r>
              <a:rPr lang="en-US" dirty="0" smtClean="0">
                <a:latin typeface="Arial" pitchFamily="34" charset="0"/>
                <a:ea typeface="ＭＳ Ｐゴシック"/>
                <a:cs typeface="ＭＳ Ｐゴシック"/>
              </a:rPr>
              <a: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panose="020B0604020202020204" pitchFamily="34" charset="0"/>
                <a:cs typeface="Arial" panose="020B0604020202020204" pitchFamily="34" charset="0"/>
              </a:rPr>
              <a:t>Fill out this slide</a:t>
            </a:r>
            <a:r>
              <a:rPr lang="en-US" baseline="0" dirty="0" smtClean="0">
                <a:latin typeface="Arial" panose="020B0604020202020204" pitchFamily="34" charset="0"/>
                <a:cs typeface="Arial" panose="020B0604020202020204" pitchFamily="34" charset="0"/>
              </a:rPr>
              <a:t> after the decision is made during your CD Event.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Please remove this slide after review and before submitting for</a:t>
            </a:r>
            <a:r>
              <a:rPr lang="en-US" b="1" u="sng" baseline="0" dirty="0" smtClean="0"/>
              <a:t> your CD Event. </a:t>
            </a:r>
            <a:endParaRPr lang="en-US" b="1" u="sng" dirty="0"/>
          </a:p>
        </p:txBody>
      </p:sp>
      <p:sp>
        <p:nvSpPr>
          <p:cNvPr id="4" name="Slide Number Placeholder 3"/>
          <p:cNvSpPr>
            <a:spLocks noGrp="1"/>
          </p:cNvSpPr>
          <p:nvPr>
            <p:ph type="sldNum" sz="quarter" idx="10"/>
          </p:nvPr>
        </p:nvSpPr>
        <p:spPr/>
        <p:txBody>
          <a:bodyPr/>
          <a:lstStyle/>
          <a:p>
            <a:fld id="{DFD3E557-29CA-2942-B5B0-BBAE067F5736}" type="slidenum">
              <a:rPr lang="en-US" smtClean="0"/>
              <a:t>8</a:t>
            </a:fld>
            <a:endParaRPr lang="en-US"/>
          </a:p>
        </p:txBody>
      </p:sp>
    </p:spTree>
    <p:extLst>
      <p:ext uri="{BB962C8B-B14F-4D97-AF65-F5344CB8AC3E}">
        <p14:creationId xmlns:p14="http://schemas.microsoft.com/office/powerpoint/2010/main" val="666774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1" descr="OIT brand cover design"/>
          <p:cNvGrpSpPr/>
          <p:nvPr userDrawn="1"/>
        </p:nvGrpSpPr>
        <p:grpSpPr>
          <a:xfrm>
            <a:off x="360500" y="332248"/>
            <a:ext cx="8465142" cy="6180756"/>
            <a:chOff x="360500" y="332248"/>
            <a:chExt cx="8465142" cy="6180756"/>
          </a:xfrm>
        </p:grpSpPr>
        <p:pic>
          <p:nvPicPr>
            <p:cNvPr id="21" name="Picture 20"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500" y="4598988"/>
              <a:ext cx="8465142" cy="1914016"/>
            </a:xfrm>
            <a:prstGeom prst="rect">
              <a:avLst/>
            </a:prstGeom>
          </p:spPr>
        </p:pic>
        <p:sp>
          <p:nvSpPr>
            <p:cNvPr id="36" name="Rectangle 35"/>
            <p:cNvSpPr/>
            <p:nvPr userDrawn="1"/>
          </p:nvSpPr>
          <p:spPr>
            <a:xfrm>
              <a:off x="1778419" y="332248"/>
              <a:ext cx="1277799" cy="1287463"/>
            </a:xfrm>
            <a:prstGeom prst="rect">
              <a:avLst/>
            </a:prstGeom>
            <a:solidFill>
              <a:srgbClr val="005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60500" y="3175000"/>
              <a:ext cx="1277799" cy="1287463"/>
            </a:xfrm>
            <a:prstGeom prst="rect">
              <a:avLst/>
            </a:prstGeom>
            <a:solidFill>
              <a:srgbClr val="019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9731" y="338392"/>
              <a:ext cx="1275175" cy="1275175"/>
            </a:xfrm>
            <a:prstGeom prst="rect">
              <a:avLst/>
            </a:prstGeom>
          </p:spPr>
        </p:pic>
        <p:pic>
          <p:nvPicPr>
            <p:cNvPr id="27" name="Picture 26"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00" y="3174156"/>
              <a:ext cx="1275175" cy="1275175"/>
            </a:xfrm>
            <a:prstGeom prst="rect">
              <a:avLst/>
            </a:prstGeom>
          </p:spPr>
        </p:pic>
        <p:grpSp>
          <p:nvGrpSpPr>
            <p:cNvPr id="20" name="Group 19"/>
            <p:cNvGrpSpPr/>
            <p:nvPr userDrawn="1"/>
          </p:nvGrpSpPr>
          <p:grpSpPr>
            <a:xfrm>
              <a:off x="360500" y="333374"/>
              <a:ext cx="8465142" cy="4129089"/>
              <a:chOff x="334964" y="333375"/>
              <a:chExt cx="8465142" cy="4129089"/>
            </a:xfrm>
          </p:grpSpPr>
          <p:sp>
            <p:nvSpPr>
              <p:cNvPr id="22" name="Rectangle 21"/>
              <p:cNvSpPr/>
              <p:nvPr userDrawn="1"/>
            </p:nvSpPr>
            <p:spPr>
              <a:xfrm>
                <a:off x="1770064" y="1762125"/>
                <a:ext cx="4166870" cy="2700338"/>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7487548" y="333375"/>
                <a:ext cx="1303336" cy="1287463"/>
              </a:xfrm>
              <a:prstGeom prst="rect">
                <a:avLst/>
              </a:prstGeom>
              <a:solidFill>
                <a:srgbClr val="8B0E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3598" y="333375"/>
                <a:ext cx="2736214" cy="1287463"/>
              </a:xfrm>
              <a:prstGeom prst="rect">
                <a:avLst/>
              </a:prstGeom>
              <a:solidFill>
                <a:srgbClr val="5A21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334964" y="333375"/>
                <a:ext cx="1303336" cy="27125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3200720"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6061075" y="1758462"/>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66476" y="1762126"/>
                <a:ext cx="2733630" cy="2700338"/>
              </a:xfrm>
              <a:prstGeom prst="rect">
                <a:avLst/>
              </a:prstGeom>
              <a:solidFill>
                <a:srgbClr val="0046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5" name="Picture 24" descr="RectangleTitleBo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0546" y="1762126"/>
              <a:ext cx="1794948" cy="2700337"/>
            </a:xfrm>
            <a:prstGeom prst="rect">
              <a:avLst/>
            </a:prstGeom>
          </p:spPr>
        </p:pic>
      </p:grpSp>
      <p:pic>
        <p:nvPicPr>
          <p:cNvPr id="35" name="Picture 34" descr="VA Seal of U.S. Department of Veterans Affairs, Office of Information and Technology"/>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600" y="5715000"/>
            <a:ext cx="2514600" cy="526884"/>
          </a:xfrm>
          <a:prstGeom prst="rect">
            <a:avLst/>
          </a:prstGeom>
        </p:spPr>
      </p:pic>
      <p:sp>
        <p:nvSpPr>
          <p:cNvPr id="10" name="TextBox 9"/>
          <p:cNvSpPr txBox="1"/>
          <p:nvPr userDrawn="1"/>
        </p:nvSpPr>
        <p:spPr>
          <a:xfrm>
            <a:off x="1828800" y="1853028"/>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19" name="Subtitle 6"/>
          <p:cNvSpPr txBox="1">
            <a:spLocks/>
          </p:cNvSpPr>
          <p:nvPr userDrawn="1"/>
        </p:nvSpPr>
        <p:spPr>
          <a:xfrm>
            <a:off x="1778000" y="3032640"/>
            <a:ext cx="3889617" cy="1441668"/>
          </a:xfrm>
          <a:prstGeom prst="rect">
            <a:avLst/>
          </a:prstGeom>
        </p:spPr>
        <p:txBody>
          <a:bodyPr/>
          <a:lstStyle>
            <a:lvl1pPr marL="0" indent="0" algn="l" defTabSz="457200" rtl="0" eaLnBrk="1" latinLnBrk="0" hangingPunct="1">
              <a:spcBef>
                <a:spcPct val="20000"/>
              </a:spcBef>
              <a:buFont typeface="Arial"/>
              <a:buNone/>
              <a:defRPr sz="2000" kern="1200">
                <a:solidFill>
                  <a:srgbClr val="FFFFFF"/>
                </a:solidFill>
                <a:latin typeface="Georgia"/>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i="1" dirty="0"/>
          </a:p>
        </p:txBody>
      </p:sp>
      <p:sp>
        <p:nvSpPr>
          <p:cNvPr id="3" name="TextBox 2"/>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3009023529"/>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9B27D237-6C0D-5549-BE11-2040A22CBC71}" type="slidenum">
              <a:rPr lang="en-US" smtClean="0"/>
              <a:pPr/>
              <a:t>‹#›</a:t>
            </a:fld>
            <a:endParaRPr lang="en-US" dirty="0"/>
          </a:p>
        </p:txBody>
      </p:sp>
      <p:sp>
        <p:nvSpPr>
          <p:cNvPr id="5" name="TextBox 4"/>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66957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22050"/>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4" name="Rectangle 43"/>
          <p:cNvSpPr/>
          <p:nvPr userDrawn="1"/>
        </p:nvSpPr>
        <p:spPr>
          <a:xfrm>
            <a:off x="334963" y="6445769"/>
            <a:ext cx="1773237" cy="259831"/>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nvGrpSpPr>
          <p:cNvPr id="24" name="Group 23" descr="OIT/OIS brand color cover art"/>
          <p:cNvGrpSpPr/>
          <p:nvPr userDrawn="1"/>
        </p:nvGrpSpPr>
        <p:grpSpPr>
          <a:xfrm>
            <a:off x="334963" y="333375"/>
            <a:ext cx="8474941" cy="6179629"/>
            <a:chOff x="334963" y="333375"/>
            <a:chExt cx="8474941" cy="6179629"/>
          </a:xfrm>
        </p:grpSpPr>
        <p:grpSp>
          <p:nvGrpSpPr>
            <p:cNvPr id="25" name="Group 24"/>
            <p:cNvGrpSpPr/>
            <p:nvPr userDrawn="1"/>
          </p:nvGrpSpPr>
          <p:grpSpPr>
            <a:xfrm>
              <a:off x="334963" y="333375"/>
              <a:ext cx="8467725" cy="4129088"/>
              <a:chOff x="334963" y="333375"/>
              <a:chExt cx="8467725" cy="4129088"/>
            </a:xfrm>
          </p:grpSpPr>
          <p:sp>
            <p:nvSpPr>
              <p:cNvPr id="27" name="Rectangle 26"/>
              <p:cNvSpPr/>
              <p:nvPr userDrawn="1"/>
            </p:nvSpPr>
            <p:spPr>
              <a:xfrm>
                <a:off x="1770064" y="1762125"/>
                <a:ext cx="4166870" cy="270033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8" name="Rectangle 27"/>
              <p:cNvSpPr/>
              <p:nvPr userDrawn="1"/>
            </p:nvSpPr>
            <p:spPr>
              <a:xfrm>
                <a:off x="7499352" y="1762125"/>
                <a:ext cx="1303336" cy="1287463"/>
              </a:xfrm>
              <a:prstGeom prst="rect">
                <a:avLst/>
              </a:prstGeom>
              <a:solidFill>
                <a:srgbClr val="B2541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9" name="Rectangle 28"/>
              <p:cNvSpPr/>
              <p:nvPr userDrawn="1"/>
            </p:nvSpPr>
            <p:spPr>
              <a:xfrm>
                <a:off x="6066476" y="333375"/>
                <a:ext cx="1303336" cy="1287463"/>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0" name="Rectangle 29"/>
              <p:cNvSpPr/>
              <p:nvPr userDrawn="1"/>
            </p:nvSpPr>
            <p:spPr>
              <a:xfrm>
                <a:off x="334963" y="3175000"/>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1" name="Rectangle 30"/>
              <p:cNvSpPr/>
              <p:nvPr userDrawn="1"/>
            </p:nvSpPr>
            <p:spPr>
              <a:xfrm>
                <a:off x="334964" y="333375"/>
                <a:ext cx="1303336" cy="1287463"/>
              </a:xfrm>
              <a:prstGeom prst="rect">
                <a:avLst/>
              </a:prstGeom>
              <a:solidFill>
                <a:schemeClr val="accent6">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2" name="Rectangle 31"/>
              <p:cNvSpPr/>
              <p:nvPr userDrawn="1"/>
            </p:nvSpPr>
            <p:spPr>
              <a:xfrm>
                <a:off x="1767842" y="333375"/>
                <a:ext cx="1303336" cy="1287463"/>
              </a:xfrm>
              <a:prstGeom prst="rect">
                <a:avLst/>
              </a:prstGeom>
              <a:solidFill>
                <a:schemeClr val="accent5">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3" name="Rectangle 32"/>
              <p:cNvSpPr/>
              <p:nvPr userDrawn="1"/>
            </p:nvSpPr>
            <p:spPr>
              <a:xfrm>
                <a:off x="3200720" y="333375"/>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4" name="Rectangle 33"/>
              <p:cNvSpPr/>
              <p:nvPr userDrawn="1"/>
            </p:nvSpPr>
            <p:spPr>
              <a:xfrm>
                <a:off x="4633598"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5" name="Rectangle 34"/>
              <p:cNvSpPr/>
              <p:nvPr userDrawn="1"/>
            </p:nvSpPr>
            <p:spPr>
              <a:xfrm>
                <a:off x="7499352" y="333375"/>
                <a:ext cx="1303336" cy="1287463"/>
              </a:xfrm>
              <a:prstGeom prst="rect">
                <a:avLst/>
              </a:prstGeom>
              <a:solidFill>
                <a:schemeClr val="tx2">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6" name="Rectangle 35"/>
              <p:cNvSpPr/>
              <p:nvPr userDrawn="1"/>
            </p:nvSpPr>
            <p:spPr>
              <a:xfrm>
                <a:off x="6061075" y="1758462"/>
                <a:ext cx="1303336" cy="1287463"/>
              </a:xfrm>
              <a:prstGeom prst="rect">
                <a:avLst/>
              </a:prstGeom>
              <a:solidFill>
                <a:srgbClr val="FF7F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7" name="Rectangle 36"/>
              <p:cNvSpPr/>
              <p:nvPr userDrawn="1"/>
            </p:nvSpPr>
            <p:spPr>
              <a:xfrm>
                <a:off x="6066476" y="3175000"/>
                <a:ext cx="1303336" cy="1287463"/>
              </a:xfrm>
              <a:prstGeom prst="rect">
                <a:avLst/>
              </a:prstGeom>
              <a:solidFill>
                <a:schemeClr val="tx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8" name="Rectangle 37"/>
              <p:cNvSpPr/>
              <p:nvPr userDrawn="1"/>
            </p:nvSpPr>
            <p:spPr>
              <a:xfrm>
                <a:off x="7499352" y="3175000"/>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9" name="Rectangle 38"/>
              <p:cNvSpPr/>
              <p:nvPr userDrawn="1"/>
            </p:nvSpPr>
            <p:spPr>
              <a:xfrm>
                <a:off x="334964" y="1758462"/>
                <a:ext cx="1303336" cy="12874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40" name="Rectangle 39"/>
              <p:cNvSpPr/>
              <p:nvPr userDrawn="1"/>
            </p:nvSpPr>
            <p:spPr>
              <a:xfrm>
                <a:off x="4633598" y="333375"/>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pic>
          <p:nvPicPr>
            <p:cNvPr id="26" name="Picture 25"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4964" y="4598988"/>
              <a:ext cx="8474940" cy="1914016"/>
            </a:xfrm>
            <a:prstGeom prst="rect">
              <a:avLst/>
            </a:prstGeom>
          </p:spPr>
        </p:pic>
      </p:grpSp>
      <p:pic>
        <p:nvPicPr>
          <p:cNvPr id="43" name="Picture 4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87" y="5385859"/>
            <a:ext cx="3590365" cy="1059910"/>
          </a:xfrm>
          <a:prstGeom prst="rect">
            <a:avLst/>
          </a:prstGeom>
        </p:spPr>
      </p:pic>
      <p:sp>
        <p:nvSpPr>
          <p:cNvPr id="23" name="Content Placeholder 2"/>
          <p:cNvSpPr>
            <a:spLocks noGrp="1"/>
          </p:cNvSpPr>
          <p:nvPr>
            <p:ph idx="1"/>
          </p:nvPr>
        </p:nvSpPr>
        <p:spPr>
          <a:xfrm>
            <a:off x="1769533" y="1764241"/>
            <a:ext cx="4157134" cy="2706159"/>
          </a:xfrm>
        </p:spPr>
        <p:txBody>
          <a:bodyPr>
            <a:normAutofit/>
          </a:bodyPr>
          <a:lstStyle>
            <a:lvl1pPr marL="0" indent="0" algn="l">
              <a:lnSpc>
                <a:spcPct val="100000"/>
              </a:lnSpc>
              <a:spcBef>
                <a:spcPts val="75"/>
              </a:spcBef>
              <a:spcAft>
                <a:spcPts val="2400"/>
              </a:spcAft>
              <a:buFontTx/>
              <a:buNone/>
              <a:defRPr sz="2200" b="1" i="0">
                <a:solidFill>
                  <a:schemeClr val="bg1"/>
                </a:solidFill>
              </a:defRPr>
            </a:lvl1pPr>
            <a:lvl2pPr marL="0" indent="0" algn="l">
              <a:lnSpc>
                <a:spcPct val="100000"/>
              </a:lnSpc>
              <a:spcBef>
                <a:spcPts val="0"/>
              </a:spcBef>
              <a:spcAft>
                <a:spcPts val="600"/>
              </a:spcAft>
              <a:buFontTx/>
              <a:buNone/>
              <a:defRPr sz="1800" b="0" i="0" baseline="0">
                <a:solidFill>
                  <a:schemeClr val="bg1"/>
                </a:solidFill>
                <a:latin typeface="Georgia"/>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
        <p:nvSpPr>
          <p:cNvPr id="22" name="TextBox 21"/>
          <p:cNvSpPr txBox="1"/>
          <p:nvPr userDrawn="1"/>
        </p:nvSpPr>
        <p:spPr>
          <a:xfrm>
            <a:off x="1828800" y="1764241"/>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41" name="TextBox 40"/>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179815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144588" indent="-225425">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5"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206812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
        <p:nvSpPr>
          <p:cNvPr id="8" name="Content Placeholder 2"/>
          <p:cNvSpPr>
            <a:spLocks noGrp="1"/>
          </p:cNvSpPr>
          <p:nvPr>
            <p:ph idx="1"/>
          </p:nvPr>
        </p:nvSpPr>
        <p:spPr>
          <a:xfrm>
            <a:off x="457200" y="1831975"/>
            <a:ext cx="8229600" cy="3823758"/>
          </a:xfrm>
        </p:spPr>
        <p:txBody>
          <a:bodyPr>
            <a:normAutofit/>
          </a:bodyPr>
          <a:lstStyle>
            <a:lvl1pPr marL="0" indent="0" algn="ctr">
              <a:lnSpc>
                <a:spcPct val="100000"/>
              </a:lnSpc>
              <a:spcBef>
                <a:spcPts val="75"/>
              </a:spcBef>
              <a:buFontTx/>
              <a:buNone/>
              <a:defRPr sz="2600" b="1" i="1">
                <a:solidFill>
                  <a:schemeClr val="tx2">
                    <a:lumMod val="75000"/>
                  </a:schemeClr>
                </a:solidFill>
              </a:defRPr>
            </a:lvl1pPr>
            <a:lvl2pPr marL="0" indent="0" algn="ctr">
              <a:lnSpc>
                <a:spcPct val="100000"/>
              </a:lnSpc>
              <a:spcBef>
                <a:spcPts val="2400"/>
              </a:spcBef>
              <a:spcAft>
                <a:spcPts val="2400"/>
              </a:spcAft>
              <a:buFontTx/>
              <a:buNone/>
              <a:defRPr sz="2000" b="0" i="1">
                <a:solidFill>
                  <a:schemeClr val="tx1"/>
                </a:solidFill>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Tree>
    <p:extLst>
      <p:ext uri="{BB962C8B-B14F-4D97-AF65-F5344CB8AC3E}">
        <p14:creationId xmlns:p14="http://schemas.microsoft.com/office/powerpoint/2010/main" val="30012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4"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
        <p:nvSpPr>
          <p:cNvPr id="7" name="Content Placeholder 2"/>
          <p:cNvSpPr>
            <a:spLocks noGrp="1"/>
          </p:cNvSpPr>
          <p:nvPr>
            <p:ph idx="1"/>
          </p:nvPr>
        </p:nvSpPr>
        <p:spPr>
          <a:xfrm>
            <a:off x="457200" y="1831974"/>
            <a:ext cx="8229600" cy="4294189"/>
          </a:xfrm>
        </p:spPr>
        <p:txBody>
          <a:bodyPr>
            <a:normAutofit/>
          </a:bodyPr>
          <a:lstStyle>
            <a:lvl1pPr marL="0" indent="0">
              <a:buFontTx/>
              <a:buNone/>
              <a:defRPr sz="2100">
                <a:solidFill>
                  <a:schemeClr val="tx1"/>
                </a:solidFill>
              </a:defRPr>
            </a:lvl1pPr>
            <a:lvl2pPr marL="0" indent="0" algn="ctr">
              <a:spcBef>
                <a:spcPts val="1200"/>
              </a:spcBef>
              <a:spcAft>
                <a:spcPts val="1200"/>
              </a:spcAft>
              <a:buFontTx/>
              <a:buNone/>
              <a:defRPr sz="2600" b="1">
                <a:solidFill>
                  <a:srgbClr val="033172"/>
                </a:solidFill>
              </a:defRPr>
            </a:lvl2pPr>
            <a:lvl3pPr marL="0" indent="0">
              <a:buFontTx/>
              <a:buNone/>
              <a:defRPr sz="2100">
                <a:solidFill>
                  <a:schemeClr val="tx1"/>
                </a:solidFill>
              </a:defRPr>
            </a:lvl3pPr>
            <a:lvl4pPr marL="0" indent="0">
              <a:buFontTx/>
              <a:buNone/>
              <a:defRPr sz="2100">
                <a:solidFill>
                  <a:schemeClr val="tx1"/>
                </a:solidFill>
              </a:defRPr>
            </a:lvl4pPr>
            <a:lvl5pPr marL="0" indent="0">
              <a:buFontTx/>
              <a:buNone/>
              <a:defRPr sz="2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096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aphic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5562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3"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2033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72353"/>
            <a:ext cx="7790706" cy="679997"/>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marL="1144588" indent="-225425">
              <a:defRPr sz="1400">
                <a:solidFill>
                  <a:schemeClr val="tx1">
                    <a:lumMod val="7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pPr/>
              <a:t>‹#›</a:t>
            </a:fld>
            <a:endParaRPr lang="en-US" dirty="0"/>
          </a:p>
        </p:txBody>
      </p:sp>
    </p:spTree>
    <p:extLst>
      <p:ext uri="{BB962C8B-B14F-4D97-AF65-F5344CB8AC3E}">
        <p14:creationId xmlns:p14="http://schemas.microsoft.com/office/powerpoint/2010/main" val="2229877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7593" y="4406900"/>
            <a:ext cx="7772400" cy="1362075"/>
          </a:xfrm>
          <a:prstGeom prst="rect">
            <a:avLst/>
          </a:prstGeom>
        </p:spPr>
        <p:txBody>
          <a:bodyPr anchor="t">
            <a:normAutofit/>
          </a:bodyPr>
          <a:lstStyle>
            <a:lvl1pPr algn="l">
              <a:defRPr sz="2800" b="0" cap="none">
                <a:solidFill>
                  <a:schemeClr val="tx1">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7593" y="2906713"/>
            <a:ext cx="7772400" cy="1500187"/>
          </a:xfrm>
        </p:spPr>
        <p:txBody>
          <a:bodyPr anchor="b"/>
          <a:lstStyle>
            <a:lvl1pPr marL="0" indent="0">
              <a:buNone/>
              <a:defRPr sz="2000">
                <a:solidFill>
                  <a:schemeClr val="tx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8562252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marL="684213" indent="-225425">
              <a:defRPr sz="1600">
                <a:solidFill>
                  <a:schemeClr val="tx1">
                    <a:lumMod val="75000"/>
                  </a:schemeClr>
                </a:solidFill>
              </a:defRPr>
            </a:lvl3pPr>
            <a:lvl4pPr marL="919163" indent="-234950">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5082987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9" name="Slide Number Placeholder 8"/>
          <p:cNvSpPr>
            <a:spLocks noGrp="1"/>
          </p:cNvSpPr>
          <p:nvPr>
            <p:ph type="sldNum" sz="quarter" idx="12"/>
          </p:nvPr>
        </p:nvSpPr>
        <p:spPr/>
        <p:txBody>
          <a:bodyPr/>
          <a:lstStyle/>
          <a:p>
            <a:fld id="{9B27D237-6C0D-5549-BE11-2040A22CBC71}" type="slidenum">
              <a:rPr lang="en-US" smtClean="0"/>
              <a:t>‹#›</a:t>
            </a:fld>
            <a:endParaRPr lang="en-US"/>
          </a:p>
        </p:txBody>
      </p:sp>
      <p:sp>
        <p:nvSpPr>
          <p:cNvPr id="10" name="TextBox 9"/>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8623343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9B27D237-6C0D-5549-BE11-2040A22CBC71}" type="slidenum">
              <a:rPr lang="en-US" smtClean="0"/>
              <a:t>‹#›</a:t>
            </a:fld>
            <a:endParaRPr lang="en-US"/>
          </a:p>
        </p:txBody>
      </p:sp>
      <p:sp>
        <p:nvSpPr>
          <p:cNvPr id="6" name="TextBox 5"/>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061732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26142541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9" descr="OIT branded slide page header art&#10;"/>
          <p:cNvGrpSpPr/>
          <p:nvPr userDrawn="1"/>
        </p:nvGrpSpPr>
        <p:grpSpPr>
          <a:xfrm>
            <a:off x="0" y="54"/>
            <a:ext cx="9144002" cy="1327990"/>
            <a:chOff x="-2" y="54"/>
            <a:chExt cx="9076465" cy="1327990"/>
          </a:xfrm>
        </p:grpSpPr>
        <p:pic>
          <p:nvPicPr>
            <p:cNvPr id="11" name="Picture 10" descr="Color_head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4"/>
              <a:ext cx="9076463" cy="1289304"/>
            </a:xfrm>
            <a:prstGeom prst="rect">
              <a:avLst/>
            </a:prstGeom>
          </p:spPr>
        </p:pic>
        <p:sp>
          <p:nvSpPr>
            <p:cNvPr id="12" name="Rectangle 11"/>
            <p:cNvSpPr/>
            <p:nvPr userDrawn="1"/>
          </p:nvSpPr>
          <p:spPr>
            <a:xfrm>
              <a:off x="-2" y="1262464"/>
              <a:ext cx="9076465" cy="65580"/>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itle Placeholder 1"/>
          <p:cNvSpPr txBox="1">
            <a:spLocks/>
          </p:cNvSpPr>
          <p:nvPr userDrawn="1"/>
        </p:nvSpPr>
        <p:spPr>
          <a:xfrm>
            <a:off x="457200" y="180148"/>
            <a:ext cx="8229600" cy="81066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a:lstStyle>
          <a:p>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fld id="{9B27D237-6C0D-5549-BE11-2040A22CBC71}" type="slidenum">
              <a:rPr lang="en-US" smtClean="0"/>
              <a:pPr/>
              <a:t>‹#›</a:t>
            </a:fld>
            <a:endParaRPr lang="en-US" dirty="0"/>
          </a:p>
        </p:txBody>
      </p:sp>
      <p:sp>
        <p:nvSpPr>
          <p:cNvPr id="5" name="TextBox 4"/>
          <p:cNvSpPr txBox="1"/>
          <p:nvPr userDrawn="1"/>
        </p:nvSpPr>
        <p:spPr>
          <a:xfrm>
            <a:off x="457200" y="6401585"/>
            <a:ext cx="4311073" cy="276999"/>
          </a:xfrm>
          <a:prstGeom prst="rect">
            <a:avLst/>
          </a:prstGeom>
          <a:noFill/>
        </p:spPr>
        <p:txBody>
          <a:bodyPr wrap="square" rtlCol="0">
            <a:spAutoFit/>
          </a:bodyPr>
          <a:lstStyle/>
          <a:p>
            <a:r>
              <a:rPr lang="en-US" sz="1200" spc="100" dirty="0" smtClean="0">
                <a:solidFill>
                  <a:schemeClr val="bg1">
                    <a:lumMod val="65000"/>
                  </a:schemeClr>
                </a:solidFill>
              </a:rPr>
              <a:t>OFFICE OF INFORMATION AND TECHNOLOGY</a:t>
            </a:r>
            <a:endParaRPr lang="en-US" sz="1200" spc="100" dirty="0">
              <a:solidFill>
                <a:schemeClr val="bg1">
                  <a:lumMod val="65000"/>
                </a:schemeClr>
              </a:solidFill>
            </a:endParaRP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http://go.va.gov/OIT360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22910631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56" r:id="rId11"/>
    <p:sldLayoutId id="2147483657" r:id="rId12"/>
  </p:sldLayoutIdLst>
  <p:timing>
    <p:tnLst>
      <p:par>
        <p:cTn id="1" dur="indefinite" restart="never" nodeType="tmRoot"/>
      </p:par>
    </p:tnLst>
  </p:timing>
  <p:hf hdr="0" ftr="0" dt="0"/>
  <p:txStyles>
    <p:title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p:titleStyle>
    <p:body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7200" y="541685"/>
            <a:ext cx="8229600" cy="810665"/>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pPr defTabSz="914400"/>
            <a:fld id="{9B27D237-6C0D-5549-BE11-2040A22CBC71}" type="slidenum">
              <a:rPr lang="en-US" smtClean="0">
                <a:solidFill>
                  <a:srgbClr val="4D4E53">
                    <a:tint val="75000"/>
                  </a:srgbClr>
                </a:solidFill>
              </a:rPr>
              <a:pPr defTabSz="914400"/>
              <a:t>‹#›</a:t>
            </a:fld>
            <a:endParaRPr lang="en-US" dirty="0">
              <a:solidFill>
                <a:srgbClr val="4D4E53">
                  <a:tint val="75000"/>
                </a:srgbClr>
              </a:solidFill>
            </a:endParaRPr>
          </a:p>
        </p:txBody>
      </p:sp>
      <p:sp>
        <p:nvSpPr>
          <p:cNvPr id="5" name="TextBox 4"/>
          <p:cNvSpPr txBox="1"/>
          <p:nvPr userDrawn="1"/>
        </p:nvSpPr>
        <p:spPr>
          <a:xfrm>
            <a:off x="457200" y="6426985"/>
            <a:ext cx="4953896" cy="276999"/>
          </a:xfrm>
          <a:prstGeom prst="rect">
            <a:avLst/>
          </a:prstGeom>
          <a:noFill/>
        </p:spPr>
        <p:txBody>
          <a:bodyPr wrap="square" rtlCol="0">
            <a:spAutoFit/>
          </a:bodyPr>
          <a:lstStyle/>
          <a:p>
            <a:pPr defTabSz="914400"/>
            <a:r>
              <a:rPr lang="en-US" sz="1200" spc="100" dirty="0" smtClean="0">
                <a:solidFill>
                  <a:srgbClr val="FFFFFF">
                    <a:lumMod val="65000"/>
                  </a:srgbClr>
                </a:solidFill>
              </a:rPr>
              <a:t>October XX, 2015</a:t>
            </a:r>
            <a:endParaRPr lang="en-US" sz="1200" spc="100" dirty="0">
              <a:solidFill>
                <a:srgbClr val="FFFFFF">
                  <a:lumMod val="65000"/>
                </a:srgbClr>
              </a:solidFill>
            </a:endParaRP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9036844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2800" b="1" kern="1200">
          <a:solidFill>
            <a:schemeClr val="tx1"/>
          </a:solidFill>
          <a:latin typeface="+mj-lt"/>
          <a:ea typeface="+mj-ea"/>
          <a:cs typeface="Georgia"/>
        </a:defRPr>
      </a:lvl1pPr>
    </p:titleStyle>
    <p:bodyStyle>
      <a:lvl1pPr marL="225425"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1pPr>
      <a:lvl2pPr marL="458788" indent="-233363"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2pPr>
      <a:lvl3pPr marL="684213"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3pPr>
      <a:lvl4pPr marL="919163" indent="-234950"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4200" y="2394651"/>
            <a:ext cx="4572000" cy="2031325"/>
          </a:xfrm>
          <a:prstGeom prst="rect">
            <a:avLst/>
          </a:prstGeom>
        </p:spPr>
        <p:txBody>
          <a:bodyPr>
            <a:spAutoFit/>
          </a:bodyPr>
          <a:lstStyle/>
          <a:p>
            <a:r>
              <a:rPr lang="en-US" dirty="0">
                <a:solidFill>
                  <a:schemeClr val="bg1"/>
                </a:solidFill>
                <a:latin typeface="Arial" panose="020B0604020202020204" pitchFamily="34" charset="0"/>
                <a:cs typeface="Arial" panose="020B0604020202020204" pitchFamily="34" charset="0"/>
              </a:rPr>
              <a:t>Medical Care Collections Fund (MCCF) Electronic Data Interchange (EDI) Transaction Applications Suite Phase 1 Health Administrative Product Enhancements (HAPE)</a:t>
            </a:r>
          </a:p>
          <a:p>
            <a:r>
              <a:rPr lang="en-US" dirty="0">
                <a:solidFill>
                  <a:schemeClr val="bg1"/>
                </a:solidFill>
                <a:latin typeface="Arial" panose="020B0604020202020204" pitchFamily="34" charset="0"/>
                <a:cs typeface="Arial" panose="020B0604020202020204" pitchFamily="34" charset="0"/>
              </a:rPr>
              <a:t>Critical Decision Point 2</a:t>
            </a:r>
          </a:p>
          <a:p>
            <a:r>
              <a:rPr lang="en-US" dirty="0" smtClean="0">
                <a:solidFill>
                  <a:schemeClr val="bg1"/>
                </a:solidFill>
                <a:latin typeface="Arial" panose="020B0604020202020204" pitchFamily="34" charset="0"/>
                <a:cs typeface="Arial" panose="020B0604020202020204" pitchFamily="34" charset="0"/>
              </a:rPr>
              <a:t>Build 22  01/23/2018</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61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06" y="1"/>
            <a:ext cx="7790706" cy="1236236"/>
          </a:xfrm>
        </p:spPr>
        <p:txBody>
          <a:bodyPr anchor="ctr">
            <a:normAutofit/>
          </a:bodyPr>
          <a:lstStyle/>
          <a:p>
            <a:r>
              <a:rPr lang="en-US" sz="3200" dirty="0" smtClean="0"/>
              <a:t>Project Information</a:t>
            </a:r>
            <a:endParaRPr lang="en-US" sz="3200" dirty="0"/>
          </a:p>
        </p:txBody>
      </p:sp>
      <p:sp>
        <p:nvSpPr>
          <p:cNvPr id="5" name="Slide Number Placeholder 4" descr="q"/>
          <p:cNvSpPr>
            <a:spLocks noGrp="1"/>
          </p:cNvSpPr>
          <p:nvPr>
            <p:ph type="sldNum" sz="quarter" idx="10"/>
          </p:nvPr>
        </p:nvSpPr>
        <p:spPr/>
        <p:txBody>
          <a:bodyPr/>
          <a:lstStyle/>
          <a:p>
            <a:fld id="{9B27D237-6C0D-5549-BE11-2040A22CBC71}" type="slidenum">
              <a:rPr lang="en-US" smtClean="0"/>
              <a:pPr/>
              <a:t>1</a:t>
            </a:fld>
            <a:endParaRPr lang="en-US" dirty="0"/>
          </a:p>
        </p:txBody>
      </p:sp>
      <p:graphicFrame>
        <p:nvGraphicFramePr>
          <p:cNvPr id="6" name="Content Placeholder 6" descr="Enter Project Information."/>
          <p:cNvGraphicFramePr>
            <a:graphicFrameLocks/>
          </p:cNvGraphicFramePr>
          <p:nvPr>
            <p:extLst>
              <p:ext uri="{D42A27DB-BD31-4B8C-83A1-F6EECF244321}">
                <p14:modId xmlns:p14="http://schemas.microsoft.com/office/powerpoint/2010/main" val="1435952016"/>
              </p:ext>
            </p:extLst>
          </p:nvPr>
        </p:nvGraphicFramePr>
        <p:xfrm>
          <a:off x="326572" y="1343423"/>
          <a:ext cx="8490858" cy="5216898"/>
        </p:xfrm>
        <a:graphic>
          <a:graphicData uri="http://schemas.openxmlformats.org/drawingml/2006/table">
            <a:tbl>
              <a:tblPr firstRow="1">
                <a:tableStyleId>{08FB837D-C827-4EFA-A057-4D05807E0F7C}</a:tableStyleId>
              </a:tblPr>
              <a:tblGrid>
                <a:gridCol w="3771778"/>
                <a:gridCol w="4719080"/>
              </a:tblGrid>
              <a:tr h="341551">
                <a:tc>
                  <a:txBody>
                    <a:bodyPr/>
                    <a:lstStyle/>
                    <a:p>
                      <a:pPr algn="l" rtl="0" fontAlgn="ctr"/>
                      <a:r>
                        <a:rPr lang="en-US" sz="1400" b="0" u="none" strike="noStrike" baseline="0" dirty="0" smtClean="0">
                          <a:solidFill>
                            <a:schemeClr val="tx1">
                              <a:lumMod val="50000"/>
                            </a:schemeClr>
                          </a:solidFill>
                          <a:latin typeface="Arial" panose="020B0604020202020204" pitchFamily="34" charset="0"/>
                          <a:cs typeface="Arial" panose="020B0604020202020204" pitchFamily="34" charset="0"/>
                        </a:rPr>
                        <a:t> Full </a:t>
                      </a:r>
                      <a:r>
                        <a:rPr lang="en-US" sz="1400" b="0" u="none" strike="noStrike" baseline="0" dirty="0">
                          <a:solidFill>
                            <a:schemeClr val="tx1">
                              <a:lumMod val="50000"/>
                            </a:schemeClr>
                          </a:solidFill>
                          <a:latin typeface="Arial" panose="020B0604020202020204" pitchFamily="34" charset="0"/>
                          <a:cs typeface="Arial" panose="020B0604020202020204" pitchFamily="34" charset="0"/>
                        </a:rPr>
                        <a:t>Project Name:</a:t>
                      </a:r>
                      <a:endParaRPr lang="en-US" sz="1400" b="0"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Medical Care Collections Fund (MCCF) Electronic Data Interchange (EDI) Transaction Applications Suite Phase 1 </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Portfolio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Health</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Program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Medical Care Collection Fund (MCCF)</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Project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Winston Noronha (FMLA); Toby Rudik  (Acting)</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OI&amp;T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Program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Toby </a:t>
                      </a: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Rudik</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r>
                        <a:rPr lang="en-US" sz="1400" dirty="0" smtClean="0">
                          <a:latin typeface="Arial" panose="020B0604020202020204" pitchFamily="34" charset="0"/>
                          <a:cs typeface="Arial" panose="020B0604020202020204" pitchFamily="34" charset="0"/>
                        </a:rPr>
                        <a:t> </a:t>
                      </a: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OI&amp;T Portfolio Director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Katrina </a:t>
                      </a: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Tuisamatatele</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Account Manager:</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Alan Constantian</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Product Owner: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Frank Annecchini</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60">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Receiving / Sustainment Organization:</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Mary Caulfield (VistA)</a:t>
                      </a:r>
                    </a:p>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Steve Levy (Enterprise Cloud)</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Project ID:</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A605116880</a:t>
                      </a:r>
                    </a:p>
                    <a:p>
                      <a:pPr marL="0" marR="0" lvl="0" indent="0" algn="l" defTabSz="457200" rtl="0" eaLnBrk="1" fontAlgn="ctr" latinLnBrk="0" hangingPunct="1">
                        <a:lnSpc>
                          <a:spcPct val="100000"/>
                        </a:lnSpc>
                        <a:spcBef>
                          <a:spcPts val="0"/>
                        </a:spcBef>
                        <a:spcAft>
                          <a:spcPts val="0"/>
                        </a:spcAft>
                        <a:buClrTx/>
                        <a:buSzTx/>
                        <a:buFontTx/>
                        <a:buNone/>
                        <a:tabLst/>
                        <a:defRPr/>
                      </a:pP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VIPR #  </a:t>
                      </a: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V16-00159-000</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algn="l" defTabSz="457200" rtl="0" eaLnBrk="1" fontAlgn="ctr" latinLnBrk="0" hangingPunct="1"/>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Release Agent:</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Wayne Ledford</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ISO: </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Michael Lumby</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VA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Exhibit 300 Name: </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Medical  Legacy</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Budget Operating Plan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17-Health-192, 17-Health-241, 18-Health-19</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Enterprise Project Structure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FY18 &amp; FY17-08-03-02-05-01-004; FY16-</a:t>
                      </a: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01-02-03-20-11-009</a:t>
                      </a: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9509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4"/>
          <p:cNvSpPr>
            <a:spLocks noGrp="1"/>
          </p:cNvSpPr>
          <p:nvPr>
            <p:ph type="title"/>
          </p:nvPr>
        </p:nvSpPr>
        <p:spPr>
          <a:xfrm>
            <a:off x="575288" y="0"/>
            <a:ext cx="7315200" cy="1255000"/>
          </a:xfrm>
        </p:spPr>
        <p:txBody>
          <a:bodyPr anchor="ctr">
            <a:normAutofit/>
          </a:bodyPr>
          <a:lstStyle/>
          <a:p>
            <a:pPr eaLnBrk="1" hangingPunct="1"/>
            <a:r>
              <a:rPr lang="en-US" sz="3200" dirty="0" smtClean="0"/>
              <a:t>Purpose</a:t>
            </a:r>
            <a:endParaRPr lang="en-US" sz="3200" dirty="0" smtClean="0">
              <a:solidFill>
                <a:srgbClr val="FF0000"/>
              </a:solidFill>
            </a:endParaRPr>
          </a:p>
        </p:txBody>
      </p:sp>
      <p:sp>
        <p:nvSpPr>
          <p:cNvPr id="15365" name="Content Placeholder 6"/>
          <p:cNvSpPr>
            <a:spLocks noGrp="1"/>
          </p:cNvSpPr>
          <p:nvPr>
            <p:ph idx="1"/>
          </p:nvPr>
        </p:nvSpPr>
        <p:spPr>
          <a:xfrm>
            <a:off x="457200" y="1509451"/>
            <a:ext cx="8229600" cy="4529138"/>
          </a:xfrm>
        </p:spPr>
        <p:txBody>
          <a:bodyPr>
            <a:normAutofit fontScale="92500"/>
          </a:bodyPr>
          <a:lstStyle/>
          <a:p>
            <a:pPr marL="0" indent="0">
              <a:lnSpc>
                <a:spcPct val="114000"/>
              </a:lnSpc>
              <a:buNone/>
            </a:pPr>
            <a:r>
              <a:rPr lang="en-US" sz="2400" dirty="0">
                <a:latin typeface="Arial" pitchFamily="34" charset="0"/>
                <a:cs typeface="Arial" pitchFamily="34" charset="0"/>
              </a:rPr>
              <a:t>Winston Noronha, </a:t>
            </a:r>
            <a:r>
              <a:rPr lang="en-US" sz="2400" dirty="0" smtClean="0">
                <a:latin typeface="Arial" pitchFamily="34" charset="0"/>
                <a:cs typeface="Arial" pitchFamily="34" charset="0"/>
              </a:rPr>
              <a:t>for </a:t>
            </a:r>
            <a:r>
              <a:rPr lang="en-US" sz="2400" dirty="0">
                <a:latin typeface="Arial" pitchFamily="34" charset="0"/>
                <a:cs typeface="Arial" pitchFamily="34" charset="0"/>
              </a:rPr>
              <a:t>Medical Care Collection Fund Electronic Data Interchange (EDI) Transaction Applications Suite </a:t>
            </a:r>
            <a:r>
              <a:rPr lang="en-US" sz="2400" dirty="0" smtClean="0">
                <a:latin typeface="Arial" pitchFamily="34" charset="0"/>
                <a:cs typeface="Arial" pitchFamily="34" charset="0"/>
              </a:rPr>
              <a:t>Phase 1, eBilling, is </a:t>
            </a:r>
            <a:r>
              <a:rPr lang="en-US" sz="2400" dirty="0">
                <a:latin typeface="Arial" pitchFamily="34" charset="0"/>
                <a:cs typeface="Arial" pitchFamily="34" charset="0"/>
              </a:rPr>
              <a:t>requesting VIP Critical Decision 2 Approval to deploy VistA patch </a:t>
            </a:r>
            <a:r>
              <a:rPr lang="en-US" sz="2400" dirty="0" smtClean="0">
                <a:latin typeface="Arial" pitchFamily="34" charset="0"/>
                <a:cs typeface="Arial" pitchFamily="34" charset="0"/>
              </a:rPr>
              <a:t>IB*2*592 Initial </a:t>
            </a:r>
            <a:r>
              <a:rPr lang="en-US" sz="2400" dirty="0">
                <a:latin typeface="Arial" pitchFamily="34" charset="0"/>
                <a:cs typeface="Arial" pitchFamily="34" charset="0"/>
              </a:rPr>
              <a:t>Operating Capability (IOC) production </a:t>
            </a:r>
            <a:r>
              <a:rPr lang="en-US" sz="2400" dirty="0" smtClean="0">
                <a:latin typeface="Arial" pitchFamily="34" charset="0"/>
                <a:cs typeface="Arial" pitchFamily="34" charset="0"/>
              </a:rPr>
              <a:t>at our 5 test sites Tomah, WI, Birmingham, AL, Kansas City, MO, Martinsburg, WV, Albuquerque, NM. </a:t>
            </a:r>
            <a:r>
              <a:rPr lang="en-US" sz="2400" dirty="0">
                <a:latin typeface="Arial" pitchFamily="34" charset="0"/>
                <a:cs typeface="Arial" pitchFamily="34" charset="0"/>
              </a:rPr>
              <a:t>The patch has completed Component Integration Testing (CIT</a:t>
            </a:r>
            <a:r>
              <a:rPr lang="en-US" sz="2400" dirty="0" smtClean="0">
                <a:latin typeface="Arial" pitchFamily="34" charset="0"/>
                <a:cs typeface="Arial" pitchFamily="34" charset="0"/>
              </a:rPr>
              <a:t>), Software Quality Assurance (SQA) Testing, User Acceptance Testing (UAT) and has been Installed in the test account at Birmingham.</a:t>
            </a:r>
            <a:endParaRPr lang="en-US" sz="2400" dirty="0">
              <a:latin typeface="Arial" pitchFamily="34" charset="0"/>
              <a:cs typeface="Arial" pitchFamily="34" charset="0"/>
            </a:endParaRPr>
          </a:p>
          <a:p>
            <a:pPr marL="0" indent="0">
              <a:lnSpc>
                <a:spcPct val="114000"/>
              </a:lnSpc>
              <a:buNone/>
            </a:pPr>
            <a:r>
              <a:rPr lang="en-US" sz="2400" dirty="0" smtClean="0">
                <a:latin typeface="Arial" pitchFamily="34" charset="0"/>
                <a:cs typeface="Arial" pitchFamily="34" charset="0"/>
              </a:rPr>
              <a:t>The </a:t>
            </a:r>
            <a:r>
              <a:rPr lang="en-US" sz="2400" dirty="0">
                <a:latin typeface="Arial" pitchFamily="34" charset="0"/>
                <a:cs typeface="Arial" pitchFamily="34" charset="0"/>
              </a:rPr>
              <a:t>project is using the IOC model. </a:t>
            </a:r>
          </a:p>
          <a:p>
            <a:pPr marL="0" indent="0">
              <a:lnSpc>
                <a:spcPct val="114000"/>
              </a:lnSpc>
              <a:buNone/>
            </a:pPr>
            <a:r>
              <a:rPr lang="en-US" sz="2400" dirty="0">
                <a:latin typeface="Arial" pitchFamily="34" charset="0"/>
                <a:cs typeface="Arial" pitchFamily="34" charset="0"/>
              </a:rPr>
              <a:t>The National Release is expected on </a:t>
            </a:r>
            <a:r>
              <a:rPr lang="en-US" sz="2400" dirty="0" smtClean="0">
                <a:latin typeface="Arial" pitchFamily="34" charset="0"/>
                <a:cs typeface="Arial" pitchFamily="34" charset="0"/>
              </a:rPr>
              <a:t>6/27/2018.</a:t>
            </a:r>
            <a:endParaRPr lang="en-US" sz="2400" dirty="0">
              <a:latin typeface="Arial" pitchFamily="34" charset="0"/>
              <a:cs typeface="Arial" pitchFamily="34" charset="0"/>
            </a:endParaRPr>
          </a:p>
          <a:p>
            <a:pPr marL="0" indent="0">
              <a:lnSpc>
                <a:spcPct val="114000"/>
              </a:lnSpc>
              <a:buNone/>
            </a:pPr>
            <a:endParaRPr lang="en-US" b="1" i="1" dirty="0" smtClean="0">
              <a:solidFill>
                <a:schemeClr val="tx1"/>
              </a:solidFill>
            </a:endParaRPr>
          </a:p>
          <a:p>
            <a:pPr marL="0" indent="0" eaLnBrk="1" hangingPunct="1">
              <a:buFont typeface="Arial" pitchFamily="34" charset="0"/>
              <a:buNone/>
            </a:pPr>
            <a:endParaRPr lang="en-US" sz="2600" i="1" dirty="0" smtClean="0">
              <a:solidFill>
                <a:srgbClr val="0000FF"/>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2</a:t>
            </a:fld>
            <a:endParaRPr lang="en-US" dirty="0"/>
          </a:p>
        </p:txBody>
      </p:sp>
    </p:spTree>
    <p:extLst>
      <p:ext uri="{BB962C8B-B14F-4D97-AF65-F5344CB8AC3E}">
        <p14:creationId xmlns:p14="http://schemas.microsoft.com/office/powerpoint/2010/main" val="431771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4"/>
          <p:cNvSpPr>
            <a:spLocks noGrp="1"/>
          </p:cNvSpPr>
          <p:nvPr>
            <p:ph type="title"/>
          </p:nvPr>
        </p:nvSpPr>
        <p:spPr>
          <a:xfrm>
            <a:off x="495300" y="-12700"/>
            <a:ext cx="7315200" cy="1231900"/>
          </a:xfrm>
        </p:spPr>
        <p:txBody>
          <a:bodyPr anchor="ctr">
            <a:normAutofit/>
          </a:bodyPr>
          <a:lstStyle/>
          <a:p>
            <a:pPr eaLnBrk="1" hangingPunct="1"/>
            <a:r>
              <a:rPr lang="en-US" sz="3200" dirty="0" smtClean="0">
                <a:solidFill>
                  <a:schemeClr val="tx1"/>
                </a:solidFill>
              </a:rPr>
              <a:t>Release(s)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graphicFrame>
        <p:nvGraphicFramePr>
          <p:cNvPr id="6" name="Table 5" descr="Enter deployment increments."/>
          <p:cNvGraphicFramePr>
            <a:graphicFrameLocks noGrp="1"/>
          </p:cNvGraphicFramePr>
          <p:nvPr>
            <p:extLst>
              <p:ext uri="{D42A27DB-BD31-4B8C-83A1-F6EECF244321}">
                <p14:modId xmlns:p14="http://schemas.microsoft.com/office/powerpoint/2010/main" val="1365579701"/>
              </p:ext>
            </p:extLst>
          </p:nvPr>
        </p:nvGraphicFramePr>
        <p:xfrm>
          <a:off x="381000" y="1390741"/>
          <a:ext cx="8566229" cy="1855898"/>
        </p:xfrm>
        <a:graphic>
          <a:graphicData uri="http://schemas.openxmlformats.org/drawingml/2006/table">
            <a:tbl>
              <a:tblPr firstRow="1">
                <a:tableStyleId>{775DCB02-9BB8-47FD-8907-85C794F793BA}</a:tableStyleId>
              </a:tblPr>
              <a:tblGrid>
                <a:gridCol w="1945823"/>
                <a:gridCol w="846011"/>
                <a:gridCol w="800454"/>
                <a:gridCol w="1750090"/>
                <a:gridCol w="1757560"/>
                <a:gridCol w="1466291"/>
              </a:tblGrid>
              <a:tr h="622003">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Name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Start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End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Needed in order to Deploy</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Assigned to Deployment</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Total number of sites to which this Build is deploying</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1233895">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Arial" pitchFamily="34" charset="0"/>
                          <a:ea typeface="ＭＳ Ｐゴシック"/>
                          <a:cs typeface="Arial" pitchFamily="34" charset="0"/>
                        </a:rPr>
                        <a:t>IOC Release for eBilling  IB*2.0*592</a:t>
                      </a:r>
                      <a:endParaRPr kumimoji="0" lang="en-US" sz="1200" b="0" i="1" u="none" strike="noStrike" cap="none" normalizeH="0" baseline="0" dirty="0" smtClean="0">
                        <a:ln>
                          <a:noFill/>
                        </a:ln>
                        <a:solidFill>
                          <a:schemeClr val="tx1">
                            <a:lumMod val="50000"/>
                          </a:schemeClr>
                        </a:solidFill>
                        <a:effectLst/>
                        <a:latin typeface="Arial" pitchFamily="34" charset="0"/>
                        <a:ea typeface="ＭＳ Ｐゴシック"/>
                        <a:cs typeface="Arial" pitchFamily="34" charset="0"/>
                      </a:endParaRPr>
                    </a:p>
                  </a:txBody>
                  <a:tcPr marL="51084" marR="510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01/31/18</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05/31/18</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5:</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Tomah, WI, Birmingham, AL, Kansas City, MO, Martinsburg, WV, Albuquerque, NM</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5" name="Rectangle 4"/>
          <p:cNvSpPr/>
          <p:nvPr/>
        </p:nvSpPr>
        <p:spPr>
          <a:xfrm>
            <a:off x="533400" y="3246638"/>
            <a:ext cx="8153400" cy="2646878"/>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What </a:t>
            </a:r>
            <a:r>
              <a:rPr lang="en-US" sz="2000" dirty="0">
                <a:latin typeface="Arial" panose="020B0604020202020204" pitchFamily="34" charset="0"/>
                <a:cs typeface="Arial" panose="020B0604020202020204" pitchFamily="34" charset="0"/>
              </a:rPr>
              <a:t>is the capability being deployed into the production </a:t>
            </a:r>
            <a:r>
              <a:rPr lang="en-US" sz="2000" dirty="0" smtClean="0">
                <a:latin typeface="Arial" panose="020B0604020202020204" pitchFamily="34" charset="0"/>
                <a:cs typeface="Arial" panose="020B0604020202020204" pitchFamily="34" charset="0"/>
              </a:rPr>
              <a:t>environment?</a:t>
            </a:r>
          </a:p>
          <a:p>
            <a:r>
              <a:rPr lang="en-US" sz="1600" dirty="0"/>
              <a:t>Support for a new Electronic Dental Claim </a:t>
            </a:r>
            <a:r>
              <a:rPr lang="en-US" sz="1600" dirty="0" smtClean="0"/>
              <a:t>Transaction: </a:t>
            </a:r>
            <a:endParaRPr lang="en-US" sz="1600" dirty="0"/>
          </a:p>
          <a:p>
            <a:r>
              <a:rPr lang="en-US" sz="1600" dirty="0"/>
              <a:t>·       Third Party Joint Inquiry Dental Indication</a:t>
            </a:r>
          </a:p>
          <a:p>
            <a:r>
              <a:rPr lang="en-US" sz="1600" dirty="0"/>
              <a:t>·       Create the Dental x12 Claim Transaction (837D)</a:t>
            </a:r>
          </a:p>
          <a:p>
            <a:r>
              <a:rPr lang="en-US" sz="1600" dirty="0"/>
              <a:t>·       Ability to Enter/Edit Dental claims</a:t>
            </a:r>
          </a:p>
          <a:p>
            <a:r>
              <a:rPr lang="en-US" sz="1600" dirty="0"/>
              <a:t>·       Create Dental Claims in </a:t>
            </a:r>
            <a:r>
              <a:rPr lang="en-US" sz="1600" dirty="0" err="1"/>
              <a:t>Autobiller</a:t>
            </a:r>
            <a:r>
              <a:rPr lang="en-US" sz="1600" dirty="0"/>
              <a:t>  </a:t>
            </a:r>
          </a:p>
          <a:p>
            <a:r>
              <a:rPr lang="en-US" sz="1600" dirty="0"/>
              <a:t>·       Add Dental to Insurance Company Entry/Edit</a:t>
            </a:r>
          </a:p>
          <a:p>
            <a:r>
              <a:rPr lang="en-US" sz="1600" dirty="0"/>
              <a:t>·       Update Reports  to include dental Claim Form (Type J430D)</a:t>
            </a:r>
          </a:p>
          <a:p>
            <a:r>
              <a:rPr lang="en-US" sz="1600" dirty="0"/>
              <a:t>·       Update Provider ID Maintenance to include Dental</a:t>
            </a:r>
          </a:p>
          <a:p>
            <a:r>
              <a:rPr lang="en-US" sz="1600" dirty="0"/>
              <a:t>·       Update printing option on Medicare management Worklist (MRW)</a:t>
            </a:r>
          </a:p>
        </p:txBody>
      </p:sp>
    </p:spTree>
    <p:extLst>
      <p:ext uri="{BB962C8B-B14F-4D97-AF65-F5344CB8AC3E}">
        <p14:creationId xmlns:p14="http://schemas.microsoft.com/office/powerpoint/2010/main" val="61837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304800" y="4624"/>
            <a:ext cx="8672928" cy="1252676"/>
          </a:xfrm>
        </p:spPr>
        <p:txBody>
          <a:bodyPr anchor="ctr">
            <a:normAutofit/>
          </a:bodyPr>
          <a:lstStyle/>
          <a:p>
            <a:pPr eaLnBrk="1" hangingPunct="1"/>
            <a:r>
              <a:rPr lang="en-US" sz="3200" dirty="0" smtClean="0"/>
              <a:t>Release Dependencies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228600" y="3962400"/>
            <a:ext cx="8534400" cy="830997"/>
          </a:xfrm>
          <a:prstGeom prst="rect">
            <a:avLst/>
          </a:prstGeom>
          <a:noFill/>
        </p:spPr>
        <p:txBody>
          <a:bodyPr wrap="square" rtlCol="0">
            <a:spAutoFit/>
          </a:bodyPr>
          <a:lstStyle/>
          <a:p>
            <a:pPr marL="0" lvl="3" eaLnBrk="0" hangingPunct="0">
              <a:spcBef>
                <a:spcPct val="20000"/>
              </a:spcBef>
            </a:pPr>
            <a:r>
              <a:rPr lang="en-US" sz="2400" dirty="0" smtClean="0">
                <a:solidFill>
                  <a:schemeClr val="tx1">
                    <a:lumMod val="50000"/>
                  </a:schemeClr>
                </a:solidFill>
                <a:latin typeface="Arial" panose="020B0604020202020204" pitchFamily="34" charset="0"/>
                <a:cs typeface="Arial" panose="020B0604020202020204" pitchFamily="34" charset="0"/>
              </a:rPr>
              <a:t>Are there any concerns with your dependencies that will keep the project from deploying? </a:t>
            </a:r>
            <a:r>
              <a:rPr lang="en-US" sz="2400" b="1" dirty="0" smtClean="0">
                <a:solidFill>
                  <a:schemeClr val="tx1">
                    <a:lumMod val="50000"/>
                  </a:schemeClr>
                </a:solidFill>
                <a:latin typeface="Arial" panose="020B0604020202020204" pitchFamily="34" charset="0"/>
                <a:cs typeface="Arial" panose="020B0604020202020204" pitchFamily="34" charset="0"/>
              </a:rPr>
              <a:t>None known</a:t>
            </a:r>
            <a:r>
              <a:rPr lang="en-US" sz="2400" dirty="0" smtClean="0">
                <a:solidFill>
                  <a:schemeClr val="tx1">
                    <a:lumMod val="50000"/>
                  </a:schemeClr>
                </a:solidFill>
                <a:latin typeface="Arial" panose="020B0604020202020204" pitchFamily="34" charset="0"/>
                <a:cs typeface="Arial" panose="020B0604020202020204" pitchFamily="34" charset="0"/>
              </a:rPr>
              <a:t>. </a:t>
            </a:r>
            <a:endParaRPr lang="en-US" sz="2400" dirty="0">
              <a:solidFill>
                <a:schemeClr val="tx1">
                  <a:lumMod val="50000"/>
                </a:schemeClr>
              </a:solidFill>
              <a:latin typeface="Arial" panose="020B0604020202020204" pitchFamily="34" charset="0"/>
              <a:cs typeface="Arial" panose="020B0604020202020204" pitchFamily="34" charset="0"/>
            </a:endParaRPr>
          </a:p>
        </p:txBody>
      </p:sp>
      <p:graphicFrame>
        <p:nvGraphicFramePr>
          <p:cNvPr id="5" name="Table 4" descr="Enter release dependencies."/>
          <p:cNvGraphicFramePr>
            <a:graphicFrameLocks noGrp="1"/>
          </p:cNvGraphicFramePr>
          <p:nvPr>
            <p:extLst>
              <p:ext uri="{D42A27DB-BD31-4B8C-83A1-F6EECF244321}">
                <p14:modId xmlns:p14="http://schemas.microsoft.com/office/powerpoint/2010/main" val="3520663946"/>
              </p:ext>
            </p:extLst>
          </p:nvPr>
        </p:nvGraphicFramePr>
        <p:xfrm>
          <a:off x="304800" y="1673772"/>
          <a:ext cx="8534400" cy="1632416"/>
        </p:xfrm>
        <a:graphic>
          <a:graphicData uri="http://schemas.openxmlformats.org/drawingml/2006/table">
            <a:tbl>
              <a:tblPr firstRow="1">
                <a:tableStyleId>{775DCB02-9BB8-47FD-8907-85C794F793BA}</a:tableStyleId>
              </a:tblPr>
              <a:tblGrid>
                <a:gridCol w="1676400"/>
                <a:gridCol w="2667000"/>
                <a:gridCol w="1752600"/>
                <a:gridCol w="2438400"/>
              </a:tblGrid>
              <a:tr h="69850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Dependency</a:t>
                      </a:r>
                      <a:b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br>
                      <a:endParaRPr kumimoji="0" lang="en-US" sz="1600" b="1" i="1" u="none" strike="noStrike" kern="1200"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Description</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Status of Dependency</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Notes or Concerns (availability, funding, resources, etc)</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893763">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Strategic Alignment Technology Team (STAT) Review Requirements </a:t>
                      </a: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for </a:t>
                      </a:r>
                      <a:r>
                        <a:rPr kumimoji="0" lang="en-US" sz="1100" b="0" i="0" u="none" strike="noStrike" cap="none" normalizeH="0" baseline="0" dirty="0" err="1" smtClean="0">
                          <a:ln>
                            <a:noFill/>
                          </a:ln>
                          <a:solidFill>
                            <a:schemeClr val="tx1">
                              <a:lumMod val="50000"/>
                            </a:schemeClr>
                          </a:solidFill>
                          <a:effectLst/>
                          <a:latin typeface="Arial" pitchFamily="34" charset="0"/>
                          <a:ea typeface="ＭＳ Ｐゴシック"/>
                          <a:cs typeface="Arial" panose="020B0604020202020204" pitchFamily="34" charset="0"/>
                        </a:rPr>
                        <a:t>VistA</a:t>
                      </a: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 Maintenance (formerly AERB)</a:t>
                      </a: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There is an outstanding question about whether the STAT review requirements apply to </a:t>
                      </a:r>
                      <a:r>
                        <a:rPr kumimoji="0" lang="en-US" sz="1100" u="none" strike="noStrike" cap="none" normalizeH="0" baseline="0" dirty="0" err="1" smtClean="0">
                          <a:ln>
                            <a:noFill/>
                          </a:ln>
                          <a:solidFill>
                            <a:schemeClr val="tx1">
                              <a:lumMod val="50000"/>
                            </a:schemeClr>
                          </a:solidFill>
                          <a:effectLst/>
                          <a:latin typeface="Arial" panose="020B0604020202020204" pitchFamily="34" charset="0"/>
                          <a:cs typeface="Arial" panose="020B0604020202020204" pitchFamily="34" charset="0"/>
                        </a:rPr>
                        <a:t>VistA</a:t>
                      </a: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maintenance patches. Therefore this review has not occurred for this patch.</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Escalated to EPMO</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Recommend release to IOC while this is resolved.</a:t>
                      </a: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2389491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588" cy="1219200"/>
          </a:xfrm>
        </p:spPr>
        <p:txBody>
          <a:bodyPr anchor="ctr">
            <a:normAutofit/>
          </a:bodyPr>
          <a:lstStyle/>
          <a:p>
            <a:r>
              <a:rPr lang="en-US" sz="3200" dirty="0" smtClean="0"/>
              <a:t>CD </a:t>
            </a:r>
            <a:r>
              <a:rPr lang="en-US" sz="3200" dirty="0" smtClean="0">
                <a:ea typeface="Times New Roman"/>
                <a:cs typeface="Times New Roman"/>
              </a:rPr>
              <a:t>2 Checklist</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5</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2906444646"/>
              </p:ext>
            </p:extLst>
          </p:nvPr>
        </p:nvGraphicFramePr>
        <p:xfrm>
          <a:off x="228600" y="1617982"/>
          <a:ext cx="8686799" cy="3345625"/>
        </p:xfrm>
        <a:graphic>
          <a:graphicData uri="http://schemas.openxmlformats.org/drawingml/2006/table">
            <a:tbl>
              <a:tblPr firstRow="1">
                <a:tableStyleId>{775DCB02-9BB8-47FD-8907-85C794F793BA}</a:tableStyleId>
              </a:tblPr>
              <a:tblGrid>
                <a:gridCol w="4953000"/>
                <a:gridCol w="685800"/>
                <a:gridCol w="838200"/>
                <a:gridCol w="2209799"/>
              </a:tblGrid>
              <a:tr h="333232">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Requirements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Notes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35256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400" i="0" kern="1200" dirty="0" smtClean="0">
                          <a:solidFill>
                            <a:schemeClr val="tx1"/>
                          </a:solidFill>
                          <a:latin typeface="Arial" panose="020B0604020202020204" pitchFamily="34" charset="0"/>
                          <a:ea typeface="Times New Roman"/>
                          <a:cs typeface="Arial" panose="020B0604020202020204" pitchFamily="34" charset="0"/>
                        </a:rPr>
                        <a:t>Is all applicable data and</a:t>
                      </a:r>
                      <a:r>
                        <a:rPr lang="en-US" sz="1400" i="0" kern="1200" baseline="0" dirty="0" smtClean="0">
                          <a:solidFill>
                            <a:schemeClr val="tx1"/>
                          </a:solidFill>
                          <a:latin typeface="Arial" panose="020B0604020202020204" pitchFamily="34" charset="0"/>
                          <a:ea typeface="Times New Roman"/>
                          <a:cs typeface="Arial" panose="020B0604020202020204" pitchFamily="34" charset="0"/>
                        </a:rPr>
                        <a:t> documentation entered </a:t>
                      </a:r>
                      <a:r>
                        <a:rPr lang="en-US" sz="1400" i="0" kern="1200" dirty="0" smtClean="0">
                          <a:solidFill>
                            <a:schemeClr val="tx1"/>
                          </a:solidFill>
                          <a:latin typeface="Arial" panose="020B0604020202020204" pitchFamily="34" charset="0"/>
                          <a:ea typeface="Times New Roman"/>
                          <a:cs typeface="Arial" panose="020B0604020202020204" pitchFamily="34" charset="0"/>
                        </a:rPr>
                        <a:t>into the Rational Tool Suite?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52568">
                <a:tc>
                  <a:txBody>
                    <a:bodyPr/>
                    <a:lstStyle/>
                    <a:p>
                      <a:pPr marL="0" marR="0" algn="l" defTabSz="914400" rtl="0" eaLnBrk="1" latinLnBrk="0" hangingPunct="1">
                        <a:spcBef>
                          <a:spcPts val="0"/>
                        </a:spcBef>
                        <a:spcAft>
                          <a:spcPts val="0"/>
                        </a:spcAft>
                      </a:pPr>
                      <a:r>
                        <a:rPr lang="en-US" sz="1400" kern="1200" dirty="0" smtClean="0">
                          <a:solidFill>
                            <a:schemeClr val="tx1"/>
                          </a:solidFill>
                          <a:latin typeface="Arial" panose="020B0604020202020204" pitchFamily="34" charset="0"/>
                          <a:ea typeface="+mn-ea"/>
                          <a:cs typeface="Arial" panose="020B0604020202020204" pitchFamily="34" charset="0"/>
                        </a:rPr>
                        <a:t>Does the Release Agent recommend the release into IOC </a:t>
                      </a:r>
                      <a:r>
                        <a:rPr lang="en-US" sz="1400" kern="1200" smtClean="0">
                          <a:solidFill>
                            <a:schemeClr val="tx1"/>
                          </a:solidFill>
                          <a:latin typeface="Arial" panose="020B0604020202020204" pitchFamily="34" charset="0"/>
                          <a:ea typeface="+mn-ea"/>
                          <a:cs typeface="Arial" panose="020B0604020202020204" pitchFamily="34" charset="0"/>
                        </a:rPr>
                        <a:t>/ Production? </a:t>
                      </a:r>
                      <a:endParaRPr lang="en-US" sz="1400" kern="1200" dirty="0" smtClean="0">
                        <a:solidFill>
                          <a:schemeClr val="tx1"/>
                        </a:solidFill>
                        <a:latin typeface="Arial" panose="020B0604020202020204" pitchFamily="34" charset="0"/>
                        <a:ea typeface="+mn-ea"/>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Are all hardware or software contracts and licenses documented and ready to transfer to the appropriate support entity?</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N/A VistA Maintenance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What is the status of your Section 508 Compliance? If you have a waiver when does it expire?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Exception approved..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Are there outstanding security issues?  If so, what is the remediation plan?</a:t>
                      </a:r>
                    </a:p>
                    <a:p>
                      <a:pPr marL="285750" marR="0" indent="-165100">
                        <a:spcBef>
                          <a:spcPts val="0"/>
                        </a:spcBef>
                        <a:spcAft>
                          <a:spcPts val="0"/>
                        </a:spcAft>
                        <a:buFont typeface="Arial" panose="020B0604020202020204" pitchFamily="34" charset="0"/>
                        <a:buChar char="•"/>
                      </a:pPr>
                      <a:r>
                        <a:rPr lang="en-US" sz="1400" smtClean="0">
                          <a:solidFill>
                            <a:schemeClr val="tx1"/>
                          </a:solidFill>
                          <a:latin typeface="Arial" panose="020B0604020202020204" pitchFamily="34" charset="0"/>
                          <a:ea typeface="Times New Roman"/>
                          <a:cs typeface="Arial" panose="020B0604020202020204" pitchFamily="34" charset="0"/>
                        </a:rPr>
                        <a:t>Security </a:t>
                      </a:r>
                      <a:r>
                        <a:rPr lang="en-US" sz="1400" dirty="0" smtClean="0">
                          <a:solidFill>
                            <a:schemeClr val="tx1"/>
                          </a:solidFill>
                          <a:latin typeface="Arial" panose="020B0604020202020204" pitchFamily="34" charset="0"/>
                          <a:ea typeface="Times New Roman"/>
                          <a:cs typeface="Arial" panose="020B0604020202020204" pitchFamily="34" charset="0"/>
                        </a:rPr>
                        <a:t>Impact Assessment (SIA) complete?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N/A VistA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592050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76" y="0"/>
            <a:ext cx="8048612" cy="1257300"/>
          </a:xfrm>
        </p:spPr>
        <p:txBody>
          <a:bodyPr anchor="ctr">
            <a:normAutofit/>
          </a:bodyPr>
          <a:lstStyle/>
          <a:p>
            <a:r>
              <a:rPr lang="en-US" sz="3000" dirty="0" smtClean="0"/>
              <a:t>CD 2</a:t>
            </a:r>
            <a:r>
              <a:rPr lang="en-US" sz="3000" dirty="0" smtClean="0">
                <a:ea typeface="Times New Roman"/>
                <a:cs typeface="Times New Roman"/>
              </a:rPr>
              <a:t> Checklist</a:t>
            </a:r>
            <a:endParaRPr lang="en-US" sz="30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6</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963349468"/>
              </p:ext>
            </p:extLst>
          </p:nvPr>
        </p:nvGraphicFramePr>
        <p:xfrm>
          <a:off x="228600" y="1408507"/>
          <a:ext cx="8821270" cy="3216089"/>
        </p:xfrm>
        <a:graphic>
          <a:graphicData uri="http://schemas.openxmlformats.org/drawingml/2006/table">
            <a:tbl>
              <a:tblPr firstRow="1">
                <a:tableStyleId>{775DCB02-9BB8-47FD-8907-85C794F793BA}</a:tableStyleId>
              </a:tblPr>
              <a:tblGrid>
                <a:gridCol w="4456731"/>
                <a:gridCol w="639704"/>
                <a:gridCol w="591671"/>
                <a:gridCol w="3133164"/>
              </a:tblGrid>
              <a:tr h="399585">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Requirements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Yes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No</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Notes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658774">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Does your project have any open Severity 1 or 2 Defects?</a:t>
                      </a:r>
                      <a:endParaRPr lang="en-US" sz="1400" kern="1200" baseline="0" dirty="0">
                        <a:solidFill>
                          <a:schemeClr val="tx1"/>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i="1" kern="1200" dirty="0" smtClean="0">
                          <a:solidFill>
                            <a:schemeClr val="tx1">
                              <a:lumMod val="50000"/>
                            </a:schemeClr>
                          </a:solidFill>
                          <a:latin typeface="Arial" panose="020B0604020202020204" pitchFamily="34" charset="0"/>
                          <a:cs typeface="Arial" panose="020B0604020202020204" pitchFamily="34" charset="0"/>
                        </a:rPr>
                        <a:t>&lt;If Yes, enter total severity 1 and total severity 2 in Notes.&gt;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i="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Be prepared to respond on how you will communicate the severity to the end users.</a:t>
                      </a:r>
                      <a:endParaRPr kumimoji="0" lang="en-US" sz="1200" i="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Arial" panose="020B0604020202020204" pitchFamily="34" charset="0"/>
                          <a:ea typeface="+mn-ea"/>
                          <a:cs typeface="Arial" panose="020B0604020202020204" pitchFamily="34" charset="0"/>
                        </a:rPr>
                        <a:t>Did you address all of the high and critical findings in Risk Vision?</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b="0" dirty="0" smtClean="0">
                          <a:solidFill>
                            <a:schemeClr val="tx1"/>
                          </a:solidFill>
                          <a:latin typeface="Arial" panose="020B0604020202020204" pitchFamily="34" charset="0"/>
                          <a:ea typeface="Times New Roman"/>
                          <a:cs typeface="Arial" panose="020B0604020202020204" pitchFamily="34" charset="0"/>
                        </a:rPr>
                        <a:t>N/A</a:t>
                      </a:r>
                      <a:r>
                        <a:rPr lang="en-US" sz="1400" b="0" baseline="0" dirty="0" smtClean="0">
                          <a:solidFill>
                            <a:schemeClr val="tx1"/>
                          </a:solidFill>
                          <a:latin typeface="Arial" panose="020B0604020202020204" pitchFamily="34" charset="0"/>
                          <a:ea typeface="Times New Roman"/>
                          <a:cs typeface="Arial" panose="020B0604020202020204" pitchFamily="34" charset="0"/>
                        </a:rPr>
                        <a:t> VistA</a:t>
                      </a:r>
                      <a:endParaRPr lang="en-US" sz="1400" b="0" dirty="0" smtClean="0">
                        <a:solidFill>
                          <a:schemeClr val="tx1"/>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latin typeface="Arial" panose="020B0604020202020204" pitchFamily="34" charset="0"/>
                          <a:cs typeface="Arial" panose="020B0604020202020204" pitchFamily="34" charset="0"/>
                        </a:rPr>
                        <a:t>Pick one of the 3 scenarios:</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smtClean="0">
                          <a:latin typeface="Arial" panose="020B0604020202020204" pitchFamily="34" charset="0"/>
                          <a:cs typeface="Arial" panose="020B0604020202020204" pitchFamily="34" charset="0"/>
                        </a:rPr>
                        <a:t>Using</a:t>
                      </a:r>
                      <a:r>
                        <a:rPr lang="en-US" sz="1400" baseline="0" dirty="0" smtClean="0">
                          <a:latin typeface="Arial" panose="020B0604020202020204" pitchFamily="34" charset="0"/>
                          <a:cs typeface="Arial" panose="020B0604020202020204" pitchFamily="34" charset="0"/>
                        </a:rPr>
                        <a:t> a system with an existing ATO &amp; do not need to modify it</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Using a system with an existing ATO &amp; had to modify the ATO</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Created a new ATO</a:t>
                      </a:r>
                      <a:endParaRPr lang="en-US" sz="1400" b="0" kern="1200" dirty="0" smtClean="0">
                        <a:solidFill>
                          <a:schemeClr val="tx1"/>
                        </a:solidFill>
                        <a:latin typeface="Arial" panose="020B0604020202020204" pitchFamily="34" charset="0"/>
                        <a:ea typeface="+mn-ea"/>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Using</a:t>
                      </a:r>
                      <a:r>
                        <a:rPr lang="en-US" sz="1400" baseline="0" dirty="0" smtClean="0">
                          <a:latin typeface="Arial" panose="020B0604020202020204" pitchFamily="34" charset="0"/>
                          <a:cs typeface="Arial" panose="020B0604020202020204" pitchFamily="34" charset="0"/>
                        </a:rPr>
                        <a:t> a system (VistA) with an existing ATO &amp; do not need to modify 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 </a:t>
                      </a:r>
                      <a:endParaRPr lang="en-US" sz="1400" b="0" dirty="0" smtClean="0">
                        <a:solidFill>
                          <a:srgbClr val="FF0000"/>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113583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901"/>
            <a:ext cx="8616384" cy="1259201"/>
          </a:xfrm>
        </p:spPr>
        <p:txBody>
          <a:bodyPr anchor="ctr">
            <a:normAutofit/>
          </a:bodyPr>
          <a:lstStyle/>
          <a:p>
            <a:r>
              <a:rPr lang="en-US" sz="3200" dirty="0" smtClean="0">
                <a:ea typeface="Times New Roman"/>
                <a:cs typeface="Times New Roman"/>
              </a:rPr>
              <a:t>CD 2 Decision</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7</a:t>
            </a:fld>
            <a:endParaRPr lang="en-US" dirty="0"/>
          </a:p>
        </p:txBody>
      </p:sp>
      <p:graphicFrame>
        <p:nvGraphicFramePr>
          <p:cNvPr id="6" name="Table 5" descr="Enter response to decision."/>
          <p:cNvGraphicFramePr>
            <a:graphicFrameLocks noGrp="1"/>
          </p:cNvGraphicFramePr>
          <p:nvPr>
            <p:extLst>
              <p:ext uri="{D42A27DB-BD31-4B8C-83A1-F6EECF244321}">
                <p14:modId xmlns:p14="http://schemas.microsoft.com/office/powerpoint/2010/main" val="645340804"/>
              </p:ext>
            </p:extLst>
          </p:nvPr>
        </p:nvGraphicFramePr>
        <p:xfrm>
          <a:off x="152400" y="1459172"/>
          <a:ext cx="8775509" cy="2200854"/>
        </p:xfrm>
        <a:graphic>
          <a:graphicData uri="http://schemas.openxmlformats.org/drawingml/2006/table">
            <a:tbl>
              <a:tblPr firstRow="1">
                <a:tableStyleId>{775DCB02-9BB8-47FD-8907-85C794F793BA}</a:tableStyleId>
              </a:tblPr>
              <a:tblGrid>
                <a:gridCol w="4121869"/>
                <a:gridCol w="689429"/>
                <a:gridCol w="689429"/>
                <a:gridCol w="3274782"/>
              </a:tblGrid>
              <a:tr h="381000">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Decision</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Comments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529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lumMod val="50000"/>
                            </a:schemeClr>
                          </a:solidFill>
                          <a:latin typeface="Arial" panose="020B0604020202020204" pitchFamily="34" charset="0"/>
                          <a:cs typeface="Arial" panose="020B0604020202020204" pitchFamily="34" charset="0"/>
                        </a:rPr>
                        <a:t>Portfolio Director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fontAlgn="ctr"/>
                      <a:r>
                        <a:rPr lang="en-US" sz="1400" kern="1200" smtClean="0">
                          <a:solidFill>
                            <a:schemeClr val="tx1">
                              <a:lumMod val="50000"/>
                            </a:schemeClr>
                          </a:solidFill>
                          <a:latin typeface="Arial" panose="020B0604020202020204" pitchFamily="34" charset="0"/>
                          <a:ea typeface="Times New Roman"/>
                          <a:cs typeface="Arial" panose="020B0604020202020204" pitchFamily="34" charset="0"/>
                        </a:rPr>
                        <a:t>Katrina </a:t>
                      </a:r>
                      <a:r>
                        <a:rPr lang="en-US" sz="1400" kern="1200" smtClean="0">
                          <a:solidFill>
                            <a:schemeClr val="tx1">
                              <a:lumMod val="50000"/>
                            </a:schemeClr>
                          </a:solidFill>
                          <a:latin typeface="Arial" panose="020B0604020202020204" pitchFamily="34" charset="0"/>
                          <a:ea typeface="Times New Roman"/>
                          <a:cs typeface="Arial" panose="020B0604020202020204" pitchFamily="34" charset="0"/>
                        </a:rPr>
                        <a:t>Tuisamatatele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Product Owner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Frank Annecchini</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Receiving / Sustainment Organization approves the product to deploy into IOC/ Production or National Release</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Mary Caulfield (VistA)</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801801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Version Tracking</a:t>
            </a:r>
            <a:endParaRPr lang="en-US" dirty="0"/>
          </a:p>
        </p:txBody>
      </p:sp>
      <p:sp>
        <p:nvSpPr>
          <p:cNvPr id="4" name="Slide Number Placeholder 3"/>
          <p:cNvSpPr>
            <a:spLocks noGrp="1"/>
          </p:cNvSpPr>
          <p:nvPr>
            <p:ph type="sldNum" sz="quarter" idx="10"/>
          </p:nvPr>
        </p:nvSpPr>
        <p:spPr/>
        <p:txBody>
          <a:bodyPr/>
          <a:lstStyle/>
          <a:p>
            <a:fld id="{9B27D237-6C0D-5549-BE11-2040A22CBC71}" type="slidenum">
              <a:rPr lang="en-US" smtClean="0"/>
              <a:pPr/>
              <a:t>8</a:t>
            </a:fld>
            <a:endParaRPr lang="en-US" dirty="0"/>
          </a:p>
        </p:txBody>
      </p:sp>
      <p:sp>
        <p:nvSpPr>
          <p:cNvPr id="5" name="TextBox 4"/>
          <p:cNvSpPr txBox="1"/>
          <p:nvPr/>
        </p:nvSpPr>
        <p:spPr>
          <a:xfrm>
            <a:off x="457200" y="1667435"/>
            <a:ext cx="7476565" cy="4801314"/>
          </a:xfrm>
          <a:prstGeom prst="rect">
            <a:avLst/>
          </a:prstGeom>
          <a:noFill/>
        </p:spPr>
        <p:txBody>
          <a:bodyPr wrap="square" rtlCol="0">
            <a:spAutoFit/>
          </a:bodyPr>
          <a:lstStyle/>
          <a:p>
            <a:r>
              <a:rPr lang="en-US" dirty="0" smtClean="0"/>
              <a:t>Version 1 – Initial Version</a:t>
            </a:r>
          </a:p>
          <a:p>
            <a:r>
              <a:rPr lang="en-US" dirty="0" smtClean="0"/>
              <a:t>Version 2 – Slide 1: Added Portfolio name</a:t>
            </a:r>
          </a:p>
          <a:p>
            <a:r>
              <a:rPr lang="en-US" dirty="0"/>
              <a:t> </a:t>
            </a:r>
            <a:r>
              <a:rPr lang="en-US" dirty="0" smtClean="0"/>
              <a:t>                    Slide 2</a:t>
            </a:r>
            <a:r>
              <a:rPr lang="en-US" dirty="0"/>
              <a:t>: Added  Receiving / Sustainment </a:t>
            </a:r>
            <a:r>
              <a:rPr lang="en-US" dirty="0" smtClean="0"/>
              <a:t>Organization name</a:t>
            </a:r>
          </a:p>
          <a:p>
            <a:r>
              <a:rPr lang="en-US" dirty="0"/>
              <a:t> </a:t>
            </a:r>
            <a:r>
              <a:rPr lang="en-US" dirty="0" smtClean="0"/>
              <a:t>                                  Changed Business Owner to Product Owner.</a:t>
            </a:r>
          </a:p>
          <a:p>
            <a:r>
              <a:rPr lang="en-US" dirty="0"/>
              <a:t> </a:t>
            </a:r>
            <a:r>
              <a:rPr lang="en-US" dirty="0" smtClean="0"/>
              <a:t>                     Slide 5&amp;6: CD2 Checklist: Removed POLARIS requirement</a:t>
            </a:r>
          </a:p>
          <a:p>
            <a:r>
              <a:rPr lang="en-US" dirty="0" smtClean="0"/>
              <a:t>Version 3 -   Slide 5: Changed the word “Approve” to “Recommend” for the</a:t>
            </a:r>
          </a:p>
          <a:p>
            <a:r>
              <a:rPr lang="en-US" dirty="0"/>
              <a:t> </a:t>
            </a:r>
            <a:r>
              <a:rPr lang="en-US" dirty="0" smtClean="0"/>
              <a:t>                                   Release Team</a:t>
            </a:r>
          </a:p>
          <a:p>
            <a:r>
              <a:rPr lang="en-US" dirty="0" smtClean="0"/>
              <a:t>Version 3.5 -   Slide 5</a:t>
            </a:r>
            <a:r>
              <a:rPr lang="en-US" dirty="0"/>
              <a:t>: Removed </a:t>
            </a:r>
            <a:r>
              <a:rPr lang="en-US" dirty="0" smtClean="0"/>
              <a:t>OIS </a:t>
            </a:r>
            <a:r>
              <a:rPr lang="en-US" dirty="0"/>
              <a:t>check </a:t>
            </a:r>
            <a:r>
              <a:rPr lang="en-US" dirty="0" smtClean="0"/>
              <a:t>list, it is not a requirement.   </a:t>
            </a:r>
          </a:p>
          <a:p>
            <a:r>
              <a:rPr lang="en-US" dirty="0" smtClean="0"/>
              <a:t>Version 4.0 -   Slide 5: Changed “Release Team” to Release Agent” To clarify </a:t>
            </a:r>
          </a:p>
          <a:p>
            <a:r>
              <a:rPr lang="en-US" dirty="0"/>
              <a:t>                         who/what this question </a:t>
            </a:r>
            <a:r>
              <a:rPr lang="en-US" dirty="0" smtClean="0"/>
              <a:t>is.</a:t>
            </a:r>
          </a:p>
          <a:p>
            <a:r>
              <a:rPr lang="en-US" dirty="0" smtClean="0"/>
              <a:t>Version 4.1 </a:t>
            </a:r>
            <a:r>
              <a:rPr lang="en-US" dirty="0"/>
              <a:t>-  </a:t>
            </a:r>
            <a:r>
              <a:rPr lang="en-US" dirty="0" smtClean="0"/>
              <a:t>Added instructions for filling out Slides One &amp; Three. </a:t>
            </a:r>
          </a:p>
          <a:p>
            <a:r>
              <a:rPr lang="en-US" dirty="0" smtClean="0"/>
              <a:t>                         </a:t>
            </a:r>
            <a:r>
              <a:rPr lang="en-US" dirty="0">
                <a:solidFill>
                  <a:srgbClr val="4D4E53"/>
                </a:solidFill>
              </a:rPr>
              <a:t>Slides  Two &amp; Seven: </a:t>
            </a:r>
            <a:r>
              <a:rPr lang="en-US" dirty="0" smtClean="0">
                <a:solidFill>
                  <a:srgbClr val="4D4E53"/>
                </a:solidFill>
              </a:rPr>
              <a:t>Changed </a:t>
            </a:r>
            <a:r>
              <a:rPr lang="en-US" dirty="0">
                <a:solidFill>
                  <a:srgbClr val="4D4E53"/>
                </a:solidFill>
              </a:rPr>
              <a:t>“Portfolio Manager” to “Portfolio  </a:t>
            </a:r>
          </a:p>
          <a:p>
            <a:r>
              <a:rPr lang="en-US" dirty="0">
                <a:solidFill>
                  <a:srgbClr val="4D4E53"/>
                </a:solidFill>
              </a:rPr>
              <a:t>                      </a:t>
            </a:r>
            <a:r>
              <a:rPr lang="en-US" dirty="0" smtClean="0">
                <a:solidFill>
                  <a:srgbClr val="4D4E53"/>
                </a:solidFill>
              </a:rPr>
              <a:t>   Director</a:t>
            </a:r>
            <a:r>
              <a:rPr lang="en-US" dirty="0">
                <a:solidFill>
                  <a:srgbClr val="4D4E53"/>
                </a:solidFill>
              </a:rPr>
              <a:t>”          </a:t>
            </a:r>
          </a:p>
          <a:p>
            <a:endParaRPr lang="en-US" dirty="0" smtClean="0"/>
          </a:p>
          <a:p>
            <a:r>
              <a:rPr lang="en-US" dirty="0"/>
              <a:t> </a:t>
            </a:r>
            <a:r>
              <a:rPr lang="en-US" dirty="0" smtClean="0"/>
              <a:t>                     </a:t>
            </a:r>
          </a:p>
          <a:p>
            <a:r>
              <a:rPr lang="en-US" dirty="0"/>
              <a:t> </a:t>
            </a:r>
            <a:r>
              <a:rPr lang="en-US" dirty="0" smtClean="0"/>
              <a:t>                                  </a:t>
            </a:r>
            <a:endParaRPr lang="en-US" dirty="0"/>
          </a:p>
          <a:p>
            <a:endParaRPr lang="en-US" dirty="0"/>
          </a:p>
        </p:txBody>
      </p:sp>
    </p:spTree>
    <p:extLst>
      <p:ext uri="{BB962C8B-B14F-4D97-AF65-F5344CB8AC3E}">
        <p14:creationId xmlns:p14="http://schemas.microsoft.com/office/powerpoint/2010/main" val="1574478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SS Colors_V2">
  <a:themeElements>
    <a:clrScheme name="OIS Palette">
      <a:dk1>
        <a:srgbClr val="4D4E53"/>
      </a:dk1>
      <a:lt1>
        <a:srgbClr val="FFFFFF"/>
      </a:lt1>
      <a:dk2>
        <a:srgbClr val="003F72"/>
      </a:dk2>
      <a:lt2>
        <a:srgbClr val="FFFFFF"/>
      </a:lt2>
      <a:accent1>
        <a:srgbClr val="557630"/>
      </a:accent1>
      <a:accent2>
        <a:srgbClr val="B86125"/>
      </a:accent2>
      <a:accent3>
        <a:srgbClr val="0083BE"/>
      </a:accent3>
      <a:accent4>
        <a:srgbClr val="51324E"/>
      </a:accent4>
      <a:accent5>
        <a:srgbClr val="772432"/>
      </a:accent5>
      <a:accent6>
        <a:srgbClr val="8996A0"/>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FSS Colors_V2">
  <a:themeElements>
    <a:clrScheme name="PD">
      <a:dk1>
        <a:srgbClr val="4D4E53"/>
      </a:dk1>
      <a:lt1>
        <a:srgbClr val="FFFFFF"/>
      </a:lt1>
      <a:dk2>
        <a:srgbClr val="003F72"/>
      </a:dk2>
      <a:lt2>
        <a:srgbClr val="FFFFFF"/>
      </a:lt2>
      <a:accent1>
        <a:srgbClr val="7AC143"/>
      </a:accent1>
      <a:accent2>
        <a:srgbClr val="B86125"/>
      </a:accent2>
      <a:accent3>
        <a:srgbClr val="0083BE"/>
      </a:accent3>
      <a:accent4>
        <a:srgbClr val="006A71"/>
      </a:accent4>
      <a:accent5>
        <a:srgbClr val="916D00"/>
      </a:accent5>
      <a:accent6>
        <a:srgbClr val="E31B23"/>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Section xmlns="dccbc5df-29b3-4670-b8f5-ce9b6d6a1832">CD1 &amp; 2 Templates</Sec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55E56D3DD6DC4BB3756304B0ED6A72" ma:contentTypeVersion="1" ma:contentTypeDescription="Create a new document." ma:contentTypeScope="" ma:versionID="6072da3b2c92ccf178b751e7daddeec6">
  <xsd:schema xmlns:xsd="http://www.w3.org/2001/XMLSchema" xmlns:xs="http://www.w3.org/2001/XMLSchema" xmlns:p="http://schemas.microsoft.com/office/2006/metadata/properties" xmlns:ns2="dccbc5df-29b3-4670-b8f5-ce9b6d6a1832" targetNamespace="http://schemas.microsoft.com/office/2006/metadata/properties" ma:root="true" ma:fieldsID="76c7b32d7a5a6114c03efcaa652d96bc" ns2:_="">
    <xsd:import namespace="dccbc5df-29b3-4670-b8f5-ce9b6d6a1832"/>
    <xsd:element name="properties">
      <xsd:complexType>
        <xsd:sequence>
          <xsd:element name="documentManagement">
            <xsd:complexType>
              <xsd:all>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cbc5df-29b3-4670-b8f5-ce9b6d6a1832" elementFormDefault="qualified">
    <xsd:import namespace="http://schemas.microsoft.com/office/2006/documentManagement/types"/>
    <xsd:import namespace="http://schemas.microsoft.com/office/infopath/2007/PartnerControls"/>
    <xsd:element name="Section" ma:index="8" nillable="true" ma:displayName="Section" ma:description="" ma:format="Dropdown" ma:internalName="Section">
      <xsd:simpleType>
        <xsd:restriction base="dms:Choice">
          <xsd:enumeration value="CD1 Required Documentation Templates"/>
          <xsd:enumeration value="CD1 &amp; 2 Templates"/>
          <xsd:enumeration value="CD2 Required Documentation Templates"/>
          <xsd:enumeration value="Test Site Recruiting"/>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9ECF6F-E71D-4A21-9D5B-E9AEDC02FE4C}">
  <ds:schemaRefs>
    <ds:schemaRef ds:uri="http://schemas.microsoft.com/sharepoint/v3/contenttype/forms"/>
  </ds:schemaRefs>
</ds:datastoreItem>
</file>

<file path=customXml/itemProps2.xml><?xml version="1.0" encoding="utf-8"?>
<ds:datastoreItem xmlns:ds="http://schemas.openxmlformats.org/officeDocument/2006/customXml" ds:itemID="{E65B7A3E-5AA8-40A9-A8ED-B0C1DB7B827F}">
  <ds:schemaRef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dccbc5df-29b3-4670-b8f5-ce9b6d6a1832"/>
    <ds:schemaRef ds:uri="http://www.w3.org/XML/1998/namespace"/>
    <ds:schemaRef ds:uri="http://purl.org/dc/dcmitype/"/>
  </ds:schemaRefs>
</ds:datastoreItem>
</file>

<file path=customXml/itemProps3.xml><?xml version="1.0" encoding="utf-8"?>
<ds:datastoreItem xmlns:ds="http://schemas.openxmlformats.org/officeDocument/2006/customXml" ds:itemID="{F4655B4B-0C9A-49E7-82B9-7FB1D06588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cbc5df-29b3-4670-b8f5-ce9b6d6a18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Apex</Template>
  <TotalTime>25495</TotalTime>
  <Words>1459</Words>
  <Application>Microsoft Office PowerPoint</Application>
  <PresentationFormat>On-screen Show (4:3)</PresentationFormat>
  <Paragraphs>185</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FSS Colors_V2</vt:lpstr>
      <vt:lpstr>1_FSS Colors_V2</vt:lpstr>
      <vt:lpstr>PowerPoint Presentation</vt:lpstr>
      <vt:lpstr>Project Information</vt:lpstr>
      <vt:lpstr>Purpose</vt:lpstr>
      <vt:lpstr>Release(s)</vt:lpstr>
      <vt:lpstr>Release Dependencies</vt:lpstr>
      <vt:lpstr>CD 2 Checklist</vt:lpstr>
      <vt:lpstr>CD 2 Checklist</vt:lpstr>
      <vt:lpstr>CD 2 Decision</vt:lpstr>
      <vt:lpstr>Version Tracking</vt:lpstr>
    </vt:vector>
  </TitlesOfParts>
  <Company>U.S. Department of Veterans Affairs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CD2 v4.1</dc:title>
  <dc:subject>Enter Document Subject</dc:subject>
  <dc:creator>U.S. Department of Veterans Affairs, Office of Information and Technology</dc:creator>
  <cp:keywords>Enter document keywords</cp:keywords>
  <cp:lastModifiedBy>Toby Rudik</cp:lastModifiedBy>
  <cp:revision>535</cp:revision>
  <cp:lastPrinted>2015-12-16T21:05:21Z</cp:lastPrinted>
  <dcterms:created xsi:type="dcterms:W3CDTF">2011-05-12T19:56:03Z</dcterms:created>
  <dcterms:modified xsi:type="dcterms:W3CDTF">2018-01-24T14:33:29Z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reviewed">
    <vt:lpwstr>yyyymmdd</vt:lpwstr>
  </property>
  <property fmtid="{D5CDD505-2E9C-101B-9397-08002B2CF9AE}" pid="3" name="Datecreated">
    <vt:lpwstr>yyyymmdd</vt:lpwstr>
  </property>
  <property fmtid="{D5CDD505-2E9C-101B-9397-08002B2CF9AE}" pid="4" name="Type">
    <vt:lpwstr>General Information</vt:lpwstr>
  </property>
  <property fmtid="{D5CDD505-2E9C-101B-9397-08002B2CF9AE}" pid="5" name="Language">
    <vt:lpwstr>En</vt:lpwstr>
  </property>
  <property fmtid="{D5CDD505-2E9C-101B-9397-08002B2CF9AE}" pid="6" name="Description">
    <vt:lpwstr>This document contains information on how to use the OIT PowerPoint template.</vt:lpwstr>
  </property>
  <property fmtid="{D5CDD505-2E9C-101B-9397-08002B2CF9AE}" pid="7" name="Creator">
    <vt:lpwstr>U.S. Department of Veterans Affairs</vt:lpwstr>
  </property>
  <property fmtid="{D5CDD505-2E9C-101B-9397-08002B2CF9AE}" pid="8" name="ContentTypeId">
    <vt:lpwstr>0x0101004B55E56D3DD6DC4BB3756304B0ED6A72</vt:lpwstr>
  </property>
</Properties>
</file>