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5"/>
  </p:notesMasterIdLst>
  <p:handoutMasterIdLst>
    <p:handoutMasterId r:id="rId16"/>
  </p:handoutMasterIdLst>
  <p:sldIdLst>
    <p:sldId id="388" r:id="rId6"/>
    <p:sldId id="370" r:id="rId7"/>
    <p:sldId id="378" r:id="rId8"/>
    <p:sldId id="379" r:id="rId9"/>
    <p:sldId id="386" r:id="rId10"/>
    <p:sldId id="387" r:id="rId11"/>
    <p:sldId id="381" r:id="rId12"/>
    <p:sldId id="385" r:id="rId13"/>
    <p:sldId id="389" r:id="rId14"/>
  </p:sldIdLst>
  <p:sldSz cx="9144000" cy="6858000" type="screen4x3"/>
  <p:notesSz cx="7010400" cy="92964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9402" autoAdjust="0"/>
  </p:normalViewPr>
  <p:slideViewPr>
    <p:cSldViewPr snapToGrid="0" snapToObjects="1">
      <p:cViewPr varScale="1">
        <p:scale>
          <a:sx n="80" d="100"/>
          <a:sy n="80" d="100"/>
        </p:scale>
        <p:origin x="2508" y="96"/>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11/14/2018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11/14/2018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CD</a:t>
            </a:r>
            <a:r>
              <a:rPr lang="en-US" baseline="0" dirty="0">
                <a:latin typeface="Arial" panose="020B0604020202020204" pitchFamily="34" charset="0"/>
                <a:cs typeface="Arial" panose="020B0604020202020204" pitchFamily="34" charset="0"/>
              </a:rPr>
              <a:t> 2 Briefing is to request </a:t>
            </a:r>
            <a:r>
              <a:rPr lang="en-US" b="1" baseline="0" dirty="0">
                <a:latin typeface="Arial" panose="020B0604020202020204" pitchFamily="34" charset="0"/>
                <a:cs typeface="Arial" panose="020B0604020202020204" pitchFamily="34" charset="0"/>
              </a:rPr>
              <a:t>Approval to Deploy a specific product or Build</a:t>
            </a:r>
            <a:r>
              <a:rPr lang="en-US" baseline="0" dirty="0">
                <a:latin typeface="Arial" panose="020B0604020202020204" pitchFamily="34" charset="0"/>
                <a:cs typeface="Arial" panose="020B0604020202020204" pitchFamily="34" charset="0"/>
              </a:rPr>
              <a:t>.</a:t>
            </a:r>
          </a:p>
          <a:p>
            <a:endParaRPr lang="en-US" baseline="0" dirty="0">
              <a:latin typeface="Arial" panose="020B0604020202020204" pitchFamily="34" charset="0"/>
              <a:cs typeface="Arial" panose="020B0604020202020204" pitchFamily="34" charset="0"/>
            </a:endParaRPr>
          </a:p>
          <a:p>
            <a:r>
              <a:rPr lang="en-US" baseline="0" dirty="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a:latin typeface="Arial" panose="020B0604020202020204" pitchFamily="34" charset="0"/>
                <a:cs typeface="Arial" panose="020B0604020202020204" pitchFamily="34" charset="0"/>
              </a:rPr>
              <a:t> you have.  Please present this template at a high level.</a:t>
            </a:r>
            <a:endParaRPr lang="en-US" dirty="0">
              <a:latin typeface="Arial" panose="020B0604020202020204" pitchFamily="34" charset="0"/>
              <a:cs typeface="Arial" panose="020B0604020202020204" pitchFamily="34" charset="0"/>
            </a:endParaRP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number.</a:t>
            </a: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Arial" pitchFamily="34" charset="0"/>
                <a:ea typeface="ＭＳ Ｐゴシック"/>
                <a:cs typeface="ＭＳ Ｐゴシック"/>
              </a:rPr>
              <a:t>This slide should identify the project name, nature of the CD</a:t>
            </a:r>
            <a:r>
              <a:rPr lang="en-US" baseline="0" dirty="0">
                <a:latin typeface="Arial" pitchFamily="34" charset="0"/>
                <a:ea typeface="ＭＳ Ｐゴシック"/>
                <a:cs typeface="ＭＳ Ｐゴシック"/>
              </a:rPr>
              <a:t>2</a:t>
            </a:r>
            <a:r>
              <a:rPr lang="en-US" dirty="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a:latin typeface="Arial" pitchFamily="34" charset="0"/>
                <a:ea typeface="ＭＳ Ｐゴシック"/>
                <a:cs typeface="ＭＳ Ｐゴシック"/>
              </a:rPr>
              <a:t>  </a:t>
            </a:r>
            <a:endParaRPr lang="en-US" dirty="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pitchFamily="34" charset="0"/>
                <a:ea typeface="ＭＳ Ｐゴシック"/>
                <a:cs typeface="ＭＳ Ｐゴシック"/>
              </a:rPr>
              <a:t>Release Name: The title of the Release Name.</a:t>
            </a:r>
          </a:p>
          <a:p>
            <a:r>
              <a:rPr lang="en-US" dirty="0">
                <a:latin typeface="Arial" pitchFamily="34" charset="0"/>
                <a:ea typeface="ＭＳ Ｐゴシック"/>
                <a:cs typeface="ＭＳ Ｐゴシック"/>
              </a:rPr>
              <a:t>Start Date:  Date planned to start Release.</a:t>
            </a:r>
            <a:r>
              <a:rPr lang="en-US" baseline="0" dirty="0">
                <a:latin typeface="Arial" pitchFamily="34" charset="0"/>
                <a:ea typeface="ＭＳ Ｐゴシック"/>
                <a:cs typeface="ＭＳ Ｐゴシック"/>
              </a:rPr>
              <a:t> </a:t>
            </a:r>
            <a:endParaRPr lang="en-US" dirty="0">
              <a:latin typeface="Arial" pitchFamily="34" charset="0"/>
              <a:ea typeface="ＭＳ Ｐゴシック"/>
              <a:cs typeface="ＭＳ Ｐゴシック"/>
            </a:endParaRPr>
          </a:p>
          <a:p>
            <a:r>
              <a:rPr lang="en-US" dirty="0">
                <a:latin typeface="Arial" pitchFamily="34" charset="0"/>
                <a:ea typeface="ＭＳ Ｐゴシック"/>
                <a:cs typeface="ＭＳ Ｐゴシック"/>
              </a:rPr>
              <a:t>End Date: Date planned to complete Release. </a:t>
            </a:r>
          </a:p>
          <a:p>
            <a:r>
              <a:rPr lang="en-US" dirty="0">
                <a:latin typeface="Arial" pitchFamily="34" charset="0"/>
                <a:ea typeface="ＭＳ Ｐゴシック"/>
                <a:cs typeface="ＭＳ Ｐゴシック"/>
              </a:rPr>
              <a:t>Resources Needed: Required</a:t>
            </a:r>
            <a:r>
              <a:rPr lang="en-US" baseline="0" dirty="0">
                <a:latin typeface="Arial" pitchFamily="34" charset="0"/>
                <a:ea typeface="ＭＳ Ｐゴシック"/>
                <a:cs typeface="ＭＳ Ｐゴシック"/>
              </a:rPr>
              <a:t> manpower to complete the Release. </a:t>
            </a:r>
          </a:p>
          <a:p>
            <a:r>
              <a:rPr lang="en-US" baseline="0" dirty="0">
                <a:latin typeface="Arial" pitchFamily="34" charset="0"/>
                <a:ea typeface="ＭＳ Ｐゴシック"/>
                <a:cs typeface="ＭＳ Ｐゴシック"/>
              </a:rPr>
              <a:t>Resources Assigned: Manpower that is assigned to the Release. </a:t>
            </a:r>
          </a:p>
          <a:p>
            <a:r>
              <a:rPr lang="en-US" baseline="0" dirty="0">
                <a:latin typeface="Arial" pitchFamily="34" charset="0"/>
                <a:ea typeface="ＭＳ Ｐゴシック"/>
                <a:cs typeface="ＭＳ Ｐゴシック"/>
              </a:rPr>
              <a:t>Site Count: Total number of sites you are deploying to.</a:t>
            </a:r>
          </a:p>
          <a:p>
            <a:endParaRPr lang="en-US" baseline="0" dirty="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a:latin typeface="Arial" pitchFamily="34" charset="0"/>
              <a:ea typeface="ＭＳ Ｐゴシック"/>
              <a:cs typeface="ＭＳ Ｐゴシック"/>
            </a:endParaRPr>
          </a:p>
          <a:p>
            <a:pPr eaLnBrk="1" hangingPunct="1">
              <a:spcBef>
                <a:spcPct val="0"/>
              </a:spcBef>
              <a:buFont typeface="Arial" charset="0"/>
              <a:buNone/>
            </a:pPr>
            <a:r>
              <a:rPr lang="en-US" dirty="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a:latin typeface="Arial" pitchFamily="34" charset="0"/>
              <a:ea typeface="ＭＳ Ｐゴシック"/>
              <a:cs typeface="ＭＳ Ｐゴシック"/>
            </a:endParaRPr>
          </a:p>
          <a:p>
            <a:pPr eaLnBrk="1" hangingPunct="1">
              <a:spcBef>
                <a:spcPct val="0"/>
              </a:spcBef>
            </a:pPr>
            <a:r>
              <a:rPr lang="en-US" dirty="0"/>
              <a:t>Upstream dependencies:</a:t>
            </a:r>
            <a:r>
              <a:rPr lang="en-US" baseline="0" dirty="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a:p>
          <a:p>
            <a:pPr defTabSz="916503" fontAlgn="base">
              <a:spcBef>
                <a:spcPct val="0"/>
              </a:spcBef>
              <a:spcAft>
                <a:spcPct val="0"/>
              </a:spcAft>
              <a:defRPr/>
            </a:pPr>
            <a:r>
              <a:rPr lang="en-US" dirty="0"/>
              <a:t>Downstream dependencies:</a:t>
            </a:r>
            <a:r>
              <a:rPr lang="en-US" baseline="0" dirty="0"/>
              <a:t> other projects that are impacted the success of the projects under review. This includes deliverables, software, hardware, or infrastructure components' that this project will provide other projects.</a:t>
            </a:r>
            <a:endParaRPr lang="en-US" dirty="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pPr fontAlgn="base">
                <a:spcBef>
                  <a:spcPct val="0"/>
                </a:spcBef>
                <a:spcAft>
                  <a:spcPct val="0"/>
                </a:spcAft>
                <a:defRPr/>
              </a:pPr>
              <a:t>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It is suggested that a POLARIS entry be conducted as early as possible.</a:t>
            </a:r>
            <a:r>
              <a:rPr lang="en-US" baseline="0" dirty="0">
                <a:latin typeface="Arial" pitchFamily="34" charset="0"/>
                <a:ea typeface="ＭＳ Ｐゴシック"/>
                <a:cs typeface="ＭＳ Ｐゴシック"/>
              </a:rPr>
              <a:t> </a:t>
            </a:r>
            <a:endParaRPr lang="en-US" dirty="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a:latin typeface="Arial" pitchFamily="34" charset="0"/>
                <a:ea typeface="ＭＳ Ｐゴシック"/>
                <a:cs typeface="ＭＳ Ｐゴシック"/>
              </a:rPr>
              <a:t> projects</a:t>
            </a:r>
            <a:r>
              <a:rPr lang="en-US" dirty="0">
                <a:latin typeface="Arial" pitchFamily="34" charset="0"/>
                <a:ea typeface="ＭＳ Ｐゴシック"/>
                <a:cs typeface="ＭＳ Ｐゴシック"/>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cs typeface="Arial" panose="020B0604020202020204" pitchFamily="34" charset="0"/>
              </a:rPr>
              <a:t>Fill out this slide</a:t>
            </a:r>
            <a:r>
              <a:rPr lang="en-US" baseline="0" dirty="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Please remove this slide after review and before submitting for</a:t>
            </a:r>
            <a:r>
              <a:rPr lang="en-US" b="1" u="sng" baseline="0" dirty="0"/>
              <a:t> your CD Event. </a:t>
            </a:r>
            <a:endParaRPr lang="en-US" b="1" u="sng" dirty="0"/>
          </a:p>
        </p:txBody>
      </p:sp>
      <p:sp>
        <p:nvSpPr>
          <p:cNvPr id="4" name="Slide Number Placeholder 3"/>
          <p:cNvSpPr>
            <a:spLocks noGrp="1"/>
          </p:cNvSpPr>
          <p:nvPr>
            <p:ph type="sldNum" sz="quarter" idx="10"/>
          </p:nvPr>
        </p:nvSpPr>
        <p:spPr/>
        <p:txBody>
          <a:bodyPr/>
          <a:lstStyle/>
          <a:p>
            <a:fld id="{DFD3E557-29CA-2942-B5B0-BBAE067F5736}" type="slidenum">
              <a:rPr lang="en-US" smtClean="0"/>
              <a:t>8</a:t>
            </a:fld>
            <a:endParaRPr lang="en-US"/>
          </a:p>
        </p:txBody>
      </p:sp>
    </p:spTree>
    <p:extLst>
      <p:ext uri="{BB962C8B-B14F-4D97-AF65-F5344CB8AC3E}">
        <p14:creationId xmlns:p14="http://schemas.microsoft.com/office/powerpoint/2010/main" val="666774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rPr>
              <a:t>OFFICE OF INFORMATION</a:t>
            </a:r>
            <a:br>
              <a:rPr lang="en-US" dirty="0">
                <a:solidFill>
                  <a:srgbClr val="FFFFFF"/>
                </a:solidFill>
              </a:rPr>
            </a:br>
            <a:r>
              <a:rPr lang="en-US" dirty="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a:t>Get the latest OI&amp;T news at </a:t>
            </a:r>
          </a:p>
          <a:p>
            <a:pPr algn="l"/>
            <a:r>
              <a:rPr lang="en-US" sz="1000" b="1" u="sng" dirty="0"/>
              <a:t>http://go.va.gov/OIT360</a:t>
            </a:r>
          </a:p>
        </p:txBody>
      </p:sp>
    </p:spTree>
    <p:extLst>
      <p:ext uri="{BB962C8B-B14F-4D97-AF65-F5344CB8AC3E}">
        <p14:creationId xmlns:p14="http://schemas.microsoft.com/office/powerpoint/2010/main" val="30090235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8915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84767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a:t>Click to edit Master text styles</a:t>
            </a:r>
          </a:p>
          <a:p>
            <a:pPr lvl="1"/>
            <a:r>
              <a:rPr lang="en-US" dirty="0"/>
              <a:t>Second level</a:t>
            </a:r>
          </a:p>
          <a:p>
            <a:pPr lvl="1"/>
            <a:endParaRPr lang="en-US" dirty="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FFFF"/>
                </a:solidFill>
              </a:rPr>
              <a:t>OFFICE OF INFORMATION</a:t>
            </a:r>
            <a:br>
              <a:rPr lang="en-US" dirty="0">
                <a:solidFill>
                  <a:srgbClr val="FFFFFF"/>
                </a:solidFill>
              </a:rPr>
            </a:br>
            <a:r>
              <a:rPr lang="en-US" dirty="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a:t>Get the latest OI&amp;T news at </a:t>
            </a:r>
          </a:p>
          <a:p>
            <a:pPr algn="l"/>
            <a:r>
              <a:rPr lang="en-US" sz="1000" b="1" u="sng" dirty="0"/>
              <a:t>http://go.va.gov/OIT360</a:t>
            </a:r>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a:t>Click to edit Master text styles</a:t>
            </a:r>
          </a:p>
          <a:p>
            <a:pPr lvl="1"/>
            <a:r>
              <a:rPr lang="en-US" dirty="0"/>
              <a:t>Second level</a:t>
            </a:r>
          </a:p>
          <a:p>
            <a:pPr lvl="1"/>
            <a:endParaRPr lang="en-US" dirty="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4D4E53">
                    <a:tint val="75000"/>
                  </a:srgbClr>
                </a:solidFill>
              </a:rPr>
              <a:t>Department of Veterans Affairs</a:t>
            </a: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a:t>Click To Edit Master Title Style</a:t>
            </a:r>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5622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15082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186233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0617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38891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a:t>Click to edit Master title style</a:t>
            </a:r>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go.va.gov/OIT360</a:t>
            </a:r>
          </a:p>
        </p:txBody>
      </p:sp>
    </p:spTree>
    <p:extLst>
      <p:ext uri="{BB962C8B-B14F-4D97-AF65-F5344CB8AC3E}">
        <p14:creationId xmlns:p14="http://schemas.microsoft.com/office/powerpoint/2010/main" val="84767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a:solidFill>
                  <a:schemeClr val="bg1">
                    <a:lumMod val="65000"/>
                  </a:schemeClr>
                </a:solidFill>
              </a:rPr>
              <a:t>OFFICE OF INFORMATION AND TECHNOLOGY</a:t>
            </a: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a:solidFill>
                  <a:schemeClr val="bg1">
                    <a:lumMod val="65000"/>
                  </a:schemeClr>
                </a:solidFill>
              </a:rPr>
              <a:t>http://go.va.gov/OIT360</a:t>
            </a: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a:solidFill>
                  <a:srgbClr val="FFFFFF">
                    <a:lumMod val="65000"/>
                  </a:srgbClr>
                </a:solidFill>
              </a:rPr>
              <a:t>October XX, 2015</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a:solidFill>
                  <a:srgbClr val="4D4E53">
                    <a:tint val="75000"/>
                  </a:srgbClr>
                </a:solidFill>
              </a:rPr>
              <a:t>Department of Veterans Affairs</a:t>
            </a: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394651"/>
            <a:ext cx="4572000" cy="1754326"/>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Care Collections Fund (MCCF) Electronic Data Interchange (EDI) Transaction Applications Suite Phase 2 Community Care Program</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a:solidFill>
                  <a:schemeClr val="bg1"/>
                </a:solidFill>
                <a:latin typeface="Arial" panose="020B0604020202020204" pitchFamily="34" charset="0"/>
                <a:cs typeface="Arial" panose="020B0604020202020204" pitchFamily="34" charset="0"/>
              </a:rPr>
              <a:t>Build 4  11/14/2018</a:t>
            </a: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a:t>Project Information</a:t>
            </a:r>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4179724026"/>
              </p:ext>
            </p:extLst>
          </p:nvPr>
        </p:nvGraphicFramePr>
        <p:xfrm>
          <a:off x="326572" y="1343423"/>
          <a:ext cx="8490858" cy="5195196"/>
        </p:xfrm>
        <a:graphic>
          <a:graphicData uri="http://schemas.openxmlformats.org/drawingml/2006/table">
            <a:tbl>
              <a:tblPr firstRow="1">
                <a:tableStyleId>{08FB837D-C827-4EFA-A057-4D05807E0F7C}</a:tableStyleId>
              </a:tblPr>
              <a:tblGrid>
                <a:gridCol w="3771778">
                  <a:extLst>
                    <a:ext uri="{9D8B030D-6E8A-4147-A177-3AD203B41FA5}">
                      <a16:colId xmlns:a16="http://schemas.microsoft.com/office/drawing/2014/main" val="20000"/>
                    </a:ext>
                  </a:extLst>
                </a:gridCol>
                <a:gridCol w="4719080">
                  <a:extLst>
                    <a:ext uri="{9D8B030D-6E8A-4147-A177-3AD203B41FA5}">
                      <a16:colId xmlns:a16="http://schemas.microsoft.com/office/drawing/2014/main" val="20001"/>
                    </a:ext>
                  </a:extLst>
                </a:gridCol>
              </a:tblGrid>
              <a:tr h="341551">
                <a:tc>
                  <a:txBody>
                    <a:bodyPr/>
                    <a:lstStyle/>
                    <a:p>
                      <a:pPr algn="l" rtl="0" fontAlgn="ct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 Full 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2</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OI&amp;T Portfolio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Health</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OI&amp;T Program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OIT 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Winston Noronha</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OI&amp;T 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Toby Rudik</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1551">
                <a:tc>
                  <a:txBody>
                    <a:bodyPr/>
                    <a:lstStyle/>
                    <a:p>
                      <a:r>
                        <a:rPr lang="en-US" sz="1400" dirty="0">
                          <a:latin typeface="Arial" panose="020B0604020202020204" pitchFamily="34" charset="0"/>
                          <a:cs typeface="Arial" panose="020B0604020202020204" pitchFamily="34" charset="0"/>
                        </a:rPr>
                        <a:t> </a:t>
                      </a: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OI&amp;T Portfolio Director Name: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Katrina Tuisamatatele</a:t>
                      </a:r>
                      <a:endParaRPr lang="en-US" sz="12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Account Manager:</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Frank Annecchini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51060">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Mary Caulfield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1805293363</a:t>
                      </a:r>
                    </a:p>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VIPR #  </a:t>
                      </a: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V16-00159-000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41551">
                <a:tc>
                  <a:txBody>
                    <a:bodyPr/>
                    <a:lstStyle/>
                    <a:p>
                      <a:pPr marL="0" algn="l" defTabSz="457200" rtl="0" eaLnBrk="1" fontAlgn="ctr" latinLnBrk="0" hangingPunct="1"/>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Release Agent:</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41551">
                <a:tc>
                  <a:txBody>
                    <a:bodyPr/>
                    <a:lstStyle/>
                    <a:p>
                      <a:pPr algn="l" rtl="0" fontAlgn="ctr"/>
                      <a:r>
                        <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rPr>
                        <a:t> ISSO: </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Michael Lumby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41551">
                <a:tc>
                  <a:txBody>
                    <a:bodyPr/>
                    <a:lstStyle/>
                    <a:p>
                      <a:pPr algn="l" rtl="0" fontAlgn="ctr"/>
                      <a:r>
                        <a:rPr lang="en-US" sz="1400" u="none" strike="noStrike" baseline="0" dirty="0">
                          <a:solidFill>
                            <a:schemeClr val="tx1">
                              <a:lumMod val="50000"/>
                            </a:schemeClr>
                          </a:solidFill>
                          <a:latin typeface="Arial" panose="020B0604020202020204" pitchFamily="34" charset="0"/>
                          <a:cs typeface="Arial" panose="020B0604020202020204" pitchFamily="34" charset="0"/>
                        </a:rPr>
                        <a:t> VA 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baseline="0" dirty="0">
                          <a:solidFill>
                            <a:schemeClr val="tx1">
                              <a:lumMod val="50000"/>
                            </a:schemeClr>
                          </a:solidFill>
                          <a:latin typeface="Arial" panose="020B0604020202020204" pitchFamily="34" charset="0"/>
                          <a:cs typeface="Arial" panose="020B0604020202020204" pitchFamily="34" charset="0"/>
                        </a:rPr>
                        <a:t>Health Management Platform</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18-Health-19, 18-Health-229, 18-Health-209, 19-Health-30</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rPr>
                        <a:t>FY18 - 08-03-02-10-04-011</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9509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a:t>Purpose</a:t>
            </a:r>
            <a:endParaRPr lang="en-US" sz="3200" dirty="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lnSpcReduction="10000"/>
          </a:bodyPr>
          <a:lstStyle/>
          <a:p>
            <a:pPr marL="0" indent="0">
              <a:lnSpc>
                <a:spcPct val="114000"/>
              </a:lnSpc>
              <a:buNone/>
            </a:pPr>
            <a:r>
              <a:rPr lang="en-US" sz="2400" dirty="0">
                <a:latin typeface="Arial" pitchFamily="34" charset="0"/>
                <a:cs typeface="Arial" pitchFamily="34" charset="0"/>
              </a:rPr>
              <a:t>Winston Noronha, for Medical Care Collection Fund Electronic Data Interchange (EDI) Transaction Applications Suite Phase 2, eBilling, is requesting VIP Critical Decision 2 Approval to deploy VistA patch IB*2*608 to Initial Operating Capability (IOC) production at 4 test sites: Tomah, WI, Martinsburg, WV, Orlando, FL and Dublin, GA. The patch has completed Component Integration Testing (CIT), User Acceptance Testing (UAT) and has been tested in each of the site test accounts. </a:t>
            </a:r>
            <a:endParaRPr lang="en-US" sz="2400" strike="sngStrike" dirty="0">
              <a:solidFill>
                <a:srgbClr val="FF0000"/>
              </a:solidFill>
              <a:latin typeface="Arial" pitchFamily="34" charset="0"/>
              <a:cs typeface="Arial" pitchFamily="34" charset="0"/>
            </a:endParaRPr>
          </a:p>
          <a:p>
            <a:pPr marL="0" indent="0">
              <a:lnSpc>
                <a:spcPct val="114000"/>
              </a:lnSpc>
              <a:buNone/>
            </a:pPr>
            <a:r>
              <a:rPr lang="en-US" sz="2400" dirty="0">
                <a:latin typeface="Arial" pitchFamily="34" charset="0"/>
                <a:cs typeface="Arial" pitchFamily="34" charset="0"/>
              </a:rPr>
              <a:t>The project is using the IOC model. </a:t>
            </a:r>
          </a:p>
          <a:p>
            <a:pPr marL="0" indent="0">
              <a:lnSpc>
                <a:spcPct val="114000"/>
              </a:lnSpc>
              <a:buNone/>
            </a:pPr>
            <a:r>
              <a:rPr lang="en-US" sz="2400" dirty="0">
                <a:latin typeface="Arial" pitchFamily="34" charset="0"/>
                <a:cs typeface="Arial" pitchFamily="34" charset="0"/>
              </a:rPr>
              <a:t>The National Release is expected on or before 04/08/19.</a:t>
            </a:r>
          </a:p>
          <a:p>
            <a:pPr marL="0" indent="0">
              <a:lnSpc>
                <a:spcPct val="114000"/>
              </a:lnSpc>
              <a:buNone/>
            </a:pPr>
            <a:endParaRPr lang="en-US" b="1" i="1" dirty="0">
              <a:solidFill>
                <a:schemeClr val="tx1"/>
              </a:solidFill>
            </a:endParaRPr>
          </a:p>
          <a:p>
            <a:pPr marL="0" indent="0" eaLnBrk="1" hangingPunct="1">
              <a:buFont typeface="Arial" pitchFamily="34" charset="0"/>
              <a:buNone/>
            </a:pPr>
            <a:endParaRPr lang="en-US" sz="2600" i="1" dirty="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a:solidFill>
                  <a:schemeClr val="tx1"/>
                </a:solidFill>
              </a:rPr>
              <a:t>Release(s)</a:t>
            </a:r>
            <a:endParaRPr lang="en-US" sz="3200" dirty="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1010231252"/>
              </p:ext>
            </p:extLst>
          </p:nvPr>
        </p:nvGraphicFramePr>
        <p:xfrm>
          <a:off x="381000" y="1390741"/>
          <a:ext cx="8566229" cy="1855898"/>
        </p:xfrm>
        <a:graphic>
          <a:graphicData uri="http://schemas.openxmlformats.org/drawingml/2006/table">
            <a:tbl>
              <a:tblPr firstRow="1">
                <a:tableStyleId>{775DCB02-9BB8-47FD-8907-85C794F793BA}</a:tableStyleId>
              </a:tblPr>
              <a:tblGrid>
                <a:gridCol w="1945823">
                  <a:extLst>
                    <a:ext uri="{9D8B030D-6E8A-4147-A177-3AD203B41FA5}">
                      <a16:colId xmlns:a16="http://schemas.microsoft.com/office/drawing/2014/main" val="20000"/>
                    </a:ext>
                  </a:extLst>
                </a:gridCol>
                <a:gridCol w="846011">
                  <a:extLst>
                    <a:ext uri="{9D8B030D-6E8A-4147-A177-3AD203B41FA5}">
                      <a16:colId xmlns:a16="http://schemas.microsoft.com/office/drawing/2014/main" val="20001"/>
                    </a:ext>
                  </a:extLst>
                </a:gridCol>
                <a:gridCol w="800454">
                  <a:extLst>
                    <a:ext uri="{9D8B030D-6E8A-4147-A177-3AD203B41FA5}">
                      <a16:colId xmlns:a16="http://schemas.microsoft.com/office/drawing/2014/main" val="20002"/>
                    </a:ext>
                  </a:extLst>
                </a:gridCol>
                <a:gridCol w="1750090">
                  <a:extLst>
                    <a:ext uri="{9D8B030D-6E8A-4147-A177-3AD203B41FA5}">
                      <a16:colId xmlns:a16="http://schemas.microsoft.com/office/drawing/2014/main" val="20003"/>
                    </a:ext>
                  </a:extLst>
                </a:gridCol>
                <a:gridCol w="1757560">
                  <a:extLst>
                    <a:ext uri="{9D8B030D-6E8A-4147-A177-3AD203B41FA5}">
                      <a16:colId xmlns:a16="http://schemas.microsoft.com/office/drawing/2014/main" val="20004"/>
                    </a:ext>
                  </a:extLst>
                </a:gridCol>
                <a:gridCol w="1466291">
                  <a:extLst>
                    <a:ext uri="{9D8B030D-6E8A-4147-A177-3AD203B41FA5}">
                      <a16:colId xmlns:a16="http://schemas.microsoft.com/office/drawing/2014/main" val="20005"/>
                    </a:ext>
                  </a:extLst>
                </a:gridCol>
              </a:tblGrid>
              <a:tr h="622003">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1233895">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a:ln>
                            <a:noFill/>
                          </a:ln>
                          <a:solidFill>
                            <a:schemeClr val="tx1"/>
                          </a:solidFill>
                          <a:effectLst/>
                          <a:latin typeface="Arial" pitchFamily="34" charset="0"/>
                          <a:ea typeface="ＭＳ Ｐゴシック"/>
                          <a:cs typeface="Arial" pitchFamily="34" charset="0"/>
                        </a:rPr>
                        <a:t>IOC Release for eBilling IB*2*608</a:t>
                      </a:r>
                      <a:endParaRPr kumimoji="0" lang="en-US" sz="1200" b="0" i="1" u="none" strike="noStrike" cap="none" normalizeH="0" baseline="0" dirty="0">
                        <a:ln>
                          <a:noFill/>
                        </a:ln>
                        <a:solidFill>
                          <a:schemeClr val="tx1">
                            <a:lumMod val="50000"/>
                          </a:schemeClr>
                        </a:solidFill>
                        <a:effectLst/>
                        <a:latin typeface="Arial" pitchFamily="34" charset="0"/>
                        <a:ea typeface="ＭＳ Ｐゴシック"/>
                        <a:cs typeface="Arial" pitchFamily="34" charset="0"/>
                      </a:endParaRPr>
                    </a:p>
                  </a:txBody>
                  <a:tcPr marL="51084" marR="510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11/09/18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03/19/18</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Dublin, GA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Martinsburg, WV</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Orlando, FL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kern="1200"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Tomah, WI</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533400" y="3246638"/>
            <a:ext cx="8153400" cy="350865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What is the capability being deployed into the production environment?</a:t>
            </a:r>
          </a:p>
          <a:p>
            <a:pPr marL="285750" lvl="0" indent="-285750">
              <a:buFont typeface="Arial" panose="020B0604020202020204" pitchFamily="34" charset="0"/>
              <a:buChar char="•"/>
            </a:pPr>
            <a:r>
              <a:rPr lang="en-US" sz="1400" dirty="0"/>
              <a:t>Enable the "Enter/Edit Billing Information" [IB EDIT BILLING INFO] option to enter the required data for Certificate of Medical Necessity (CMN) Oxygen and Enteral and Parenteral Nutrition (EPN) Nutrition.</a:t>
            </a:r>
          </a:p>
          <a:p>
            <a:pPr marL="285750" lvl="0" indent="-285750">
              <a:buFont typeface="Arial" panose="020B0604020202020204" pitchFamily="34" charset="0"/>
              <a:buChar char="•"/>
            </a:pPr>
            <a:r>
              <a:rPr lang="en-US" sz="1400" dirty="0"/>
              <a:t>Transmitting Skilled Nursing Facility (SNF) Claims with Appropriate Revenue Codes.</a:t>
            </a:r>
          </a:p>
          <a:p>
            <a:pPr marL="285750" lvl="0" indent="-285750">
              <a:buFont typeface="Arial" panose="020B0604020202020204" pitchFamily="34" charset="0"/>
              <a:buChar char="•"/>
            </a:pPr>
            <a:r>
              <a:rPr lang="en-US" sz="1400" dirty="0"/>
              <a:t>Enable the user to see  "** T = Test Claim"  in the legend of the "View/Resubmit Claims - Live or Test" [IBCE  PREV TRANSMITTED CLAIMS] (RCB) option screen when viewing previously printed claims.</a:t>
            </a:r>
          </a:p>
          <a:p>
            <a:pPr marL="285750" lvl="0" indent="-285750">
              <a:buFont typeface="Arial" panose="020B0604020202020204" pitchFamily="34" charset="0"/>
              <a:buChar char="•"/>
            </a:pPr>
            <a:r>
              <a:rPr lang="en-US" sz="1400" dirty="0"/>
              <a:t>Remove Ability to Define Insurance Company as non-Electronic Data Interchange (EDI).</a:t>
            </a:r>
          </a:p>
          <a:p>
            <a:pPr marL="285750" lvl="0" indent="-285750">
              <a:buFont typeface="Arial" panose="020B0604020202020204" pitchFamily="34" charset="0"/>
              <a:buChar char="•"/>
            </a:pPr>
            <a:r>
              <a:rPr lang="en-US" sz="1400" dirty="0"/>
              <a:t>Match Coordination of Benefits (COB) Data to Payer Sequence using the "View/Resubmit Claims - Live or Test" [IBCE PREV TRANSMITTED CLAIMS] (RCB) option.</a:t>
            </a:r>
          </a:p>
          <a:p>
            <a:pPr marL="285750" lvl="0" indent="-285750">
              <a:buFont typeface="Arial" panose="020B0604020202020204" pitchFamily="34" charset="0"/>
              <a:buChar char="•"/>
            </a:pPr>
            <a:r>
              <a:rPr lang="en-US" sz="1400" dirty="0"/>
              <a:t>Allow selection of additional search criteria in the Non-MCCF Unbilled Amounts Report.</a:t>
            </a:r>
          </a:p>
          <a:p>
            <a:pPr marL="285750" lvl="0" indent="-285750">
              <a:buFont typeface="Arial" panose="020B0604020202020204" pitchFamily="34" charset="0"/>
              <a:buChar char="•"/>
            </a:pPr>
            <a:r>
              <a:rPr lang="en-US" sz="1400" dirty="0"/>
              <a:t>Define one or more Rate Types for which the non-MCCF Pay-to address (formerly the TRICARE Pay-to Address) will be used on claims.</a:t>
            </a:r>
          </a:p>
          <a:p>
            <a:pPr marL="285750" lvl="0" indent="-285750">
              <a:buFont typeface="Arial" panose="020B0604020202020204" pitchFamily="34" charset="0"/>
              <a:buChar char="•"/>
            </a:pPr>
            <a:r>
              <a:rPr lang="en-US" sz="1400" dirty="0"/>
              <a:t>Remove Fatal Error that prevented a biller from submitting a Professional Claim with no Rendering Provider - CMS 1500.</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37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a:t>Release Dependencies</a:t>
            </a:r>
            <a:endParaRPr lang="en-US" sz="3200" dirty="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a:solidFill>
                  <a:schemeClr val="tx1">
                    <a:lumMod val="50000"/>
                  </a:schemeClr>
                </a:solidFill>
                <a:latin typeface="Arial" panose="020B0604020202020204" pitchFamily="34" charset="0"/>
                <a:cs typeface="Arial" panose="020B0604020202020204" pitchFamily="34" charset="0"/>
              </a:rPr>
              <a:t>Are there any concerns with your dependencies that will keep the project from deploying? </a:t>
            </a:r>
            <a:r>
              <a:rPr lang="en-US" sz="2400" b="1" dirty="0">
                <a:solidFill>
                  <a:schemeClr val="tx1">
                    <a:lumMod val="50000"/>
                  </a:schemeClr>
                </a:solidFill>
                <a:latin typeface="Arial" panose="020B0604020202020204" pitchFamily="34" charset="0"/>
                <a:cs typeface="Arial" panose="020B0604020202020204" pitchFamily="34" charset="0"/>
              </a:rPr>
              <a:t>None known</a:t>
            </a:r>
            <a:r>
              <a:rPr lang="en-US" sz="2400" dirty="0">
                <a:solidFill>
                  <a:schemeClr val="tx1">
                    <a:lumMod val="50000"/>
                  </a:schemeClr>
                </a:solidFill>
                <a:latin typeface="Arial" panose="020B0604020202020204" pitchFamily="34" charset="0"/>
                <a:cs typeface="Arial" panose="020B0604020202020204" pitchFamily="34" charset="0"/>
              </a:rPr>
              <a:t>. </a:t>
            </a: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1546746865"/>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985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893763">
                <a:tc>
                  <a:txBody>
                    <a:bodyPr/>
                    <a:lstStyle/>
                    <a:p>
                      <a:pPr marL="0" marR="0" lvl="0" indent="0" algn="l" defTabSz="914400" rtl="0" eaLnBrk="1" fontAlgn="t" latinLnBrk="0" hangingPunct="1">
                        <a:lnSpc>
                          <a:spcPct val="100000"/>
                        </a:lnSpc>
                        <a:spcBef>
                          <a:spcPct val="0"/>
                        </a:spcBef>
                        <a:spcAft>
                          <a:spcPct val="0"/>
                        </a:spcAft>
                        <a:buClrTx/>
                        <a:buSzTx/>
                        <a:buFontTx/>
                        <a:buNone/>
                        <a:tabLst/>
                        <a:defRPr/>
                      </a:pPr>
                      <a:r>
                        <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rPr>
                        <a:t>      None known</a:t>
                      </a: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 </a:t>
                      </a:r>
                      <a:endPar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8949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a:t>CD </a:t>
            </a:r>
            <a:r>
              <a:rPr lang="en-US" sz="3200" dirty="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5</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2361926520"/>
              </p:ext>
            </p:extLst>
          </p:nvPr>
        </p:nvGraphicFramePr>
        <p:xfrm>
          <a:off x="228600" y="1617982"/>
          <a:ext cx="8686799" cy="3345625"/>
        </p:xfrm>
        <a:graphic>
          <a:graphicData uri="http://schemas.openxmlformats.org/drawingml/2006/table">
            <a:tbl>
              <a:tblPr firstRow="1">
                <a:tableStyleId>{775DCB02-9BB8-47FD-8907-85C794F793BA}</a:tableStyleId>
              </a:tblPr>
              <a:tblGrid>
                <a:gridCol w="4953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2209799">
                  <a:extLst>
                    <a:ext uri="{9D8B030D-6E8A-4147-A177-3AD203B41FA5}">
                      <a16:colId xmlns:a16="http://schemas.microsoft.com/office/drawing/2014/main" val="20003"/>
                    </a:ext>
                  </a:extLst>
                </a:gridCol>
              </a:tblGrid>
              <a:tr h="333232">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352568">
                <a:tc>
                  <a:txBody>
                    <a:bodyPr/>
                    <a:lstStyle/>
                    <a:p>
                      <a:pPr marL="0" marR="0" algn="l" defTabSz="914400" rtl="0" eaLnBrk="1" latinLnBrk="0" hangingPunct="1">
                        <a:spcBef>
                          <a:spcPts val="0"/>
                        </a:spcBef>
                        <a:spcAft>
                          <a:spcPts val="0"/>
                        </a:spcAft>
                      </a:pPr>
                      <a:r>
                        <a:rPr lang="en-US" sz="1400" kern="1200" dirty="0">
                          <a:solidFill>
                            <a:schemeClr val="tx1"/>
                          </a:solidFill>
                          <a:latin typeface="Arial" panose="020B0604020202020204" pitchFamily="34" charset="0"/>
                          <a:ea typeface="+mn-ea"/>
                          <a:cs typeface="Arial" panose="020B0604020202020204" pitchFamily="34" charset="0"/>
                        </a:rPr>
                        <a:t>Does the Release Agent recommend the release into IOC </a:t>
                      </a:r>
                      <a:r>
                        <a:rPr lang="en-US" sz="1400" kern="1200">
                          <a:solidFill>
                            <a:schemeClr val="tx1"/>
                          </a:solidFill>
                          <a:latin typeface="Arial" panose="020B0604020202020204" pitchFamily="34" charset="0"/>
                          <a:ea typeface="+mn-ea"/>
                          <a:cs typeface="Arial" panose="020B0604020202020204" pitchFamily="34" charset="0"/>
                        </a:rPr>
                        <a:t>/ Production? </a:t>
                      </a:r>
                      <a:endParaRPr lang="en-US" sz="1400" kern="1200" dirty="0">
                        <a:solidFill>
                          <a:schemeClr val="tx1"/>
                        </a:solidFill>
                        <a:latin typeface="Arial" panose="020B0604020202020204" pitchFamily="34" charset="0"/>
                        <a:ea typeface="+mn-ea"/>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586693">
                <a:tc>
                  <a:txBody>
                    <a:bodyPr/>
                    <a:lstStyle/>
                    <a:p>
                      <a:pPr marL="0" marR="0">
                        <a:spcBef>
                          <a:spcPts val="0"/>
                        </a:spcBef>
                        <a:spcAft>
                          <a:spcPts val="0"/>
                        </a:spcAft>
                      </a:pPr>
                      <a:r>
                        <a:rPr lang="en-US" sz="1400" kern="1200" baseline="0" dirty="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586693">
                <a:tc>
                  <a:txBody>
                    <a:bodyPr/>
                    <a:lstStyle/>
                    <a:p>
                      <a:pPr marL="0" marR="0">
                        <a:spcBef>
                          <a:spcPts val="0"/>
                        </a:spcBef>
                        <a:spcAft>
                          <a:spcPts val="0"/>
                        </a:spcAft>
                      </a:pPr>
                      <a:r>
                        <a:rPr lang="en-US" sz="1400" dirty="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508 Office Approved/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586693">
                <a:tc>
                  <a:txBody>
                    <a:bodyPr/>
                    <a:lstStyle/>
                    <a:p>
                      <a:pPr marL="0" marR="0">
                        <a:spcBef>
                          <a:spcPts val="0"/>
                        </a:spcBef>
                        <a:spcAft>
                          <a:spcPts val="0"/>
                        </a:spcAft>
                      </a:pPr>
                      <a:r>
                        <a:rPr lang="en-US" sz="1400" dirty="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a:solidFill>
                            <a:schemeClr val="tx1"/>
                          </a:solidFill>
                          <a:latin typeface="Arial" panose="020B0604020202020204" pitchFamily="34" charset="0"/>
                          <a:ea typeface="Times New Roman"/>
                          <a:cs typeface="Arial" panose="020B0604020202020204" pitchFamily="34" charset="0"/>
                        </a:rPr>
                        <a:t>Security </a:t>
                      </a:r>
                      <a:r>
                        <a:rPr lang="en-US" sz="1400" dirty="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N/A VistA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9205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a:t>CD 2</a:t>
            </a:r>
            <a:r>
              <a:rPr lang="en-US" sz="3000" dirty="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6</a:t>
            </a:fld>
            <a:endParaRPr lang="en-US" dirty="0"/>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963349468"/>
              </p:ext>
            </p:extLst>
          </p:nvPr>
        </p:nvGraphicFramePr>
        <p:xfrm>
          <a:off x="228600" y="1408507"/>
          <a:ext cx="8821270" cy="3216089"/>
        </p:xfrm>
        <a:graphic>
          <a:graphicData uri="http://schemas.openxmlformats.org/drawingml/2006/table">
            <a:tbl>
              <a:tblPr firstRow="1">
                <a:tableStyleId>{775DCB02-9BB8-47FD-8907-85C794F793BA}</a:tableStyleId>
              </a:tblPr>
              <a:tblGrid>
                <a:gridCol w="4456731">
                  <a:extLst>
                    <a:ext uri="{9D8B030D-6E8A-4147-A177-3AD203B41FA5}">
                      <a16:colId xmlns:a16="http://schemas.microsoft.com/office/drawing/2014/main" val="20000"/>
                    </a:ext>
                  </a:extLst>
                </a:gridCol>
                <a:gridCol w="639704">
                  <a:extLst>
                    <a:ext uri="{9D8B030D-6E8A-4147-A177-3AD203B41FA5}">
                      <a16:colId xmlns:a16="http://schemas.microsoft.com/office/drawing/2014/main" val="20001"/>
                    </a:ext>
                  </a:extLst>
                </a:gridCol>
                <a:gridCol w="591671">
                  <a:extLst>
                    <a:ext uri="{9D8B030D-6E8A-4147-A177-3AD203B41FA5}">
                      <a16:colId xmlns:a16="http://schemas.microsoft.com/office/drawing/2014/main" val="20002"/>
                    </a:ext>
                  </a:extLst>
                </a:gridCol>
                <a:gridCol w="3133164">
                  <a:extLst>
                    <a:ext uri="{9D8B030D-6E8A-4147-A177-3AD203B41FA5}">
                      <a16:colId xmlns:a16="http://schemas.microsoft.com/office/drawing/2014/main" val="20003"/>
                    </a:ext>
                  </a:extLst>
                </a:gridCol>
              </a:tblGrid>
              <a:tr h="399585">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658774">
                <a:tc>
                  <a:txBody>
                    <a:bodyPr/>
                    <a:lstStyle/>
                    <a:p>
                      <a:pPr marL="0" marR="0">
                        <a:spcBef>
                          <a:spcPts val="0"/>
                        </a:spcBef>
                        <a:spcAft>
                          <a:spcPts val="0"/>
                        </a:spcAft>
                      </a:pPr>
                      <a:r>
                        <a:rPr lang="en-US" sz="1400" kern="1200" baseline="0" dirty="0">
                          <a:solidFill>
                            <a:schemeClr val="tx1"/>
                          </a:solidFill>
                          <a:latin typeface="Arial" panose="020B0604020202020204" pitchFamily="34" charset="0"/>
                          <a:ea typeface="Times New Roman"/>
                          <a:cs typeface="Arial" panose="020B0604020202020204" pitchFamily="34" charset="0"/>
                        </a:rPr>
                        <a:t>Does your project have any open Severity 1 or 2 Defects?</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i="1" kern="1200" dirty="0">
                          <a:solidFill>
                            <a:schemeClr val="tx1">
                              <a:lumMod val="50000"/>
                            </a:schemeClr>
                          </a:solidFill>
                          <a:latin typeface="Arial" panose="020B0604020202020204" pitchFamily="34" charset="0"/>
                          <a:cs typeface="Arial" panose="020B0604020202020204" pitchFamily="34" charset="0"/>
                        </a:rPr>
                        <a:t>&lt;If Yes, enter total severity 1 and total severity 2 in Notes.&gt;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Be prepared to respond on how you will communicate the severity to the end users.</a:t>
                      </a:r>
                      <a:endParaRPr kumimoji="0" lang="en-US" sz="1200" i="1"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b="0" dirty="0">
                          <a:solidFill>
                            <a:schemeClr val="tx1"/>
                          </a:solidFill>
                          <a:latin typeface="Arial" panose="020B0604020202020204" pitchFamily="34" charset="0"/>
                          <a:ea typeface="Times New Roman"/>
                          <a:cs typeface="Arial" panose="020B0604020202020204" pitchFamily="34" charset="0"/>
                        </a:rPr>
                        <a:t>N/A</a:t>
                      </a:r>
                      <a:r>
                        <a:rPr lang="en-US" sz="1400" b="0" baseline="0" dirty="0">
                          <a:solidFill>
                            <a:schemeClr val="tx1"/>
                          </a:solidFill>
                          <a:latin typeface="Arial" panose="020B0604020202020204" pitchFamily="34" charset="0"/>
                          <a:ea typeface="Times New Roman"/>
                          <a:cs typeface="Arial" panose="020B0604020202020204" pitchFamily="34" charset="0"/>
                        </a:rPr>
                        <a:t> VistA</a:t>
                      </a:r>
                      <a:endParaRPr lang="en-US" sz="1400" b="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a:latin typeface="Arial" panose="020B0604020202020204" pitchFamily="34" charset="0"/>
                          <a:cs typeface="Arial" panose="020B0604020202020204" pitchFamily="34" charset="0"/>
                        </a:rPr>
                        <a:t>Using</a:t>
                      </a:r>
                      <a:r>
                        <a:rPr lang="en-US" sz="1400" baseline="0" dirty="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a:latin typeface="Arial" panose="020B0604020202020204" pitchFamily="34" charset="0"/>
                          <a:cs typeface="Arial" panose="020B0604020202020204" pitchFamily="34" charset="0"/>
                        </a:rPr>
                        <a:t>Created a new ATO</a:t>
                      </a:r>
                      <a:endParaRPr lang="en-US" sz="1400" b="0" kern="1200" dirty="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Using</a:t>
                      </a:r>
                      <a:r>
                        <a:rPr lang="en-US" sz="1400" baseline="0" dirty="0">
                          <a:latin typeface="Arial" panose="020B0604020202020204" pitchFamily="34" charset="0"/>
                          <a:cs typeface="Arial" panose="020B0604020202020204" pitchFamily="34" charset="0"/>
                        </a:rPr>
                        <a:t> a system (VistA) with an existing ATO &amp; do not need to modify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rPr>
                        <a:t> </a:t>
                      </a:r>
                      <a:endParaRPr lang="en-US" sz="1400" b="0" dirty="0">
                        <a:solidFill>
                          <a:srgbClr val="FF0000"/>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3583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645340804"/>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extLst>
                    <a:ext uri="{9D8B030D-6E8A-4147-A177-3AD203B41FA5}">
                      <a16:colId xmlns:a16="http://schemas.microsoft.com/office/drawing/2014/main" val="20000"/>
                    </a:ext>
                  </a:extLst>
                </a:gridCol>
                <a:gridCol w="689429">
                  <a:extLst>
                    <a:ext uri="{9D8B030D-6E8A-4147-A177-3AD203B41FA5}">
                      <a16:colId xmlns:a16="http://schemas.microsoft.com/office/drawing/2014/main" val="20001"/>
                    </a:ext>
                  </a:extLst>
                </a:gridCol>
                <a:gridCol w="689429">
                  <a:extLst>
                    <a:ext uri="{9D8B030D-6E8A-4147-A177-3AD203B41FA5}">
                      <a16:colId xmlns:a16="http://schemas.microsoft.com/office/drawing/2014/main" val="20002"/>
                    </a:ext>
                  </a:extLst>
                </a:gridCol>
                <a:gridCol w="3274782">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extLst>
                  <a:ext uri="{0D108BD9-81ED-4DB2-BD59-A6C34878D82A}">
                    <a16:rowId xmlns:a16="http://schemas.microsoft.com/office/drawing/2014/main" val="10000"/>
                  </a:ext>
                </a:extLst>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lumMod val="50000"/>
                            </a:schemeClr>
                          </a:solidFill>
                          <a:latin typeface="Arial" panose="020B0604020202020204" pitchFamily="34" charset="0"/>
                          <a:cs typeface="Arial" panose="020B0604020202020204" pitchFamily="34" charset="0"/>
                        </a:rPr>
                        <a:t>Portfolio Director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fontAlgn="ctr"/>
                      <a:r>
                        <a:rPr lang="en-US" sz="1400" kern="1200">
                          <a:solidFill>
                            <a:schemeClr val="tx1">
                              <a:lumMod val="50000"/>
                            </a:schemeClr>
                          </a:solidFill>
                          <a:latin typeface="Arial" panose="020B0604020202020204" pitchFamily="34" charset="0"/>
                          <a:ea typeface="Times New Roman"/>
                          <a:cs typeface="Arial" panose="020B0604020202020204" pitchFamily="34" charset="0"/>
                        </a:rPr>
                        <a:t>Katrina Tuisamatatele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606115">
                <a:tc>
                  <a:txBody>
                    <a:bodyPr/>
                    <a:lstStyle/>
                    <a:p>
                      <a:pPr marL="0" marR="0" algn="l">
                        <a:spcBef>
                          <a:spcPts val="0"/>
                        </a:spcBef>
                        <a:spcAft>
                          <a:spcPts val="0"/>
                        </a:spcAft>
                      </a:pPr>
                      <a:r>
                        <a:rPr lang="en-US" sz="1400" kern="1200" dirty="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a:solidFill>
                            <a:schemeClr val="tx1">
                              <a:lumMod val="50000"/>
                            </a:schemeClr>
                          </a:solidFill>
                          <a:latin typeface="Arial" panose="020B0604020202020204" pitchFamily="34" charset="0"/>
                          <a:ea typeface="Times New Roman"/>
                          <a:cs typeface="Arial" panose="020B0604020202020204" pitchFamily="34" charset="0"/>
                        </a:rPr>
                        <a:t>Frank Annecchini</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606115">
                <a:tc>
                  <a:txBody>
                    <a:bodyPr/>
                    <a:lstStyle/>
                    <a:p>
                      <a:pPr marL="0" marR="0" algn="l">
                        <a:spcBef>
                          <a:spcPts val="0"/>
                        </a:spcBef>
                        <a:spcAft>
                          <a:spcPts val="0"/>
                        </a:spcAft>
                      </a:pPr>
                      <a:r>
                        <a:rPr lang="en-US" sz="1400" kern="1200" dirty="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lang="en-US" sz="1400" dirty="0">
                          <a:solidFill>
                            <a:schemeClr val="tx1">
                              <a:lumMod val="50000"/>
                            </a:schemeClr>
                          </a:solidFill>
                          <a:latin typeface="Arial" panose="020B0604020202020204" pitchFamily="34" charset="0"/>
                          <a:ea typeface="Times New Roman"/>
                          <a:cs typeface="Arial" panose="020B0604020202020204" pitchFamily="34" charset="0"/>
                        </a:rPr>
                        <a:t>Mary Caulfield (VistA)</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180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Version Tracking</a:t>
            </a:r>
          </a:p>
        </p:txBody>
      </p:sp>
      <p:sp>
        <p:nvSpPr>
          <p:cNvPr id="4" name="Slide Number Placeholder 3"/>
          <p:cNvSpPr>
            <a:spLocks noGrp="1"/>
          </p:cNvSpPr>
          <p:nvPr>
            <p:ph type="sldNum" sz="quarter" idx="10"/>
          </p:nvPr>
        </p:nvSpPr>
        <p:spPr/>
        <p:txBody>
          <a:bodyPr/>
          <a:lstStyle/>
          <a:p>
            <a:fld id="{9B27D237-6C0D-5549-BE11-2040A22CBC71}" type="slidenum">
              <a:rPr lang="en-US" smtClean="0"/>
              <a:pPr/>
              <a:t>8</a:t>
            </a:fld>
            <a:endParaRPr lang="en-US" dirty="0"/>
          </a:p>
        </p:txBody>
      </p:sp>
      <p:sp>
        <p:nvSpPr>
          <p:cNvPr id="5" name="TextBox 4"/>
          <p:cNvSpPr txBox="1"/>
          <p:nvPr/>
        </p:nvSpPr>
        <p:spPr>
          <a:xfrm>
            <a:off x="457200" y="1667435"/>
            <a:ext cx="7476565" cy="4801314"/>
          </a:xfrm>
          <a:prstGeom prst="rect">
            <a:avLst/>
          </a:prstGeom>
          <a:noFill/>
        </p:spPr>
        <p:txBody>
          <a:bodyPr wrap="square" rtlCol="0">
            <a:spAutoFit/>
          </a:bodyPr>
          <a:lstStyle/>
          <a:p>
            <a:r>
              <a:rPr lang="en-US" dirty="0"/>
              <a:t>Version 1 – Initial Version</a:t>
            </a:r>
          </a:p>
          <a:p>
            <a:r>
              <a:rPr lang="en-US" dirty="0"/>
              <a:t>Version 2 – Slide 1: Added Portfolio name</a:t>
            </a:r>
          </a:p>
          <a:p>
            <a:r>
              <a:rPr lang="en-US" dirty="0"/>
              <a:t>                     Slide 2: Added  Receiving / Sustainment Organization name</a:t>
            </a:r>
          </a:p>
          <a:p>
            <a:r>
              <a:rPr lang="en-US" dirty="0"/>
              <a:t>                                   Changed Business Owner to Product Owner.</a:t>
            </a:r>
          </a:p>
          <a:p>
            <a:r>
              <a:rPr lang="en-US" dirty="0"/>
              <a:t>                      Slide 5&amp;6: CD2 Checklist: Removed POLARIS requirement</a:t>
            </a:r>
          </a:p>
          <a:p>
            <a:r>
              <a:rPr lang="en-US" dirty="0"/>
              <a:t>Version 3 -   Slide 5: Changed the word “Approve” to “Recommend” for the</a:t>
            </a:r>
          </a:p>
          <a:p>
            <a:r>
              <a:rPr lang="en-US" dirty="0"/>
              <a:t>                                    Release Team</a:t>
            </a:r>
          </a:p>
          <a:p>
            <a:r>
              <a:rPr lang="en-US" dirty="0"/>
              <a:t>Version 3.5 -   Slide 5: Removed OIS check list, it is not a requirement.   </a:t>
            </a:r>
          </a:p>
          <a:p>
            <a:r>
              <a:rPr lang="en-US" dirty="0"/>
              <a:t>Version 4.0 -   Slide 5: Changed “Release Team” to Release Agent” To clarify </a:t>
            </a:r>
          </a:p>
          <a:p>
            <a:r>
              <a:rPr lang="en-US" dirty="0"/>
              <a:t>                         who/what this question is.</a:t>
            </a:r>
          </a:p>
          <a:p>
            <a:r>
              <a:rPr lang="en-US" dirty="0"/>
              <a:t>Version 4.1 -  Added instructions for filling out Slides One &amp; Three. </a:t>
            </a:r>
          </a:p>
          <a:p>
            <a:r>
              <a:rPr lang="en-US" dirty="0"/>
              <a:t>                         </a:t>
            </a:r>
            <a:r>
              <a:rPr lang="en-US" dirty="0">
                <a:solidFill>
                  <a:srgbClr val="4D4E53"/>
                </a:solidFill>
              </a:rPr>
              <a:t>Slides  Two &amp; Seven: Changed “Portfolio Manager” to “Portfolio  </a:t>
            </a:r>
          </a:p>
          <a:p>
            <a:r>
              <a:rPr lang="en-US" dirty="0">
                <a:solidFill>
                  <a:srgbClr val="4D4E53"/>
                </a:solidFill>
              </a:rPr>
              <a:t>                         Director”          </a:t>
            </a:r>
          </a:p>
          <a:p>
            <a:endParaRPr lang="en-US" dirty="0"/>
          </a:p>
          <a:p>
            <a:r>
              <a:rPr lang="en-US" dirty="0"/>
              <a:t>                      </a:t>
            </a:r>
          </a:p>
          <a:p>
            <a:r>
              <a:rPr lang="en-US" dirty="0"/>
              <a:t>                                   </a:t>
            </a:r>
          </a:p>
          <a:p>
            <a:endParaRPr lang="en-US" dirty="0"/>
          </a:p>
        </p:txBody>
      </p:sp>
    </p:spTree>
    <p:extLst>
      <p:ext uri="{BB962C8B-B14F-4D97-AF65-F5344CB8AC3E}">
        <p14:creationId xmlns:p14="http://schemas.microsoft.com/office/powerpoint/2010/main" val="1574478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6072da3b2c92ccf178b751e7daddeec6">
  <xsd:schema xmlns:xsd="http://www.w3.org/2001/XMLSchema" xmlns:xs="http://www.w3.org/2001/XMLSchema" xmlns:p="http://schemas.microsoft.com/office/2006/metadata/properties" xmlns:ns2="dccbc5df-29b3-4670-b8f5-ce9b6d6a1832" targetNamespace="http://schemas.microsoft.com/office/2006/metadata/properties" ma:root="true" ma:fieldsID="76c7b32d7a5a6114c03efcaa652d96bc"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Required Documentation Templates"/>
          <xsd:enumeration value="CD1 &amp; 2 Templates"/>
          <xsd:enumeration value="CD2 Required Documentation Templates"/>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Props1.xml><?xml version="1.0" encoding="utf-8"?>
<ds:datastoreItem xmlns:ds="http://schemas.openxmlformats.org/officeDocument/2006/customXml" ds:itemID="{959ECF6F-E71D-4A21-9D5B-E9AEDC02FE4C}">
  <ds:schemaRefs>
    <ds:schemaRef ds:uri="http://schemas.microsoft.com/sharepoint/v3/contenttype/forms"/>
  </ds:schemaRefs>
</ds:datastoreItem>
</file>

<file path=customXml/itemProps2.xml><?xml version="1.0" encoding="utf-8"?>
<ds:datastoreItem xmlns:ds="http://schemas.openxmlformats.org/officeDocument/2006/customXml" ds:itemID="{F4655B4B-0C9A-49E7-82B9-7FB1D0658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5B7A3E-5AA8-40A9-A8ED-B0C1DB7B827F}">
  <ds:schemaRefs>
    <ds:schemaRef ds:uri="http://schemas.microsoft.com/office/2006/metadata/properties"/>
    <ds:schemaRef ds:uri="dccbc5df-29b3-4670-b8f5-ce9b6d6a1832"/>
    <ds:schemaRef ds:uri="http://schemas.microsoft.com/office/2006/documentManagement/types"/>
    <ds:schemaRef ds:uri="http://purl.org/dc/dcmitype/"/>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Apex</Template>
  <TotalTime>25589</TotalTime>
  <Words>1454</Words>
  <Application>Microsoft Office PowerPoint</Application>
  <PresentationFormat>On-screen Show (4:3)</PresentationFormat>
  <Paragraphs>184</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ＭＳ Ｐゴシック</vt:lpstr>
      <vt:lpstr>Arial</vt:lpstr>
      <vt:lpstr>Calibri</vt:lpstr>
      <vt:lpstr>Georgia</vt:lpstr>
      <vt:lpstr>Times New Roman</vt:lpstr>
      <vt:lpstr>Wingdings</vt: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lpstr>Version Tracking</vt:lpstr>
    </vt:vector>
  </TitlesOfParts>
  <Company>U.S. Department of Veterans Affairs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v4.1</dc:title>
  <dc:subject>Enter Document Subject</dc:subject>
  <dc:creator>U.S. Department of Veterans Affairs, Office of Information and Technology</dc:creator>
  <cp:keywords>Enter document keywords</cp:keywords>
  <cp:lastModifiedBy>Clark, Jeffrey (Leidos)</cp:lastModifiedBy>
  <cp:revision>548</cp:revision>
  <cp:lastPrinted>2015-12-16T21:05:21Z</cp:lastPrinted>
  <dcterms:created xsi:type="dcterms:W3CDTF">2011-05-12T19:56:03Z</dcterms:created>
  <dcterms:modified xsi:type="dcterms:W3CDTF">2018-11-14T19:54:07Z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