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9402" autoAdjust="0"/>
  </p:normalViewPr>
  <p:slideViewPr>
    <p:cSldViewPr snapToGrid="0" snapToObjects="1">
      <p:cViewPr varScale="1">
        <p:scale>
          <a:sx n="78" d="100"/>
          <a:sy n="78" d="100"/>
        </p:scale>
        <p:origin x="-1908" y="-96"/>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7/20/2017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7/20/2017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Fill out this slide</a:t>
            </a:r>
            <a:r>
              <a:rPr lang="en-US" baseline="0" dirty="0" smtClean="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Please remove this slide after review and before submitting for</a:t>
            </a:r>
            <a:r>
              <a:rPr lang="en-US" b="1" u="sng" baseline="0" dirty="0" smtClean="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2031325"/>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1 Health Administrative Product Enhancements (HAPE)</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smtClean="0">
                <a:solidFill>
                  <a:schemeClr val="bg1"/>
                </a:solidFill>
                <a:latin typeface="Arial" panose="020B0604020202020204" pitchFamily="34" charset="0"/>
                <a:cs typeface="Arial" panose="020B0604020202020204" pitchFamily="34" charset="0"/>
              </a:rPr>
              <a:t>Build 12  </a:t>
            </a:r>
            <a:r>
              <a:rPr lang="en-US" dirty="0" smtClean="0">
                <a:solidFill>
                  <a:schemeClr val="bg1"/>
                </a:solidFill>
                <a:latin typeface="Arial" panose="020B0604020202020204" pitchFamily="34" charset="0"/>
                <a:cs typeface="Arial" panose="020B0604020202020204" pitchFamily="34" charset="0"/>
              </a:rPr>
              <a:t>07/20/2017</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1112167439"/>
              </p:ext>
            </p:extLst>
          </p:nvPr>
        </p:nvGraphicFramePr>
        <p:xfrm>
          <a:off x="326572" y="1343423"/>
          <a:ext cx="8490858" cy="5163985"/>
        </p:xfrm>
        <a:graphic>
          <a:graphicData uri="http://schemas.openxmlformats.org/drawingml/2006/table">
            <a:tbl>
              <a:tblPr firstRow="1">
                <a:tableStyleId>{08FB837D-C827-4EFA-A057-4D05807E0F7C}</a:tableStyleId>
              </a:tblPr>
              <a:tblGrid>
                <a:gridCol w="3771778"/>
                <a:gridCol w="4719080"/>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Toby Rudik-Winston Noronha</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Toby 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Director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Roger Sigley - Chris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Minardi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Frank Annecchini</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Mary Caulfield</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VIPR </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Michael </a:t>
                      </a:r>
                      <a:r>
                        <a:rPr lang="en-US" sz="1200" b="1" i="1" u="none" strike="noStrike" baseline="0" dirty="0" err="1" smtClean="0">
                          <a:solidFill>
                            <a:schemeClr val="tx1">
                              <a:lumMod val="50000"/>
                            </a:schemeClr>
                          </a:solidFill>
                          <a:latin typeface="Arial" panose="020B0604020202020204" pitchFamily="34" charset="0"/>
                          <a:cs typeface="Arial" panose="020B0604020202020204" pitchFamily="34" charset="0"/>
                        </a:rPr>
                        <a:t>Lumby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Legacy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16-MED-273;  </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FY17-08-03-02-05-01-004; FY16-</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a:bodyPr>
          <a:lstStyle/>
          <a:p>
            <a:pPr marL="0" indent="0">
              <a:lnSpc>
                <a:spcPct val="114000"/>
              </a:lnSpc>
              <a:buNone/>
            </a:pPr>
            <a:r>
              <a:rPr lang="en-US" sz="2400" dirty="0" smtClean="0">
                <a:latin typeface="Arial" pitchFamily="34" charset="0"/>
                <a:cs typeface="Arial" pitchFamily="34" charset="0"/>
              </a:rPr>
              <a:t>Winston Noronha, </a:t>
            </a:r>
            <a:r>
              <a:rPr lang="en-US" sz="2400" dirty="0" smtClean="0">
                <a:latin typeface="Arial" pitchFamily="34" charset="0"/>
                <a:cs typeface="Arial" pitchFamily="34" charset="0"/>
              </a:rPr>
              <a:t>for </a:t>
            </a:r>
            <a:r>
              <a:rPr lang="en-US" sz="2400" dirty="0">
                <a:latin typeface="Arial" pitchFamily="34" charset="0"/>
                <a:cs typeface="Arial" pitchFamily="34" charset="0"/>
              </a:rPr>
              <a:t>Medical Care Collection Fund Electronic Data Interchange (EDI) Transaction Applications Suite </a:t>
            </a:r>
            <a:r>
              <a:rPr lang="en-US" sz="2400" dirty="0" smtClean="0">
                <a:latin typeface="Arial" pitchFamily="34" charset="0"/>
                <a:cs typeface="Arial" pitchFamily="34" charset="0"/>
              </a:rPr>
              <a:t>Phase 1, eBilling,  </a:t>
            </a:r>
            <a:r>
              <a:rPr lang="en-US" sz="2400" dirty="0">
                <a:latin typeface="Arial" pitchFamily="34" charset="0"/>
                <a:cs typeface="Arial" pitchFamily="34" charset="0"/>
              </a:rPr>
              <a:t>is requesting VIP Critical Decision 2 Approval to deploy VistA patch </a:t>
            </a:r>
            <a:r>
              <a:rPr lang="en-US" sz="2400" dirty="0" smtClean="0">
                <a:latin typeface="Arial" pitchFamily="34" charset="0"/>
                <a:cs typeface="Arial" pitchFamily="34" charset="0"/>
              </a:rPr>
              <a:t>IB*2*576 </a:t>
            </a:r>
            <a:r>
              <a:rPr lang="en-US" sz="2400" dirty="0">
                <a:latin typeface="Arial" pitchFamily="34" charset="0"/>
                <a:cs typeface="Arial" pitchFamily="34" charset="0"/>
              </a:rPr>
              <a:t>to National Release following successful Initial Operating Capability (IOC) production at planned test </a:t>
            </a:r>
            <a:r>
              <a:rPr lang="en-US" sz="2400" dirty="0" smtClean="0">
                <a:latin typeface="Arial" pitchFamily="34" charset="0"/>
                <a:cs typeface="Arial" pitchFamily="34" charset="0"/>
              </a:rPr>
              <a:t>sites Augusta, Asheville, Orlando, and Boise. The </a:t>
            </a:r>
            <a:r>
              <a:rPr lang="en-US" sz="2400" dirty="0">
                <a:latin typeface="Arial" pitchFamily="34" charset="0"/>
                <a:cs typeface="Arial" pitchFamily="34" charset="0"/>
              </a:rPr>
              <a:t>project is using the IOC model. </a:t>
            </a:r>
          </a:p>
          <a:p>
            <a:pPr marL="0" indent="0">
              <a:lnSpc>
                <a:spcPct val="114000"/>
              </a:lnSpc>
              <a:buNone/>
            </a:pPr>
            <a:r>
              <a:rPr lang="en-US" sz="2400" dirty="0">
                <a:latin typeface="Arial" pitchFamily="34" charset="0"/>
                <a:cs typeface="Arial" pitchFamily="34" charset="0"/>
              </a:rPr>
              <a:t>The National Release is expected on </a:t>
            </a:r>
            <a:r>
              <a:rPr lang="en-US" sz="2400" dirty="0" smtClean="0">
                <a:latin typeface="Arial" pitchFamily="34" charset="0"/>
                <a:cs typeface="Arial" pitchFamily="34" charset="0"/>
              </a:rPr>
              <a:t>7/24/17</a:t>
            </a:r>
            <a:r>
              <a:rPr lang="en-US" sz="2400" dirty="0">
                <a:latin typeface="Arial" pitchFamily="34" charset="0"/>
                <a:cs typeface="Arial" pitchFamily="34" charset="0"/>
              </a:rPr>
              <a:t>.</a:t>
            </a: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3515627598"/>
              </p:ext>
            </p:extLst>
          </p:nvPr>
        </p:nvGraphicFramePr>
        <p:xfrm>
          <a:off x="381000" y="1390740"/>
          <a:ext cx="8458199" cy="1618652"/>
        </p:xfrm>
        <a:graphic>
          <a:graphicData uri="http://schemas.openxmlformats.org/drawingml/2006/table">
            <a:tbl>
              <a:tblPr firstRow="1">
                <a:tableStyleId>{775DCB02-9BB8-47FD-8907-85C794F793BA}</a:tableStyleId>
              </a:tblPr>
              <a:tblGrid>
                <a:gridCol w="1921284"/>
                <a:gridCol w="835342"/>
                <a:gridCol w="790360"/>
                <a:gridCol w="1728019"/>
                <a:gridCol w="1735395"/>
                <a:gridCol w="1447799"/>
              </a:tblGrid>
              <a:tr h="755052">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ＭＳ Ｐゴシック"/>
                          <a:cs typeface="Arial" pitchFamily="34" charset="0"/>
                        </a:rPr>
                        <a:t>National Release and Warranty  for eBilling  IB*2*576</a:t>
                      </a:r>
                      <a:endParaRPr kumimoji="0" lang="en-US" sz="1200" b="0" i="1" u="none" strike="noStrike" cap="none" normalizeH="0" baseline="0" dirty="0" smtClean="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7/24/17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10/24/17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All VistA sites</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246638"/>
            <a:ext cx="8153400" cy="2831544"/>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the capability being deployed into the production </a:t>
            </a:r>
            <a:r>
              <a:rPr lang="en-US" sz="2400" dirty="0" smtClean="0">
                <a:latin typeface="Arial" panose="020B0604020202020204" pitchFamily="34" charset="0"/>
                <a:cs typeface="Arial" panose="020B0604020202020204" pitchFamily="34" charset="0"/>
              </a:rPr>
              <a:t>environment?</a:t>
            </a:r>
          </a:p>
          <a:p>
            <a:pPr marL="285750" indent="-285750">
              <a:buFont typeface="Arial" panose="020B0604020202020204" pitchFamily="34" charset="0"/>
              <a:buChar char="•"/>
            </a:pPr>
            <a:r>
              <a:rPr lang="en-US" sz="1600" dirty="0" smtClean="0"/>
              <a:t>No </a:t>
            </a:r>
            <a:r>
              <a:rPr lang="en-US" sz="1600" dirty="0"/>
              <a:t>longer automatically default the onset date to the date of service.  </a:t>
            </a:r>
          </a:p>
          <a:p>
            <a:pPr marL="285750" indent="-285750">
              <a:buFont typeface="Arial" panose="020B0604020202020204" pitchFamily="34" charset="0"/>
              <a:buChar char="•"/>
            </a:pPr>
            <a:r>
              <a:rPr lang="en-US" sz="1600" dirty="0"/>
              <a:t>Display Missing Medicare Management </a:t>
            </a:r>
            <a:r>
              <a:rPr lang="en-US" sz="1600" dirty="0" smtClean="0"/>
              <a:t>Worklist (MRW) </a:t>
            </a:r>
            <a:r>
              <a:rPr lang="en-US" sz="1600" dirty="0"/>
              <a:t>Legend Indicators on the Medicare Remittance Advice (MRA) Management Worklist. </a:t>
            </a:r>
          </a:p>
          <a:p>
            <a:pPr marL="285750" lvl="0" indent="-285750">
              <a:buFont typeface="Arial" panose="020B0604020202020204" pitchFamily="34" charset="0"/>
              <a:buChar char="•"/>
            </a:pPr>
            <a:r>
              <a:rPr lang="en-US" sz="1600" dirty="0"/>
              <a:t>Add additional fields to printed  CMS 1500 (claim form) for replacement or voided/canceled claims. </a:t>
            </a:r>
          </a:p>
          <a:p>
            <a:pPr marL="285750" lvl="0" indent="-285750">
              <a:buFont typeface="Arial" panose="020B0604020202020204" pitchFamily="34" charset="0"/>
              <a:buChar char="•"/>
            </a:pPr>
            <a:r>
              <a:rPr lang="en-US" sz="1600" dirty="0"/>
              <a:t>Improve edits to Payer Zip Code Field and store only valid nine-digit zip codes when </a:t>
            </a:r>
            <a:r>
              <a:rPr lang="en-US" sz="1600" dirty="0" smtClean="0"/>
              <a:t>entering or </a:t>
            </a:r>
            <a:r>
              <a:rPr lang="en-US" sz="1600" dirty="0"/>
              <a:t>updating payer address information so that claims are routed to the correct payer </a:t>
            </a:r>
            <a:r>
              <a:rPr lang="en-US" sz="1600" dirty="0" smtClean="0"/>
              <a:t>or </a:t>
            </a:r>
            <a:r>
              <a:rPr lang="en-US" sz="1600" dirty="0"/>
              <a:t>updating </a:t>
            </a:r>
            <a:r>
              <a:rPr lang="en-US" sz="1600" dirty="0" smtClean="0"/>
              <a:t>payers.</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smtClean="0">
                <a:solidFill>
                  <a:schemeClr val="tx1">
                    <a:lumMod val="50000"/>
                  </a:schemeClr>
                </a:solidFill>
                <a:latin typeface="Arial" panose="020B0604020202020204" pitchFamily="34" charset="0"/>
                <a:cs typeface="Arial" panose="020B0604020202020204" pitchFamily="34" charset="0"/>
              </a:rPr>
              <a:t>None known</a:t>
            </a:r>
            <a:r>
              <a:rPr lang="en-US" sz="2400" dirty="0" smtClean="0">
                <a:solidFill>
                  <a:schemeClr val="tx1">
                    <a:lumMod val="50000"/>
                  </a:schemeClr>
                </a:solidFill>
                <a:latin typeface="Arial" panose="020B060402020202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2836191835"/>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smtClean="0">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Recommend release  </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3894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354765715"/>
              </p:ext>
            </p:extLst>
          </p:nvPr>
        </p:nvGraphicFramePr>
        <p:xfrm>
          <a:off x="228600" y="1617982"/>
          <a:ext cx="8686799" cy="3558985"/>
        </p:xfrm>
        <a:graphic>
          <a:graphicData uri="http://schemas.openxmlformats.org/drawingml/2006/table">
            <a:tbl>
              <a:tblPr firstRow="1">
                <a:tableStyleId>{775DCB02-9BB8-47FD-8907-85C794F793BA}</a:tableStyleId>
              </a:tblPr>
              <a:tblGrid>
                <a:gridCol w="4953000"/>
                <a:gridCol w="685800"/>
                <a:gridCol w="838200"/>
                <a:gridCol w="2209799"/>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smtClean="0">
                          <a:solidFill>
                            <a:schemeClr val="tx1"/>
                          </a:solidFill>
                          <a:latin typeface="Arial" panose="020B0604020202020204" pitchFamily="34" charset="0"/>
                          <a:ea typeface="+mn-ea"/>
                          <a:cs typeface="Arial" panose="020B0604020202020204" pitchFamily="34" charset="0"/>
                        </a:rPr>
                        <a:t>/ Production? </a:t>
                      </a:r>
                      <a:endParaRPr lang="en-US" sz="1400" kern="1200" dirty="0" smtClean="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Not recommended due to the lack of an SQA Checklist.</a:t>
                      </a: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Exception approved..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59205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your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smtClean="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smtClean="0">
                          <a:solidFill>
                            <a:schemeClr val="tx1"/>
                          </a:solidFill>
                          <a:latin typeface="Arial" panose="020B0604020202020204" pitchFamily="34" charset="0"/>
                          <a:ea typeface="Times New Roman"/>
                          <a:cs typeface="Arial" panose="020B0604020202020204" pitchFamily="34" charset="0"/>
                        </a:rPr>
                        <a:t>N/A</a:t>
                      </a:r>
                      <a:r>
                        <a:rPr lang="en-US" sz="1400" b="0" baseline="0" dirty="0" smtClean="0">
                          <a:solidFill>
                            <a:schemeClr val="tx1"/>
                          </a:solidFill>
                          <a:latin typeface="Arial" panose="020B0604020202020204" pitchFamily="34" charset="0"/>
                          <a:ea typeface="Times New Roman"/>
                          <a:cs typeface="Arial" panose="020B0604020202020204" pitchFamily="34" charset="0"/>
                        </a:rPr>
                        <a:t> VistA</a:t>
                      </a:r>
                      <a:endParaRPr lang="en-US" sz="1400" b="0" dirty="0" smtClean="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smtClean="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13583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1877533039"/>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Chris Minardi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Frank Annecchini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Mary Caulfield</a:t>
                      </a:r>
                      <a:r>
                        <a:rPr lang="en-US" sz="1400" baseline="0" dirty="0" smtClean="0">
                          <a:solidFill>
                            <a:schemeClr val="tx1">
                              <a:lumMod val="50000"/>
                            </a:schemeClr>
                          </a:solidFill>
                          <a:latin typeface="Arial" panose="020B0604020202020204" pitchFamily="34" charset="0"/>
                          <a:ea typeface="Times New Roman"/>
                          <a:cs typeface="Arial" panose="020B0604020202020204" pitchFamily="34" charset="0"/>
                        </a:rPr>
                        <a:t>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 Tracking</a:t>
            </a:r>
            <a:endParaRPr lang="en-US" dirty="0"/>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smtClean="0"/>
              <a:t>Version 1 – Initial Version</a:t>
            </a:r>
          </a:p>
          <a:p>
            <a:r>
              <a:rPr lang="en-US" dirty="0" smtClean="0"/>
              <a:t>Version 2 – Slide 1: Added Portfolio name</a:t>
            </a:r>
          </a:p>
          <a:p>
            <a:r>
              <a:rPr lang="en-US" dirty="0"/>
              <a:t> </a:t>
            </a:r>
            <a:r>
              <a:rPr lang="en-US" dirty="0" smtClean="0"/>
              <a:t>                    Slide 2</a:t>
            </a:r>
            <a:r>
              <a:rPr lang="en-US" dirty="0"/>
              <a:t>: Added  Receiving / Sustainment </a:t>
            </a:r>
            <a:r>
              <a:rPr lang="en-US" dirty="0" smtClean="0"/>
              <a:t>Organization name</a:t>
            </a:r>
          </a:p>
          <a:p>
            <a:r>
              <a:rPr lang="en-US" dirty="0"/>
              <a:t> </a:t>
            </a:r>
            <a:r>
              <a:rPr lang="en-US" dirty="0" smtClean="0"/>
              <a:t>                                  Changed Business Owner to Product Owner.</a:t>
            </a:r>
          </a:p>
          <a:p>
            <a:r>
              <a:rPr lang="en-US" dirty="0"/>
              <a:t> </a:t>
            </a:r>
            <a:r>
              <a:rPr lang="en-US" dirty="0" smtClean="0"/>
              <a:t>                     Slide 5&amp;6: CD2 Checklist: Removed POLARIS requirement</a:t>
            </a:r>
          </a:p>
          <a:p>
            <a:r>
              <a:rPr lang="en-US" dirty="0" smtClean="0"/>
              <a:t>Version 3 -   Slide 5: Changed the word “Approve” to “Recommend” for the</a:t>
            </a:r>
          </a:p>
          <a:p>
            <a:r>
              <a:rPr lang="en-US" dirty="0"/>
              <a:t> </a:t>
            </a:r>
            <a:r>
              <a:rPr lang="en-US" dirty="0" smtClean="0"/>
              <a:t>                                   Release Team</a:t>
            </a:r>
          </a:p>
          <a:p>
            <a:r>
              <a:rPr lang="en-US" dirty="0" smtClean="0"/>
              <a:t>Version 3.5 -   Slide 5</a:t>
            </a:r>
            <a:r>
              <a:rPr lang="en-US" dirty="0"/>
              <a:t>: Removed </a:t>
            </a:r>
            <a:r>
              <a:rPr lang="en-US" dirty="0" smtClean="0"/>
              <a:t>OIS </a:t>
            </a:r>
            <a:r>
              <a:rPr lang="en-US" dirty="0"/>
              <a:t>check </a:t>
            </a:r>
            <a:r>
              <a:rPr lang="en-US" dirty="0" smtClean="0"/>
              <a:t>list, it is not a requirement.   </a:t>
            </a:r>
          </a:p>
          <a:p>
            <a:r>
              <a:rPr lang="en-US" dirty="0" smtClean="0"/>
              <a:t>Version 4.0 -   Slide 5: Changed “Release Team” to Release Agent” To clarify </a:t>
            </a:r>
          </a:p>
          <a:p>
            <a:r>
              <a:rPr lang="en-US" dirty="0"/>
              <a:t>                         who/what this question </a:t>
            </a:r>
            <a:r>
              <a:rPr lang="en-US" dirty="0" smtClean="0"/>
              <a:t>is.</a:t>
            </a:r>
          </a:p>
          <a:p>
            <a:r>
              <a:rPr lang="en-US" dirty="0" smtClean="0"/>
              <a:t>Version 4.1 </a:t>
            </a:r>
            <a:r>
              <a:rPr lang="en-US" dirty="0"/>
              <a:t>-  </a:t>
            </a:r>
            <a:r>
              <a:rPr lang="en-US" dirty="0" smtClean="0"/>
              <a:t>Added instructions for filling out Slides One &amp; Three. </a:t>
            </a:r>
          </a:p>
          <a:p>
            <a:r>
              <a:rPr lang="en-US" dirty="0" smtClean="0"/>
              <a:t>                         </a:t>
            </a:r>
            <a:r>
              <a:rPr lang="en-US" dirty="0">
                <a:solidFill>
                  <a:srgbClr val="4D4E53"/>
                </a:solidFill>
              </a:rPr>
              <a:t>Slides  Two &amp; Seven: </a:t>
            </a:r>
            <a:r>
              <a:rPr lang="en-US" dirty="0" smtClean="0">
                <a:solidFill>
                  <a:srgbClr val="4D4E53"/>
                </a:solidFill>
              </a:rPr>
              <a:t>Changed </a:t>
            </a:r>
            <a:r>
              <a:rPr lang="en-US" dirty="0">
                <a:solidFill>
                  <a:srgbClr val="4D4E53"/>
                </a:solidFill>
              </a:rPr>
              <a:t>“Portfolio Manager” to “Portfolio  </a:t>
            </a:r>
          </a:p>
          <a:p>
            <a:r>
              <a:rPr lang="en-US" dirty="0">
                <a:solidFill>
                  <a:srgbClr val="4D4E53"/>
                </a:solidFill>
              </a:rPr>
              <a:t>                      </a:t>
            </a:r>
            <a:r>
              <a:rPr lang="en-US" dirty="0" smtClean="0">
                <a:solidFill>
                  <a:srgbClr val="4D4E53"/>
                </a:solidFill>
              </a:rPr>
              <a:t>   Director</a:t>
            </a:r>
            <a:r>
              <a:rPr lang="en-US" dirty="0">
                <a:solidFill>
                  <a:srgbClr val="4D4E53"/>
                </a:solidFill>
              </a:rPr>
              <a:t>”          </a:t>
            </a:r>
          </a:p>
          <a:p>
            <a:endParaRPr lang="en-US" dirty="0" smtClean="0"/>
          </a:p>
          <a:p>
            <a:r>
              <a:rPr lang="en-US" dirty="0"/>
              <a:t> </a:t>
            </a:r>
            <a:r>
              <a:rPr lang="en-US" dirty="0" smtClean="0"/>
              <a:t>                     </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5B7A3E-5AA8-40A9-A8ED-B0C1DB7B827F}">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dccbc5df-29b3-4670-b8f5-ce9b6d6a1832"/>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959ECF6F-E71D-4A21-9D5B-E9AEDC02F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25510</TotalTime>
  <Words>1458</Words>
  <Application>Microsoft Office PowerPoint</Application>
  <PresentationFormat>On-screen Show (4:3)</PresentationFormat>
  <Paragraphs>176</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Clark, Jeffrey (Leidos)</cp:lastModifiedBy>
  <cp:revision>529</cp:revision>
  <cp:lastPrinted>2015-12-16T21:05:21Z</cp:lastPrinted>
  <dcterms:created xsi:type="dcterms:W3CDTF">2011-05-12T19:56:03Z</dcterms:created>
  <dcterms:modified xsi:type="dcterms:W3CDTF">2017-07-20T15:10:41Z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