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73" r:id="rId3"/>
    <p:sldId id="257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7CC58-D9EA-4E2F-A104-3231C10AC052}" v="318" dt="2023-04-25T08:52:23.845"/>
    <p1510:client id="{3415036D-E153-4B4E-949B-F077902E2547}" v="11" dt="2023-04-25T17:15:00.296"/>
    <p1510:client id="{B4D678A5-7CBF-7D0A-8099-1681E6B5C826}" v="173" dt="2023-04-27T18:52:39.851"/>
    <p1510:client id="{D3480429-D7AD-E811-BC76-4BF863E2CFA7}" v="6" dt="2023-04-25T17:15:27.103"/>
    <p1510:client id="{E8AE5178-E395-9D57-E28B-5F2260B39B71}" v="10" dt="2023-04-27T02:16:50.931"/>
    <p1510:client id="{F199B573-E66D-4CB4-B38F-964660ADF65E}" v="51" dt="2023-04-24T17:17:24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B226A-CDBC-4D30-95A5-0AEAD9FF68D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21EDC13-99CA-4F9D-A196-D0B41A160AA1}">
      <dgm:prSet phldrT="[Text]"/>
      <dgm:spPr/>
      <dgm:t>
        <a:bodyPr/>
        <a:lstStyle/>
        <a:p>
          <a:r>
            <a:rPr lang="en-GB" dirty="0"/>
            <a:t>Identifying Relationships</a:t>
          </a:r>
        </a:p>
      </dgm:t>
    </dgm:pt>
    <dgm:pt modelId="{41BBE965-03B9-4172-B9D5-362BECB43102}" type="parTrans" cxnId="{5ABABA06-103E-489C-AAE9-195F9B4BCB71}">
      <dgm:prSet/>
      <dgm:spPr/>
      <dgm:t>
        <a:bodyPr/>
        <a:lstStyle/>
        <a:p>
          <a:endParaRPr lang="en-GB"/>
        </a:p>
      </dgm:t>
    </dgm:pt>
    <dgm:pt modelId="{906190A9-8A65-4ADE-8A57-D355F6095EBC}" type="sibTrans" cxnId="{5ABABA06-103E-489C-AAE9-195F9B4BCB71}">
      <dgm:prSet/>
      <dgm:spPr/>
      <dgm:t>
        <a:bodyPr/>
        <a:lstStyle/>
        <a:p>
          <a:endParaRPr lang="en-GB"/>
        </a:p>
      </dgm:t>
    </dgm:pt>
    <dgm:pt modelId="{A572BCEC-6B3C-4D7A-82AD-22F21D5067B3}">
      <dgm:prSet phldrT="[Text]"/>
      <dgm:spPr/>
      <dgm:t>
        <a:bodyPr/>
        <a:lstStyle/>
        <a:p>
          <a:r>
            <a:rPr lang="en-GB" dirty="0"/>
            <a:t>Identifying Valuable Information</a:t>
          </a:r>
        </a:p>
      </dgm:t>
    </dgm:pt>
    <dgm:pt modelId="{85F347D9-CBC8-47DF-B4A4-5C3E4B6EB7F8}" type="parTrans" cxnId="{726355B1-96D8-4AA5-A519-3A7361D86781}">
      <dgm:prSet/>
      <dgm:spPr/>
      <dgm:t>
        <a:bodyPr/>
        <a:lstStyle/>
        <a:p>
          <a:endParaRPr lang="en-GB"/>
        </a:p>
      </dgm:t>
    </dgm:pt>
    <dgm:pt modelId="{626D7390-98D4-412A-AB84-A7FEB8D5F5C4}" type="sibTrans" cxnId="{726355B1-96D8-4AA5-A519-3A7361D86781}">
      <dgm:prSet/>
      <dgm:spPr/>
      <dgm:t>
        <a:bodyPr/>
        <a:lstStyle/>
        <a:p>
          <a:endParaRPr lang="en-GB"/>
        </a:p>
      </dgm:t>
    </dgm:pt>
    <dgm:pt modelId="{3876050C-543D-4A29-975C-D4E3CE8C5F29}">
      <dgm:prSet phldrT="[Text]"/>
      <dgm:spPr/>
      <dgm:t>
        <a:bodyPr/>
        <a:lstStyle/>
        <a:p>
          <a:r>
            <a:rPr lang="en-GB" dirty="0"/>
            <a:t>Filtering Information</a:t>
          </a:r>
        </a:p>
      </dgm:t>
    </dgm:pt>
    <dgm:pt modelId="{74F98113-5277-4CFE-B2A6-DF5203BF5E1D}" type="parTrans" cxnId="{E46CC6C6-8B3D-44EA-9D25-79CE1B79EC90}">
      <dgm:prSet/>
      <dgm:spPr/>
      <dgm:t>
        <a:bodyPr/>
        <a:lstStyle/>
        <a:p>
          <a:endParaRPr lang="en-GB"/>
        </a:p>
      </dgm:t>
    </dgm:pt>
    <dgm:pt modelId="{B3509B53-C163-4983-A059-748DD06BB906}" type="sibTrans" cxnId="{E46CC6C6-8B3D-44EA-9D25-79CE1B79EC90}">
      <dgm:prSet/>
      <dgm:spPr/>
      <dgm:t>
        <a:bodyPr/>
        <a:lstStyle/>
        <a:p>
          <a:endParaRPr lang="en-GB"/>
        </a:p>
      </dgm:t>
    </dgm:pt>
    <dgm:pt modelId="{FE8CE84F-AC0A-42A6-8338-C8CDF6F1620B}">
      <dgm:prSet phldrT="[Text]"/>
      <dgm:spPr/>
      <dgm:t>
        <a:bodyPr/>
        <a:lstStyle/>
        <a:p>
          <a:r>
            <a:rPr lang="en-GB" dirty="0"/>
            <a:t>Overcame Difficulty</a:t>
          </a:r>
        </a:p>
      </dgm:t>
    </dgm:pt>
    <dgm:pt modelId="{EBA7DE67-2C5C-469E-98B9-6E42694CDF4B}" type="parTrans" cxnId="{FADE60F2-F220-4526-86A4-CE922D3B5135}">
      <dgm:prSet/>
      <dgm:spPr/>
      <dgm:t>
        <a:bodyPr/>
        <a:lstStyle/>
        <a:p>
          <a:endParaRPr lang="en-GB"/>
        </a:p>
      </dgm:t>
    </dgm:pt>
    <dgm:pt modelId="{0B6F3C3A-1414-42A1-A2CD-D2775C3CD6A1}" type="sibTrans" cxnId="{FADE60F2-F220-4526-86A4-CE922D3B5135}">
      <dgm:prSet/>
      <dgm:spPr/>
      <dgm:t>
        <a:bodyPr/>
        <a:lstStyle/>
        <a:p>
          <a:endParaRPr lang="en-GB"/>
        </a:p>
      </dgm:t>
    </dgm:pt>
    <dgm:pt modelId="{E7930894-F92C-4A20-BBF3-87005FAE4707}" type="pres">
      <dgm:prSet presAssocID="{750B226A-CDBC-4D30-95A5-0AEAD9FF68D9}" presName="CompostProcess" presStyleCnt="0">
        <dgm:presLayoutVars>
          <dgm:dir/>
          <dgm:resizeHandles val="exact"/>
        </dgm:presLayoutVars>
      </dgm:prSet>
      <dgm:spPr/>
    </dgm:pt>
    <dgm:pt modelId="{C067B1E0-79F6-4765-B796-4B58B19C17A0}" type="pres">
      <dgm:prSet presAssocID="{750B226A-CDBC-4D30-95A5-0AEAD9FF68D9}" presName="arrow" presStyleLbl="bgShp" presStyleIdx="0" presStyleCnt="1"/>
      <dgm:spPr/>
    </dgm:pt>
    <dgm:pt modelId="{E9053F3F-126D-473F-971B-A917EC65F780}" type="pres">
      <dgm:prSet presAssocID="{750B226A-CDBC-4D30-95A5-0AEAD9FF68D9}" presName="linearProcess" presStyleCnt="0"/>
      <dgm:spPr/>
    </dgm:pt>
    <dgm:pt modelId="{A2C0F403-1E4D-425E-B913-2573B1878FF5}" type="pres">
      <dgm:prSet presAssocID="{621EDC13-99CA-4F9D-A196-D0B41A160AA1}" presName="textNode" presStyleLbl="node1" presStyleIdx="0" presStyleCnt="4">
        <dgm:presLayoutVars>
          <dgm:bulletEnabled val="1"/>
        </dgm:presLayoutVars>
      </dgm:prSet>
      <dgm:spPr/>
    </dgm:pt>
    <dgm:pt modelId="{07B9A3E8-72D6-4D53-ABDC-3D4BA7F705DA}" type="pres">
      <dgm:prSet presAssocID="{906190A9-8A65-4ADE-8A57-D355F6095EBC}" presName="sibTrans" presStyleCnt="0"/>
      <dgm:spPr/>
    </dgm:pt>
    <dgm:pt modelId="{8904A435-6C56-45D2-A499-625A4EE60E77}" type="pres">
      <dgm:prSet presAssocID="{A572BCEC-6B3C-4D7A-82AD-22F21D5067B3}" presName="textNode" presStyleLbl="node1" presStyleIdx="1" presStyleCnt="4">
        <dgm:presLayoutVars>
          <dgm:bulletEnabled val="1"/>
        </dgm:presLayoutVars>
      </dgm:prSet>
      <dgm:spPr/>
    </dgm:pt>
    <dgm:pt modelId="{7EACD2E8-BD20-4FD6-AB74-FCC45C2CE8D5}" type="pres">
      <dgm:prSet presAssocID="{626D7390-98D4-412A-AB84-A7FEB8D5F5C4}" presName="sibTrans" presStyleCnt="0"/>
      <dgm:spPr/>
    </dgm:pt>
    <dgm:pt modelId="{4E6CACC3-A75B-466A-80A1-50D681A77C2C}" type="pres">
      <dgm:prSet presAssocID="{3876050C-543D-4A29-975C-D4E3CE8C5F29}" presName="textNode" presStyleLbl="node1" presStyleIdx="2" presStyleCnt="4">
        <dgm:presLayoutVars>
          <dgm:bulletEnabled val="1"/>
        </dgm:presLayoutVars>
      </dgm:prSet>
      <dgm:spPr/>
    </dgm:pt>
    <dgm:pt modelId="{80817A1D-C942-46FD-98F8-9448F49CDA56}" type="pres">
      <dgm:prSet presAssocID="{B3509B53-C163-4983-A059-748DD06BB906}" presName="sibTrans" presStyleCnt="0"/>
      <dgm:spPr/>
    </dgm:pt>
    <dgm:pt modelId="{A55B2EF1-D510-46DF-BE29-2F4BEA910637}" type="pres">
      <dgm:prSet presAssocID="{FE8CE84F-AC0A-42A6-8338-C8CDF6F1620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ABABA06-103E-489C-AAE9-195F9B4BCB71}" srcId="{750B226A-CDBC-4D30-95A5-0AEAD9FF68D9}" destId="{621EDC13-99CA-4F9D-A196-D0B41A160AA1}" srcOrd="0" destOrd="0" parTransId="{41BBE965-03B9-4172-B9D5-362BECB43102}" sibTransId="{906190A9-8A65-4ADE-8A57-D355F6095EBC}"/>
    <dgm:cxn modelId="{898D5926-8CF9-41F4-91A9-BD8D39D46BA3}" type="presOf" srcId="{3876050C-543D-4A29-975C-D4E3CE8C5F29}" destId="{4E6CACC3-A75B-466A-80A1-50D681A77C2C}" srcOrd="0" destOrd="0" presId="urn:microsoft.com/office/officeart/2005/8/layout/hProcess9"/>
    <dgm:cxn modelId="{3AE6563D-FE5B-4D8E-9D23-DEEECBA20AED}" type="presOf" srcId="{A572BCEC-6B3C-4D7A-82AD-22F21D5067B3}" destId="{8904A435-6C56-45D2-A499-625A4EE60E77}" srcOrd="0" destOrd="0" presId="urn:microsoft.com/office/officeart/2005/8/layout/hProcess9"/>
    <dgm:cxn modelId="{CCF87752-E0C6-4942-AD70-E9C23C281757}" type="presOf" srcId="{750B226A-CDBC-4D30-95A5-0AEAD9FF68D9}" destId="{E7930894-F92C-4A20-BBF3-87005FAE4707}" srcOrd="0" destOrd="0" presId="urn:microsoft.com/office/officeart/2005/8/layout/hProcess9"/>
    <dgm:cxn modelId="{88A2C859-76C0-4EC9-A244-EF0DE0CD613D}" type="presOf" srcId="{621EDC13-99CA-4F9D-A196-D0B41A160AA1}" destId="{A2C0F403-1E4D-425E-B913-2573B1878FF5}" srcOrd="0" destOrd="0" presId="urn:microsoft.com/office/officeart/2005/8/layout/hProcess9"/>
    <dgm:cxn modelId="{726355B1-96D8-4AA5-A519-3A7361D86781}" srcId="{750B226A-CDBC-4D30-95A5-0AEAD9FF68D9}" destId="{A572BCEC-6B3C-4D7A-82AD-22F21D5067B3}" srcOrd="1" destOrd="0" parTransId="{85F347D9-CBC8-47DF-B4A4-5C3E4B6EB7F8}" sibTransId="{626D7390-98D4-412A-AB84-A7FEB8D5F5C4}"/>
    <dgm:cxn modelId="{E46CC6C6-8B3D-44EA-9D25-79CE1B79EC90}" srcId="{750B226A-CDBC-4D30-95A5-0AEAD9FF68D9}" destId="{3876050C-543D-4A29-975C-D4E3CE8C5F29}" srcOrd="2" destOrd="0" parTransId="{74F98113-5277-4CFE-B2A6-DF5203BF5E1D}" sibTransId="{B3509B53-C163-4983-A059-748DD06BB906}"/>
    <dgm:cxn modelId="{AF0513C7-D323-4295-9442-5F232C4C54D5}" type="presOf" srcId="{FE8CE84F-AC0A-42A6-8338-C8CDF6F1620B}" destId="{A55B2EF1-D510-46DF-BE29-2F4BEA910637}" srcOrd="0" destOrd="0" presId="urn:microsoft.com/office/officeart/2005/8/layout/hProcess9"/>
    <dgm:cxn modelId="{FADE60F2-F220-4526-86A4-CE922D3B5135}" srcId="{750B226A-CDBC-4D30-95A5-0AEAD9FF68D9}" destId="{FE8CE84F-AC0A-42A6-8338-C8CDF6F1620B}" srcOrd="3" destOrd="0" parTransId="{EBA7DE67-2C5C-469E-98B9-6E42694CDF4B}" sibTransId="{0B6F3C3A-1414-42A1-A2CD-D2775C3CD6A1}"/>
    <dgm:cxn modelId="{A5FFBBA0-F21A-4090-AD7A-383CF9286889}" type="presParOf" srcId="{E7930894-F92C-4A20-BBF3-87005FAE4707}" destId="{C067B1E0-79F6-4765-B796-4B58B19C17A0}" srcOrd="0" destOrd="0" presId="urn:microsoft.com/office/officeart/2005/8/layout/hProcess9"/>
    <dgm:cxn modelId="{D6E97182-294A-430A-9440-6879BC936F73}" type="presParOf" srcId="{E7930894-F92C-4A20-BBF3-87005FAE4707}" destId="{E9053F3F-126D-473F-971B-A917EC65F780}" srcOrd="1" destOrd="0" presId="urn:microsoft.com/office/officeart/2005/8/layout/hProcess9"/>
    <dgm:cxn modelId="{FD98A255-09BB-45C6-BC32-C2CB912A1DE3}" type="presParOf" srcId="{E9053F3F-126D-473F-971B-A917EC65F780}" destId="{A2C0F403-1E4D-425E-B913-2573B1878FF5}" srcOrd="0" destOrd="0" presId="urn:microsoft.com/office/officeart/2005/8/layout/hProcess9"/>
    <dgm:cxn modelId="{52650097-DFD3-492A-BCE2-A1E29457A71D}" type="presParOf" srcId="{E9053F3F-126D-473F-971B-A917EC65F780}" destId="{07B9A3E8-72D6-4D53-ABDC-3D4BA7F705DA}" srcOrd="1" destOrd="0" presId="urn:microsoft.com/office/officeart/2005/8/layout/hProcess9"/>
    <dgm:cxn modelId="{A725A178-591C-446D-8287-AE776552E46C}" type="presParOf" srcId="{E9053F3F-126D-473F-971B-A917EC65F780}" destId="{8904A435-6C56-45D2-A499-625A4EE60E77}" srcOrd="2" destOrd="0" presId="urn:microsoft.com/office/officeart/2005/8/layout/hProcess9"/>
    <dgm:cxn modelId="{F09F27FB-39EF-4093-9865-ABA5E8ED7A96}" type="presParOf" srcId="{E9053F3F-126D-473F-971B-A917EC65F780}" destId="{7EACD2E8-BD20-4FD6-AB74-FCC45C2CE8D5}" srcOrd="3" destOrd="0" presId="urn:microsoft.com/office/officeart/2005/8/layout/hProcess9"/>
    <dgm:cxn modelId="{12ED26F5-B6BE-4098-AF37-3275F1694362}" type="presParOf" srcId="{E9053F3F-126D-473F-971B-A917EC65F780}" destId="{4E6CACC3-A75B-466A-80A1-50D681A77C2C}" srcOrd="4" destOrd="0" presId="urn:microsoft.com/office/officeart/2005/8/layout/hProcess9"/>
    <dgm:cxn modelId="{0E5D4170-BFAE-4539-91B7-7B5B9693B5B5}" type="presParOf" srcId="{E9053F3F-126D-473F-971B-A917EC65F780}" destId="{80817A1D-C942-46FD-98F8-9448F49CDA56}" srcOrd="5" destOrd="0" presId="urn:microsoft.com/office/officeart/2005/8/layout/hProcess9"/>
    <dgm:cxn modelId="{5A308E2C-D73F-47BE-9790-45ACFDDCAD27}" type="presParOf" srcId="{E9053F3F-126D-473F-971B-A917EC65F780}" destId="{A55B2EF1-D510-46DF-BE29-2F4BEA91063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A7D41-D781-4421-9357-9BA0F6CBB53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2ED46-63C7-446C-B2E7-F5986516C29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Unable to display properties in graph mode, resulting in the output being returned in table form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A063F6-8695-40E9-92DB-8EF8FCE35CE2}" type="parTrans" cxnId="{E4ABFEE5-51E8-49A1-A9F9-C02C3E837CC9}">
      <dgm:prSet/>
      <dgm:spPr/>
      <dgm:t>
        <a:bodyPr/>
        <a:lstStyle/>
        <a:p>
          <a:endParaRPr lang="en-US"/>
        </a:p>
      </dgm:t>
    </dgm:pt>
    <dgm:pt modelId="{D000FB81-9E04-46CD-BE80-8A6A9E2E8B2A}" type="sibTrans" cxnId="{E4ABFEE5-51E8-49A1-A9F9-C02C3E837CC9}">
      <dgm:prSet/>
      <dgm:spPr/>
      <dgm:t>
        <a:bodyPr/>
        <a:lstStyle/>
        <a:p>
          <a:endParaRPr lang="en-US"/>
        </a:p>
      </dgm:t>
    </dgm:pt>
    <dgm:pt modelId="{0450D598-7387-4A19-AB8E-1C99210B109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Importing external libraries like </a:t>
          </a:r>
          <a:r>
            <a:rPr lang="en-GB" sz="1400" b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apoc</a:t>
          </a:r>
          <a:r>
            <a:rPr lang="en-GB" sz="14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caused the Neo4j database to stop functioning if the configuration file was changed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795ADA-1DB5-4C21-93CE-E3D145394FC9}" type="parTrans" cxnId="{DB1070A3-AA09-4CFC-BD84-D4E906C73D97}">
      <dgm:prSet/>
      <dgm:spPr/>
      <dgm:t>
        <a:bodyPr/>
        <a:lstStyle/>
        <a:p>
          <a:endParaRPr lang="en-US"/>
        </a:p>
      </dgm:t>
    </dgm:pt>
    <dgm:pt modelId="{92DF3370-61C6-407C-B18D-B3872EB65CC2}" type="sibTrans" cxnId="{DB1070A3-AA09-4CFC-BD84-D4E906C73D97}">
      <dgm:prSet/>
      <dgm:spPr/>
      <dgm:t>
        <a:bodyPr/>
        <a:lstStyle/>
        <a:p>
          <a:endParaRPr lang="en-US"/>
        </a:p>
      </dgm:t>
    </dgm:pt>
    <dgm:pt modelId="{06FCDB96-1EFA-412E-B61F-02032B54018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4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Insufficient data forced switching to favoured vendor to infer each </a:t>
          </a:r>
          <a:r>
            <a:rPr lang="en-GB" sz="1400" b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traveler's</a:t>
          </a:r>
          <a:r>
            <a:rPr lang="en-GB" sz="14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chosen meal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9FC8F1-6F32-4CAD-B2D7-F8C8F58B23E8}" type="parTrans" cxnId="{1BDBF74C-DB84-4B8F-89F7-5930F3BA7188}">
      <dgm:prSet/>
      <dgm:spPr/>
      <dgm:t>
        <a:bodyPr/>
        <a:lstStyle/>
        <a:p>
          <a:endParaRPr lang="en-US"/>
        </a:p>
      </dgm:t>
    </dgm:pt>
    <dgm:pt modelId="{14F236F4-E090-410D-B674-B00F4CBA716F}" type="sibTrans" cxnId="{1BDBF74C-DB84-4B8F-89F7-5930F3BA7188}">
      <dgm:prSet/>
      <dgm:spPr/>
      <dgm:t>
        <a:bodyPr/>
        <a:lstStyle/>
        <a:p>
          <a:endParaRPr lang="en-US"/>
        </a:p>
      </dgm:t>
    </dgm:pt>
    <dgm:pt modelId="{ABE14740-A68C-44E9-82BE-F97B0D1CDF4F}" type="pres">
      <dgm:prSet presAssocID="{350A7D41-D781-4421-9357-9BA0F6CBB530}" presName="root" presStyleCnt="0">
        <dgm:presLayoutVars>
          <dgm:dir/>
          <dgm:resizeHandles val="exact"/>
        </dgm:presLayoutVars>
      </dgm:prSet>
      <dgm:spPr/>
    </dgm:pt>
    <dgm:pt modelId="{B0E6B397-6D06-4448-8F2B-FC50A285ECD5}" type="pres">
      <dgm:prSet presAssocID="{12B2ED46-63C7-446C-B2E7-F5986516C29E}" presName="compNode" presStyleCnt="0"/>
      <dgm:spPr/>
    </dgm:pt>
    <dgm:pt modelId="{17F9DB0E-583F-44F8-A860-C307723D135C}" type="pres">
      <dgm:prSet presAssocID="{12B2ED46-63C7-446C-B2E7-F5986516C29E}" presName="iconBgRect" presStyleLbl="bgShp" presStyleIdx="0" presStyleCnt="3"/>
      <dgm:spPr/>
    </dgm:pt>
    <dgm:pt modelId="{446E1CD5-13AC-4125-8E20-DD419528D7FC}" type="pres">
      <dgm:prSet presAssocID="{12B2ED46-63C7-446C-B2E7-F5986516C2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32721D1-A62D-473D-B5EC-3D47D77C5F77}" type="pres">
      <dgm:prSet presAssocID="{12B2ED46-63C7-446C-B2E7-F5986516C29E}" presName="spaceRect" presStyleCnt="0"/>
      <dgm:spPr/>
    </dgm:pt>
    <dgm:pt modelId="{CC251D3C-CB10-4469-B3B7-411523E0FD0A}" type="pres">
      <dgm:prSet presAssocID="{12B2ED46-63C7-446C-B2E7-F5986516C29E}" presName="textRect" presStyleLbl="revTx" presStyleIdx="0" presStyleCnt="3">
        <dgm:presLayoutVars>
          <dgm:chMax val="1"/>
          <dgm:chPref val="1"/>
        </dgm:presLayoutVars>
      </dgm:prSet>
      <dgm:spPr/>
    </dgm:pt>
    <dgm:pt modelId="{0EB9FE7E-3EA3-437D-B8F7-8FD03EB06EC7}" type="pres">
      <dgm:prSet presAssocID="{D000FB81-9E04-46CD-BE80-8A6A9E2E8B2A}" presName="sibTrans" presStyleCnt="0"/>
      <dgm:spPr/>
    </dgm:pt>
    <dgm:pt modelId="{88F9FD08-1835-4E52-AD13-E5C9617E4D6A}" type="pres">
      <dgm:prSet presAssocID="{0450D598-7387-4A19-AB8E-1C99210B1098}" presName="compNode" presStyleCnt="0"/>
      <dgm:spPr/>
    </dgm:pt>
    <dgm:pt modelId="{9FA5B7BA-83DF-4DB5-A87C-953FF385019D}" type="pres">
      <dgm:prSet presAssocID="{0450D598-7387-4A19-AB8E-1C99210B1098}" presName="iconBgRect" presStyleLbl="bgShp" presStyleIdx="1" presStyleCnt="3"/>
      <dgm:spPr/>
    </dgm:pt>
    <dgm:pt modelId="{BAB3B4D0-A22E-4F0A-965F-4F5FADD652A6}" type="pres">
      <dgm:prSet presAssocID="{0450D598-7387-4A19-AB8E-1C99210B10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A900DE-EBB5-4DB4-82E7-467995502569}" type="pres">
      <dgm:prSet presAssocID="{0450D598-7387-4A19-AB8E-1C99210B1098}" presName="spaceRect" presStyleCnt="0"/>
      <dgm:spPr/>
    </dgm:pt>
    <dgm:pt modelId="{53F8B5B0-A5C9-4578-A9A4-C5D1185A0970}" type="pres">
      <dgm:prSet presAssocID="{0450D598-7387-4A19-AB8E-1C99210B1098}" presName="textRect" presStyleLbl="revTx" presStyleIdx="1" presStyleCnt="3">
        <dgm:presLayoutVars>
          <dgm:chMax val="1"/>
          <dgm:chPref val="1"/>
        </dgm:presLayoutVars>
      </dgm:prSet>
      <dgm:spPr/>
    </dgm:pt>
    <dgm:pt modelId="{3F16B062-9856-4115-B89D-2DA9A36424AD}" type="pres">
      <dgm:prSet presAssocID="{92DF3370-61C6-407C-B18D-B3872EB65CC2}" presName="sibTrans" presStyleCnt="0"/>
      <dgm:spPr/>
    </dgm:pt>
    <dgm:pt modelId="{C48BA1B5-0FBD-403E-858C-475D92B9CA26}" type="pres">
      <dgm:prSet presAssocID="{06FCDB96-1EFA-412E-B61F-02032B54018C}" presName="compNode" presStyleCnt="0"/>
      <dgm:spPr/>
    </dgm:pt>
    <dgm:pt modelId="{D1CCA5CC-5622-4A42-9FCB-F9771FEC73FD}" type="pres">
      <dgm:prSet presAssocID="{06FCDB96-1EFA-412E-B61F-02032B54018C}" presName="iconBgRect" presStyleLbl="bgShp" presStyleIdx="2" presStyleCnt="3"/>
      <dgm:spPr/>
    </dgm:pt>
    <dgm:pt modelId="{7DE1B486-6336-491D-A395-6EE364442E0C}" type="pres">
      <dgm:prSet presAssocID="{06FCDB96-1EFA-412E-B61F-02032B5401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7E05D5DE-B29A-4682-B2E7-3584F8DCAB8C}" type="pres">
      <dgm:prSet presAssocID="{06FCDB96-1EFA-412E-B61F-02032B54018C}" presName="spaceRect" presStyleCnt="0"/>
      <dgm:spPr/>
    </dgm:pt>
    <dgm:pt modelId="{3D6D5492-6A99-46CE-BD55-886A432C59D4}" type="pres">
      <dgm:prSet presAssocID="{06FCDB96-1EFA-412E-B61F-02032B5401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DBF74C-DB84-4B8F-89F7-5930F3BA7188}" srcId="{350A7D41-D781-4421-9357-9BA0F6CBB530}" destId="{06FCDB96-1EFA-412E-B61F-02032B54018C}" srcOrd="2" destOrd="0" parTransId="{3F9FC8F1-6F32-4CAD-B2D7-F8C8F58B23E8}" sibTransId="{14F236F4-E090-410D-B674-B00F4CBA716F}"/>
    <dgm:cxn modelId="{3BB7648B-CE30-4E6F-A4DF-6A054620FC26}" type="presOf" srcId="{0450D598-7387-4A19-AB8E-1C99210B1098}" destId="{53F8B5B0-A5C9-4578-A9A4-C5D1185A0970}" srcOrd="0" destOrd="0" presId="urn:microsoft.com/office/officeart/2018/5/layout/IconCircleLabelList"/>
    <dgm:cxn modelId="{313C2195-865C-449B-A616-2882A0A5EFAD}" type="presOf" srcId="{06FCDB96-1EFA-412E-B61F-02032B54018C}" destId="{3D6D5492-6A99-46CE-BD55-886A432C59D4}" srcOrd="0" destOrd="0" presId="urn:microsoft.com/office/officeart/2018/5/layout/IconCircleLabelList"/>
    <dgm:cxn modelId="{DB1070A3-AA09-4CFC-BD84-D4E906C73D97}" srcId="{350A7D41-D781-4421-9357-9BA0F6CBB530}" destId="{0450D598-7387-4A19-AB8E-1C99210B1098}" srcOrd="1" destOrd="0" parTransId="{A7795ADA-1DB5-4C21-93CE-E3D145394FC9}" sibTransId="{92DF3370-61C6-407C-B18D-B3872EB65CC2}"/>
    <dgm:cxn modelId="{B2C1E9AB-222A-4BF0-8F43-0AA6FB983DDD}" type="presOf" srcId="{350A7D41-D781-4421-9357-9BA0F6CBB530}" destId="{ABE14740-A68C-44E9-82BE-F97B0D1CDF4F}" srcOrd="0" destOrd="0" presId="urn:microsoft.com/office/officeart/2018/5/layout/IconCircleLabelList"/>
    <dgm:cxn modelId="{A0F1C3D5-7C2E-492C-9B12-57B7A0F53884}" type="presOf" srcId="{12B2ED46-63C7-446C-B2E7-F5986516C29E}" destId="{CC251D3C-CB10-4469-B3B7-411523E0FD0A}" srcOrd="0" destOrd="0" presId="urn:microsoft.com/office/officeart/2018/5/layout/IconCircleLabelList"/>
    <dgm:cxn modelId="{E4ABFEE5-51E8-49A1-A9F9-C02C3E837CC9}" srcId="{350A7D41-D781-4421-9357-9BA0F6CBB530}" destId="{12B2ED46-63C7-446C-B2E7-F5986516C29E}" srcOrd="0" destOrd="0" parTransId="{61A063F6-8695-40E9-92DB-8EF8FCE35CE2}" sibTransId="{D000FB81-9E04-46CD-BE80-8A6A9E2E8B2A}"/>
    <dgm:cxn modelId="{174DDC10-30BE-4982-8832-3AC2D4169C6E}" type="presParOf" srcId="{ABE14740-A68C-44E9-82BE-F97B0D1CDF4F}" destId="{B0E6B397-6D06-4448-8F2B-FC50A285ECD5}" srcOrd="0" destOrd="0" presId="urn:microsoft.com/office/officeart/2018/5/layout/IconCircleLabelList"/>
    <dgm:cxn modelId="{79BA3897-55A4-4DE1-8CB7-C4F118EB41AB}" type="presParOf" srcId="{B0E6B397-6D06-4448-8F2B-FC50A285ECD5}" destId="{17F9DB0E-583F-44F8-A860-C307723D135C}" srcOrd="0" destOrd="0" presId="urn:microsoft.com/office/officeart/2018/5/layout/IconCircleLabelList"/>
    <dgm:cxn modelId="{00B0CD5F-64F5-4A0A-A8EA-FD10C5C85CFA}" type="presParOf" srcId="{B0E6B397-6D06-4448-8F2B-FC50A285ECD5}" destId="{446E1CD5-13AC-4125-8E20-DD419528D7FC}" srcOrd="1" destOrd="0" presId="urn:microsoft.com/office/officeart/2018/5/layout/IconCircleLabelList"/>
    <dgm:cxn modelId="{1557D89B-2FBC-4D4E-A081-E1CB035FEDD5}" type="presParOf" srcId="{B0E6B397-6D06-4448-8F2B-FC50A285ECD5}" destId="{032721D1-A62D-473D-B5EC-3D47D77C5F77}" srcOrd="2" destOrd="0" presId="urn:microsoft.com/office/officeart/2018/5/layout/IconCircleLabelList"/>
    <dgm:cxn modelId="{CA538E40-06A4-4768-8486-8E43E539EE76}" type="presParOf" srcId="{B0E6B397-6D06-4448-8F2B-FC50A285ECD5}" destId="{CC251D3C-CB10-4469-B3B7-411523E0FD0A}" srcOrd="3" destOrd="0" presId="urn:microsoft.com/office/officeart/2018/5/layout/IconCircleLabelList"/>
    <dgm:cxn modelId="{112EB337-3323-458A-A625-051CEF81A6A0}" type="presParOf" srcId="{ABE14740-A68C-44E9-82BE-F97B0D1CDF4F}" destId="{0EB9FE7E-3EA3-437D-B8F7-8FD03EB06EC7}" srcOrd="1" destOrd="0" presId="urn:microsoft.com/office/officeart/2018/5/layout/IconCircleLabelList"/>
    <dgm:cxn modelId="{ECD31DCC-F567-4286-9B0A-C7A0571059FC}" type="presParOf" srcId="{ABE14740-A68C-44E9-82BE-F97B0D1CDF4F}" destId="{88F9FD08-1835-4E52-AD13-E5C9617E4D6A}" srcOrd="2" destOrd="0" presId="urn:microsoft.com/office/officeart/2018/5/layout/IconCircleLabelList"/>
    <dgm:cxn modelId="{A730AC02-8A3B-40EF-8EC5-0417D3A8E119}" type="presParOf" srcId="{88F9FD08-1835-4E52-AD13-E5C9617E4D6A}" destId="{9FA5B7BA-83DF-4DB5-A87C-953FF385019D}" srcOrd="0" destOrd="0" presId="urn:microsoft.com/office/officeart/2018/5/layout/IconCircleLabelList"/>
    <dgm:cxn modelId="{AC37AECE-96F1-4CD1-B06C-8D7CA8248DA1}" type="presParOf" srcId="{88F9FD08-1835-4E52-AD13-E5C9617E4D6A}" destId="{BAB3B4D0-A22E-4F0A-965F-4F5FADD652A6}" srcOrd="1" destOrd="0" presId="urn:microsoft.com/office/officeart/2018/5/layout/IconCircleLabelList"/>
    <dgm:cxn modelId="{E4CDB10F-5604-4296-8443-279228B322DA}" type="presParOf" srcId="{88F9FD08-1835-4E52-AD13-E5C9617E4D6A}" destId="{42A900DE-EBB5-4DB4-82E7-467995502569}" srcOrd="2" destOrd="0" presId="urn:microsoft.com/office/officeart/2018/5/layout/IconCircleLabelList"/>
    <dgm:cxn modelId="{7C3A897F-E559-4A26-965A-777DA4B49CA9}" type="presParOf" srcId="{88F9FD08-1835-4E52-AD13-E5C9617E4D6A}" destId="{53F8B5B0-A5C9-4578-A9A4-C5D1185A0970}" srcOrd="3" destOrd="0" presId="urn:microsoft.com/office/officeart/2018/5/layout/IconCircleLabelList"/>
    <dgm:cxn modelId="{7120F521-B16D-4529-AA61-8249641753C7}" type="presParOf" srcId="{ABE14740-A68C-44E9-82BE-F97B0D1CDF4F}" destId="{3F16B062-9856-4115-B89D-2DA9A36424AD}" srcOrd="3" destOrd="0" presId="urn:microsoft.com/office/officeart/2018/5/layout/IconCircleLabelList"/>
    <dgm:cxn modelId="{4D32DCB2-C417-42EE-86B2-1B3A0C233DDE}" type="presParOf" srcId="{ABE14740-A68C-44E9-82BE-F97B0D1CDF4F}" destId="{C48BA1B5-0FBD-403E-858C-475D92B9CA26}" srcOrd="4" destOrd="0" presId="urn:microsoft.com/office/officeart/2018/5/layout/IconCircleLabelList"/>
    <dgm:cxn modelId="{AEF691CE-6899-46ED-81EF-B1C4F3BDA39B}" type="presParOf" srcId="{C48BA1B5-0FBD-403E-858C-475D92B9CA26}" destId="{D1CCA5CC-5622-4A42-9FCB-F9771FEC73FD}" srcOrd="0" destOrd="0" presId="urn:microsoft.com/office/officeart/2018/5/layout/IconCircleLabelList"/>
    <dgm:cxn modelId="{F13BF4B0-AF85-404A-8B4B-7DF91AF78D4D}" type="presParOf" srcId="{C48BA1B5-0FBD-403E-858C-475D92B9CA26}" destId="{7DE1B486-6336-491D-A395-6EE364442E0C}" srcOrd="1" destOrd="0" presId="urn:microsoft.com/office/officeart/2018/5/layout/IconCircleLabelList"/>
    <dgm:cxn modelId="{835CF388-FCD3-46E1-9E14-BACE389CC11C}" type="presParOf" srcId="{C48BA1B5-0FBD-403E-858C-475D92B9CA26}" destId="{7E05D5DE-B29A-4682-B2E7-3584F8DCAB8C}" srcOrd="2" destOrd="0" presId="urn:microsoft.com/office/officeart/2018/5/layout/IconCircleLabelList"/>
    <dgm:cxn modelId="{21E6F01B-2A6F-40F5-BE1F-B7EE7FB0ECC9}" type="presParOf" srcId="{C48BA1B5-0FBD-403E-858C-475D92B9CA26}" destId="{3D6D5492-6A99-46CE-BD55-886A432C59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7B1E0-79F6-4765-B796-4B58B19C17A0}">
      <dsp:nvSpPr>
        <dsp:cNvPr id="0" name=""/>
        <dsp:cNvSpPr/>
      </dsp:nvSpPr>
      <dsp:spPr>
        <a:xfrm>
          <a:off x="850278" y="0"/>
          <a:ext cx="9636485" cy="20471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0F403-1E4D-425E-B913-2573B1878FF5}">
      <dsp:nvSpPr>
        <dsp:cNvPr id="0" name=""/>
        <dsp:cNvSpPr/>
      </dsp:nvSpPr>
      <dsp:spPr>
        <a:xfrm>
          <a:off x="8787" y="614157"/>
          <a:ext cx="2720675" cy="818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Identifying Relationships</a:t>
          </a:r>
        </a:p>
      </dsp:txBody>
      <dsp:txXfrm>
        <a:off x="48761" y="654131"/>
        <a:ext cx="2640727" cy="738928"/>
      </dsp:txXfrm>
    </dsp:sp>
    <dsp:sp modelId="{8904A435-6C56-45D2-A499-625A4EE60E77}">
      <dsp:nvSpPr>
        <dsp:cNvPr id="0" name=""/>
        <dsp:cNvSpPr/>
      </dsp:nvSpPr>
      <dsp:spPr>
        <a:xfrm>
          <a:off x="2875051" y="614157"/>
          <a:ext cx="2720675" cy="818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Identifying Valuable Information</a:t>
          </a:r>
        </a:p>
      </dsp:txBody>
      <dsp:txXfrm>
        <a:off x="2915025" y="654131"/>
        <a:ext cx="2640727" cy="738928"/>
      </dsp:txXfrm>
    </dsp:sp>
    <dsp:sp modelId="{4E6CACC3-A75B-466A-80A1-50D681A77C2C}">
      <dsp:nvSpPr>
        <dsp:cNvPr id="0" name=""/>
        <dsp:cNvSpPr/>
      </dsp:nvSpPr>
      <dsp:spPr>
        <a:xfrm>
          <a:off x="5741314" y="614157"/>
          <a:ext cx="2720675" cy="818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Filtering Information</a:t>
          </a:r>
        </a:p>
      </dsp:txBody>
      <dsp:txXfrm>
        <a:off x="5781288" y="654131"/>
        <a:ext cx="2640727" cy="738928"/>
      </dsp:txXfrm>
    </dsp:sp>
    <dsp:sp modelId="{A55B2EF1-D510-46DF-BE29-2F4BEA910637}">
      <dsp:nvSpPr>
        <dsp:cNvPr id="0" name=""/>
        <dsp:cNvSpPr/>
      </dsp:nvSpPr>
      <dsp:spPr>
        <a:xfrm>
          <a:off x="8607578" y="614157"/>
          <a:ext cx="2720675" cy="818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Overcame Difficulty</a:t>
          </a:r>
        </a:p>
      </dsp:txBody>
      <dsp:txXfrm>
        <a:off x="8647552" y="654131"/>
        <a:ext cx="2640727" cy="73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9DB0E-583F-44F8-A860-C307723D135C}">
      <dsp:nvSpPr>
        <dsp:cNvPr id="0" name=""/>
        <dsp:cNvSpPr/>
      </dsp:nvSpPr>
      <dsp:spPr>
        <a:xfrm>
          <a:off x="555785" y="72449"/>
          <a:ext cx="1578375" cy="1578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E1CD5-13AC-4125-8E20-DD419528D7FC}">
      <dsp:nvSpPr>
        <dsp:cNvPr id="0" name=""/>
        <dsp:cNvSpPr/>
      </dsp:nvSpPr>
      <dsp:spPr>
        <a:xfrm>
          <a:off x="892160" y="408824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51D3C-CB10-4469-B3B7-411523E0FD0A}">
      <dsp:nvSpPr>
        <dsp:cNvPr id="0" name=""/>
        <dsp:cNvSpPr/>
      </dsp:nvSpPr>
      <dsp:spPr>
        <a:xfrm>
          <a:off x="51223" y="2142449"/>
          <a:ext cx="2587500" cy="1436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Unable to display properties in graph mode, resulting in the output being returned in table form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23" y="2142449"/>
        <a:ext cx="2587500" cy="1436605"/>
      </dsp:txXfrm>
    </dsp:sp>
    <dsp:sp modelId="{9FA5B7BA-83DF-4DB5-A87C-953FF385019D}">
      <dsp:nvSpPr>
        <dsp:cNvPr id="0" name=""/>
        <dsp:cNvSpPr/>
      </dsp:nvSpPr>
      <dsp:spPr>
        <a:xfrm>
          <a:off x="3596098" y="72449"/>
          <a:ext cx="1578375" cy="1578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3B4D0-A22E-4F0A-965F-4F5FADD652A6}">
      <dsp:nvSpPr>
        <dsp:cNvPr id="0" name=""/>
        <dsp:cNvSpPr/>
      </dsp:nvSpPr>
      <dsp:spPr>
        <a:xfrm>
          <a:off x="3932473" y="408824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8B5B0-A5C9-4578-A9A4-C5D1185A0970}">
      <dsp:nvSpPr>
        <dsp:cNvPr id="0" name=""/>
        <dsp:cNvSpPr/>
      </dsp:nvSpPr>
      <dsp:spPr>
        <a:xfrm>
          <a:off x="3091535" y="2142449"/>
          <a:ext cx="2587500" cy="1436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Importing external libraries like </a:t>
          </a:r>
          <a:r>
            <a:rPr lang="en-GB" sz="1400" b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apoc</a:t>
          </a:r>
          <a:r>
            <a:rPr lang="en-GB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caused the Neo4j database to stop functioning if the configuration file was changed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91535" y="2142449"/>
        <a:ext cx="2587500" cy="1436605"/>
      </dsp:txXfrm>
    </dsp:sp>
    <dsp:sp modelId="{D1CCA5CC-5622-4A42-9FCB-F9771FEC73FD}">
      <dsp:nvSpPr>
        <dsp:cNvPr id="0" name=""/>
        <dsp:cNvSpPr/>
      </dsp:nvSpPr>
      <dsp:spPr>
        <a:xfrm>
          <a:off x="6636410" y="72449"/>
          <a:ext cx="1578375" cy="1578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1B486-6336-491D-A395-6EE364442E0C}">
      <dsp:nvSpPr>
        <dsp:cNvPr id="0" name=""/>
        <dsp:cNvSpPr/>
      </dsp:nvSpPr>
      <dsp:spPr>
        <a:xfrm>
          <a:off x="6972785" y="408824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D5492-6A99-46CE-BD55-886A432C59D4}">
      <dsp:nvSpPr>
        <dsp:cNvPr id="0" name=""/>
        <dsp:cNvSpPr/>
      </dsp:nvSpPr>
      <dsp:spPr>
        <a:xfrm>
          <a:off x="6131848" y="2142449"/>
          <a:ext cx="2587500" cy="1436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Insufficient data forced switching to favoured vendor to infer each </a:t>
          </a:r>
          <a:r>
            <a:rPr lang="en-GB" sz="1400" b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traveler's</a:t>
          </a:r>
          <a:r>
            <a:rPr lang="en-GB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chosen meal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1848" y="2142449"/>
        <a:ext cx="2587500" cy="1436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33B2-3913-4E5B-9E80-37807CA1463E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AACCD-EBC4-413F-A6E3-28AC8F563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8404df57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48404df57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0664CA03-A4F9-46C9-919A-9AD0D453A5D2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71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9567-B233-49BB-84F3-7E36D3B8EE4F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9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4290E9D-AEBE-41B5-BF3A-2D394A75FD25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12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0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DF768-EEE0-40A1-91D3-A343A16C15C3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50EE133-0E5C-4882-864C-3C52ACE196D5}" type="datetime1">
              <a:rPr lang="en-US" smtClean="0"/>
              <a:t>4/11/24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4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2143-A337-4D03-84E9-2805E886C3F3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FAB0-EB51-4DEF-9092-A0AFD8BAAC76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E324-0ACC-4681-A633-E12542979E4D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F72B-A18A-40E9-B4F7-F0B7381CA9A7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8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F9601521-AF69-4334-BF1E-DED2F1FC1EF2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7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F5738120-3BD8-43D6-8BAB-A9D646B8FFE0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BF3085D-CB18-45FC-AC87-A118CC576B89}" type="datetime1">
              <a:rPr lang="en-US" smtClean="0"/>
              <a:t>4/11/24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3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3A30FD8-ABE0-B1AA-8E4B-5822EDFA8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0" r="19186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669" y="2031551"/>
            <a:ext cx="7265480" cy="178533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Expense Reimbursement </a:t>
            </a:r>
          </a:p>
        </p:txBody>
      </p:sp>
      <p:pic>
        <p:nvPicPr>
          <p:cNvPr id="4" name="Google Shape;278;p34" descr="Logo&#10;&#10;Description automatically generated">
            <a:extLst>
              <a:ext uri="{FF2B5EF4-FFF2-40B4-BE49-F238E27FC236}">
                <a16:creationId xmlns:a16="http://schemas.microsoft.com/office/drawing/2014/main" id="{4EAF0F6F-48A2-FCAB-7A88-979EFFBC54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071" y="213769"/>
            <a:ext cx="1363269" cy="11236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F8B1-5742-3CE7-B621-2BDFC289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11353833" y="6291872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183" name="Google Shape;183;p31"/>
          <p:cNvSpPr/>
          <p:nvPr/>
        </p:nvSpPr>
        <p:spPr>
          <a:xfrm>
            <a:off x="0" y="6644800"/>
            <a:ext cx="12192000" cy="2132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4" name="Google Shape;184;p31"/>
          <p:cNvSpPr txBox="1"/>
          <p:nvPr/>
        </p:nvSpPr>
        <p:spPr>
          <a:xfrm>
            <a:off x="812938" y="3088478"/>
            <a:ext cx="2640000" cy="11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b="1" dirty="0">
                <a:solidFill>
                  <a:srgbClr val="073763"/>
                </a:solidFill>
              </a:rPr>
              <a:t>Agenda</a:t>
            </a:r>
            <a:r>
              <a:rPr lang="en" sz="3333" b="1" dirty="0">
                <a:solidFill>
                  <a:srgbClr val="000000"/>
                </a:solidFill>
              </a:rPr>
              <a:t> </a:t>
            </a:r>
            <a:endParaRPr sz="3333" b="1" dirty="0">
              <a:solidFill>
                <a:srgbClr val="000000"/>
              </a:solidFill>
            </a:endParaRPr>
          </a:p>
        </p:txBody>
      </p:sp>
      <p:grpSp>
        <p:nvGrpSpPr>
          <p:cNvPr id="196" name="Google Shape;196;p31"/>
          <p:cNvGrpSpPr/>
          <p:nvPr/>
        </p:nvGrpSpPr>
        <p:grpSpPr>
          <a:xfrm>
            <a:off x="5475225" y="2806813"/>
            <a:ext cx="4281200" cy="478405"/>
            <a:chOff x="5222700" y="3658300"/>
            <a:chExt cx="3210900" cy="636350"/>
          </a:xfrm>
        </p:grpSpPr>
        <p:sp>
          <p:nvSpPr>
            <p:cNvPr id="197" name="Google Shape;197;p31"/>
            <p:cNvSpPr txBox="1"/>
            <p:nvPr/>
          </p:nvSpPr>
          <p:spPr>
            <a:xfrm>
              <a:off x="5222700" y="3928950"/>
              <a:ext cx="3210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31"/>
            <p:cNvSpPr txBox="1"/>
            <p:nvPr/>
          </p:nvSpPr>
          <p:spPr>
            <a:xfrm>
              <a:off x="5222700" y="3658300"/>
              <a:ext cx="32109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267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Findings</a:t>
              </a:r>
              <a:endParaRPr sz="2267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6" name="Google Shape;206;p31"/>
          <p:cNvGrpSpPr/>
          <p:nvPr/>
        </p:nvGrpSpPr>
        <p:grpSpPr>
          <a:xfrm>
            <a:off x="4015141" y="2597183"/>
            <a:ext cx="7909068" cy="604550"/>
            <a:chOff x="3212428" y="999350"/>
            <a:chExt cx="5931801" cy="671865"/>
          </a:xfrm>
        </p:grpSpPr>
        <p:sp>
          <p:nvSpPr>
            <p:cNvPr id="207" name="Google Shape;207;p31"/>
            <p:cNvSpPr/>
            <p:nvPr/>
          </p:nvSpPr>
          <p:spPr>
            <a:xfrm>
              <a:off x="3212428" y="999350"/>
              <a:ext cx="5931801" cy="671865"/>
            </a:xfrm>
            <a:custGeom>
              <a:avLst/>
              <a:gdLst/>
              <a:ahLst/>
              <a:cxnLst/>
              <a:rect l="l" t="t" r="r" b="b"/>
              <a:pathLst>
                <a:path w="195109" h="22099" extrusionOk="0">
                  <a:moveTo>
                    <a:pt x="11050" y="1"/>
                  </a:moveTo>
                  <a:cubicBezTo>
                    <a:pt x="4954" y="1"/>
                    <a:pt x="1" y="4942"/>
                    <a:pt x="1" y="11050"/>
                  </a:cubicBezTo>
                  <a:cubicBezTo>
                    <a:pt x="1" y="17146"/>
                    <a:pt x="4954" y="22099"/>
                    <a:pt x="11050" y="22099"/>
                  </a:cubicBezTo>
                  <a:lnTo>
                    <a:pt x="195108" y="22099"/>
                  </a:lnTo>
                  <a:lnTo>
                    <a:pt x="195108" y="1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10" name="Google Shape;210;p31"/>
            <p:cNvGrpSpPr/>
            <p:nvPr/>
          </p:nvGrpSpPr>
          <p:grpSpPr>
            <a:xfrm>
              <a:off x="3964404" y="1124534"/>
              <a:ext cx="3417934" cy="528916"/>
              <a:chOff x="5015666" y="3765734"/>
              <a:chExt cx="3417934" cy="528916"/>
            </a:xfrm>
          </p:grpSpPr>
          <p:sp>
            <p:nvSpPr>
              <p:cNvPr id="211" name="Google Shape;211;p31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2" name="Google Shape;212;p31"/>
              <p:cNvSpPr txBox="1"/>
              <p:nvPr/>
            </p:nvSpPr>
            <p:spPr>
              <a:xfrm>
                <a:off x="5015666" y="3765734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267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Overview</a:t>
                </a:r>
              </a:p>
            </p:txBody>
          </p:sp>
        </p:grpSp>
      </p:grpSp>
      <p:cxnSp>
        <p:nvCxnSpPr>
          <p:cNvPr id="214" name="Google Shape;214;p31"/>
          <p:cNvCxnSpPr/>
          <p:nvPr/>
        </p:nvCxnSpPr>
        <p:spPr>
          <a:xfrm rot="10800000" flipH="1">
            <a:off x="184700" y="1251900"/>
            <a:ext cx="11601200" cy="20800"/>
          </a:xfrm>
          <a:prstGeom prst="straightConnector1">
            <a:avLst/>
          </a:prstGeom>
          <a:noFill/>
          <a:ln w="28575" cap="flat" cmpd="sng">
            <a:solidFill>
              <a:srgbClr val="FF82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207;p31">
            <a:extLst>
              <a:ext uri="{FF2B5EF4-FFF2-40B4-BE49-F238E27FC236}">
                <a16:creationId xmlns:a16="http://schemas.microsoft.com/office/drawing/2014/main" id="{5D7C76AE-2D58-93FF-8614-AB6D8D4387DB}"/>
              </a:ext>
            </a:extLst>
          </p:cNvPr>
          <p:cNvSpPr/>
          <p:nvPr/>
        </p:nvSpPr>
        <p:spPr>
          <a:xfrm>
            <a:off x="4015141" y="3321260"/>
            <a:ext cx="7909068" cy="604550"/>
          </a:xfrm>
          <a:custGeom>
            <a:avLst/>
            <a:gdLst/>
            <a:ahLst/>
            <a:cxnLst/>
            <a:rect l="l" t="t" r="r" b="b"/>
            <a:pathLst>
              <a:path w="195109" h="22099" extrusionOk="0">
                <a:moveTo>
                  <a:pt x="11050" y="1"/>
                </a:moveTo>
                <a:cubicBezTo>
                  <a:pt x="4954" y="1"/>
                  <a:pt x="1" y="4942"/>
                  <a:pt x="1" y="11050"/>
                </a:cubicBezTo>
                <a:cubicBezTo>
                  <a:pt x="1" y="17146"/>
                  <a:pt x="4954" y="22099"/>
                  <a:pt x="11050" y="22099"/>
                </a:cubicBezTo>
                <a:lnTo>
                  <a:pt x="195108" y="22099"/>
                </a:lnTo>
                <a:lnTo>
                  <a:pt x="195108" y="1"/>
                </a:lnTo>
                <a:close/>
              </a:path>
            </a:pathLst>
          </a:custGeom>
          <a:solidFill>
            <a:srgbClr val="E3580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207;p31">
            <a:extLst>
              <a:ext uri="{FF2B5EF4-FFF2-40B4-BE49-F238E27FC236}">
                <a16:creationId xmlns:a16="http://schemas.microsoft.com/office/drawing/2014/main" id="{43E2450D-3795-B0B0-C710-DCDE3B7169AF}"/>
              </a:ext>
            </a:extLst>
          </p:cNvPr>
          <p:cNvSpPr/>
          <p:nvPr/>
        </p:nvSpPr>
        <p:spPr>
          <a:xfrm>
            <a:off x="4015141" y="4064945"/>
            <a:ext cx="7909068" cy="604550"/>
          </a:xfrm>
          <a:custGeom>
            <a:avLst/>
            <a:gdLst/>
            <a:ahLst/>
            <a:cxnLst/>
            <a:rect l="l" t="t" r="r" b="b"/>
            <a:pathLst>
              <a:path w="195109" h="22099" extrusionOk="0">
                <a:moveTo>
                  <a:pt x="11050" y="1"/>
                </a:moveTo>
                <a:cubicBezTo>
                  <a:pt x="4954" y="1"/>
                  <a:pt x="1" y="4942"/>
                  <a:pt x="1" y="11050"/>
                </a:cubicBezTo>
                <a:cubicBezTo>
                  <a:pt x="1" y="17146"/>
                  <a:pt x="4954" y="22099"/>
                  <a:pt x="11050" y="22099"/>
                </a:cubicBezTo>
                <a:lnTo>
                  <a:pt x="195108" y="22099"/>
                </a:lnTo>
                <a:lnTo>
                  <a:pt x="195108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212;p31">
            <a:extLst>
              <a:ext uri="{FF2B5EF4-FFF2-40B4-BE49-F238E27FC236}">
                <a16:creationId xmlns:a16="http://schemas.microsoft.com/office/drawing/2014/main" id="{FFABF80D-3074-4879-B429-E10A12D20D14}"/>
              </a:ext>
            </a:extLst>
          </p:cNvPr>
          <p:cNvSpPr txBox="1"/>
          <p:nvPr/>
        </p:nvSpPr>
        <p:spPr>
          <a:xfrm>
            <a:off x="5017776" y="3457460"/>
            <a:ext cx="4281200" cy="32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67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Difficulties</a:t>
            </a:r>
            <a:endParaRPr sz="2267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" name="Google Shape;212;p31">
            <a:extLst>
              <a:ext uri="{FF2B5EF4-FFF2-40B4-BE49-F238E27FC236}">
                <a16:creationId xmlns:a16="http://schemas.microsoft.com/office/drawing/2014/main" id="{88461F99-6195-4C40-9297-86E138A9D058}"/>
              </a:ext>
            </a:extLst>
          </p:cNvPr>
          <p:cNvSpPr txBox="1"/>
          <p:nvPr/>
        </p:nvSpPr>
        <p:spPr>
          <a:xfrm>
            <a:off x="5017776" y="4159026"/>
            <a:ext cx="5381940" cy="3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5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Information Modeling Technique/ Tool</a:t>
            </a:r>
            <a:endParaRPr sz="2267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194;p31">
            <a:extLst>
              <a:ext uri="{FF2B5EF4-FFF2-40B4-BE49-F238E27FC236}">
                <a16:creationId xmlns:a16="http://schemas.microsoft.com/office/drawing/2014/main" id="{323289C2-5F1C-434B-EDDC-30F28EE7DBFC}"/>
              </a:ext>
            </a:extLst>
          </p:cNvPr>
          <p:cNvSpPr/>
          <p:nvPr/>
        </p:nvSpPr>
        <p:spPr>
          <a:xfrm>
            <a:off x="4166526" y="2686804"/>
            <a:ext cx="699865" cy="394617"/>
          </a:xfrm>
          <a:custGeom>
            <a:avLst/>
            <a:gdLst/>
            <a:ahLst/>
            <a:cxnLst/>
            <a:rect l="l" t="t" r="r" b="b"/>
            <a:pathLst>
              <a:path w="17265" h="17265" extrusionOk="0">
                <a:moveTo>
                  <a:pt x="8633" y="1"/>
                </a:moveTo>
                <a:cubicBezTo>
                  <a:pt x="3858" y="1"/>
                  <a:pt x="0" y="3858"/>
                  <a:pt x="0" y="8633"/>
                </a:cubicBezTo>
                <a:cubicBezTo>
                  <a:pt x="0" y="13395"/>
                  <a:pt x="3858" y="17265"/>
                  <a:pt x="8633" y="17265"/>
                </a:cubicBezTo>
                <a:cubicBezTo>
                  <a:pt x="13395" y="17265"/>
                  <a:pt x="17265" y="13395"/>
                  <a:pt x="17265" y="8633"/>
                </a:cubicBezTo>
                <a:cubicBezTo>
                  <a:pt x="17265" y="3858"/>
                  <a:pt x="13395" y="1"/>
                  <a:pt x="86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/>
              <a:t>1</a:t>
            </a:r>
            <a:endParaRPr sz="2400"/>
          </a:p>
        </p:txBody>
      </p:sp>
      <p:sp>
        <p:nvSpPr>
          <p:cNvPr id="18" name="Google Shape;194;p31">
            <a:extLst>
              <a:ext uri="{FF2B5EF4-FFF2-40B4-BE49-F238E27FC236}">
                <a16:creationId xmlns:a16="http://schemas.microsoft.com/office/drawing/2014/main" id="{2C45DC51-B8A4-B9D2-620E-98ED01CDA204}"/>
              </a:ext>
            </a:extLst>
          </p:cNvPr>
          <p:cNvSpPr/>
          <p:nvPr/>
        </p:nvSpPr>
        <p:spPr>
          <a:xfrm>
            <a:off x="4166526" y="3436841"/>
            <a:ext cx="699865" cy="394617"/>
          </a:xfrm>
          <a:custGeom>
            <a:avLst/>
            <a:gdLst/>
            <a:ahLst/>
            <a:cxnLst/>
            <a:rect l="l" t="t" r="r" b="b"/>
            <a:pathLst>
              <a:path w="17265" h="17265" extrusionOk="0">
                <a:moveTo>
                  <a:pt x="8633" y="1"/>
                </a:moveTo>
                <a:cubicBezTo>
                  <a:pt x="3858" y="1"/>
                  <a:pt x="0" y="3858"/>
                  <a:pt x="0" y="8633"/>
                </a:cubicBezTo>
                <a:cubicBezTo>
                  <a:pt x="0" y="13395"/>
                  <a:pt x="3858" y="17265"/>
                  <a:pt x="8633" y="17265"/>
                </a:cubicBezTo>
                <a:cubicBezTo>
                  <a:pt x="13395" y="17265"/>
                  <a:pt x="17265" y="13395"/>
                  <a:pt x="17265" y="8633"/>
                </a:cubicBezTo>
                <a:cubicBezTo>
                  <a:pt x="17265" y="3858"/>
                  <a:pt x="13395" y="1"/>
                  <a:pt x="86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/>
              <a:t>2</a:t>
            </a:r>
            <a:endParaRPr sz="2400"/>
          </a:p>
        </p:txBody>
      </p:sp>
      <p:sp>
        <p:nvSpPr>
          <p:cNvPr id="19" name="Google Shape;194;p31">
            <a:extLst>
              <a:ext uri="{FF2B5EF4-FFF2-40B4-BE49-F238E27FC236}">
                <a16:creationId xmlns:a16="http://schemas.microsoft.com/office/drawing/2014/main" id="{700ADCEB-7808-9547-F7D4-50AE829FACDA}"/>
              </a:ext>
            </a:extLst>
          </p:cNvPr>
          <p:cNvSpPr/>
          <p:nvPr/>
        </p:nvSpPr>
        <p:spPr>
          <a:xfrm>
            <a:off x="4166526" y="4150168"/>
            <a:ext cx="699865" cy="394617"/>
          </a:xfrm>
          <a:custGeom>
            <a:avLst/>
            <a:gdLst/>
            <a:ahLst/>
            <a:cxnLst/>
            <a:rect l="l" t="t" r="r" b="b"/>
            <a:pathLst>
              <a:path w="17265" h="17265" extrusionOk="0">
                <a:moveTo>
                  <a:pt x="8633" y="1"/>
                </a:moveTo>
                <a:cubicBezTo>
                  <a:pt x="3858" y="1"/>
                  <a:pt x="0" y="3858"/>
                  <a:pt x="0" y="8633"/>
                </a:cubicBezTo>
                <a:cubicBezTo>
                  <a:pt x="0" y="13395"/>
                  <a:pt x="3858" y="17265"/>
                  <a:pt x="8633" y="17265"/>
                </a:cubicBezTo>
                <a:cubicBezTo>
                  <a:pt x="13395" y="17265"/>
                  <a:pt x="17265" y="13395"/>
                  <a:pt x="17265" y="8633"/>
                </a:cubicBezTo>
                <a:cubicBezTo>
                  <a:pt x="17265" y="3858"/>
                  <a:pt x="13395" y="1"/>
                  <a:pt x="86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/>
              <a:t>3</a:t>
            </a:r>
            <a:endParaRPr sz="2400"/>
          </a:p>
        </p:txBody>
      </p:sp>
      <p:pic>
        <p:nvPicPr>
          <p:cNvPr id="6" name="Google Shape;278;p34" descr="Logo&#10;&#10;Description automatically generated">
            <a:extLst>
              <a:ext uri="{FF2B5EF4-FFF2-40B4-BE49-F238E27FC236}">
                <a16:creationId xmlns:a16="http://schemas.microsoft.com/office/drawing/2014/main" id="{4F19CC2B-A1B3-7D1C-67A0-1FBC9DABD6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0940" y="58664"/>
            <a:ext cx="1363269" cy="1123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B913-9809-06E9-2383-A59FAC3A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 of Application Domain</a:t>
            </a:r>
          </a:p>
        </p:txBody>
      </p:sp>
      <p:cxnSp>
        <p:nvCxnSpPr>
          <p:cNvPr id="4" name="Google Shape;214;p31">
            <a:extLst>
              <a:ext uri="{FF2B5EF4-FFF2-40B4-BE49-F238E27FC236}">
                <a16:creationId xmlns:a16="http://schemas.microsoft.com/office/drawing/2014/main" id="{9C7E8AF6-4154-58D0-EBC9-4FA2A67CAD59}"/>
              </a:ext>
            </a:extLst>
          </p:cNvPr>
          <p:cNvCxnSpPr/>
          <p:nvPr/>
        </p:nvCxnSpPr>
        <p:spPr>
          <a:xfrm rot="10800000" flipH="1">
            <a:off x="295400" y="1766689"/>
            <a:ext cx="11601200" cy="20800"/>
          </a:xfrm>
          <a:prstGeom prst="straightConnector1">
            <a:avLst/>
          </a:prstGeom>
          <a:noFill/>
          <a:ln w="28575" cap="flat" cmpd="sng">
            <a:solidFill>
              <a:srgbClr val="FF82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278;p34" descr="Logo&#10;&#10;Description automatically generated">
            <a:extLst>
              <a:ext uri="{FF2B5EF4-FFF2-40B4-BE49-F238E27FC236}">
                <a16:creationId xmlns:a16="http://schemas.microsoft.com/office/drawing/2014/main" id="{97DD36AA-781D-42B1-3D98-0750A93EE5B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2071" y="213769"/>
            <a:ext cx="1363269" cy="11236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87;p35">
            <a:extLst>
              <a:ext uri="{FF2B5EF4-FFF2-40B4-BE49-F238E27FC236}">
                <a16:creationId xmlns:a16="http://schemas.microsoft.com/office/drawing/2014/main" id="{C8F4AC2A-ADC5-1037-8DA4-0D7473B668E6}"/>
              </a:ext>
            </a:extLst>
          </p:cNvPr>
          <p:cNvSpPr/>
          <p:nvPr/>
        </p:nvSpPr>
        <p:spPr>
          <a:xfrm>
            <a:off x="125640" y="2216741"/>
            <a:ext cx="3589200" cy="3471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283;p35">
            <a:extLst>
              <a:ext uri="{FF2B5EF4-FFF2-40B4-BE49-F238E27FC236}">
                <a16:creationId xmlns:a16="http://schemas.microsoft.com/office/drawing/2014/main" id="{BD8D76B5-0014-64B9-366C-F95328A6DC6D}"/>
              </a:ext>
            </a:extLst>
          </p:cNvPr>
          <p:cNvSpPr/>
          <p:nvPr/>
        </p:nvSpPr>
        <p:spPr>
          <a:xfrm>
            <a:off x="4267600" y="2216741"/>
            <a:ext cx="3589200" cy="3474375"/>
          </a:xfrm>
          <a:prstGeom prst="ellipse">
            <a:avLst/>
          </a:prstGeom>
          <a:solidFill>
            <a:srgbClr val="E35807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288;p35">
            <a:extLst>
              <a:ext uri="{FF2B5EF4-FFF2-40B4-BE49-F238E27FC236}">
                <a16:creationId xmlns:a16="http://schemas.microsoft.com/office/drawing/2014/main" id="{8E9924D9-8FE0-4A09-53B8-688ECA4FAB3A}"/>
              </a:ext>
            </a:extLst>
          </p:cNvPr>
          <p:cNvSpPr/>
          <p:nvPr/>
        </p:nvSpPr>
        <p:spPr>
          <a:xfrm>
            <a:off x="8409560" y="2178989"/>
            <a:ext cx="3656800" cy="3508951"/>
          </a:xfrm>
          <a:prstGeom prst="ellipse">
            <a:avLst/>
          </a:prstGeom>
          <a:solidFill>
            <a:srgbClr val="888888"/>
          </a:solidFill>
          <a:ln w="9525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295;p35">
            <a:extLst>
              <a:ext uri="{FF2B5EF4-FFF2-40B4-BE49-F238E27FC236}">
                <a16:creationId xmlns:a16="http://schemas.microsoft.com/office/drawing/2014/main" id="{9DE55C32-DDB3-267A-9FC0-EBD1860D01F3}"/>
              </a:ext>
            </a:extLst>
          </p:cNvPr>
          <p:cNvSpPr txBox="1"/>
          <p:nvPr/>
        </p:nvSpPr>
        <p:spPr>
          <a:xfrm>
            <a:off x="4953400" y="3153574"/>
            <a:ext cx="221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u="sng" dirty="0">
                <a:solidFill>
                  <a:srgbClr val="FDFDFD"/>
                </a:solidFill>
              </a:rPr>
              <a:t>Analysis</a:t>
            </a:r>
            <a:endParaRPr sz="2400" b="1" u="sng" dirty="0">
              <a:solidFill>
                <a:srgbClr val="FDFDFD"/>
              </a:solidFill>
            </a:endParaRPr>
          </a:p>
        </p:txBody>
      </p:sp>
      <p:sp>
        <p:nvSpPr>
          <p:cNvPr id="12" name="Google Shape;295;p35">
            <a:extLst>
              <a:ext uri="{FF2B5EF4-FFF2-40B4-BE49-F238E27FC236}">
                <a16:creationId xmlns:a16="http://schemas.microsoft.com/office/drawing/2014/main" id="{CDA2D989-C613-193F-94DC-A34F94A348AB}"/>
              </a:ext>
            </a:extLst>
          </p:cNvPr>
          <p:cNvSpPr txBox="1"/>
          <p:nvPr/>
        </p:nvSpPr>
        <p:spPr>
          <a:xfrm>
            <a:off x="811440" y="3170312"/>
            <a:ext cx="2217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u="sng" dirty="0">
                <a:solidFill>
                  <a:srgbClr val="FDFDFD"/>
                </a:solidFill>
              </a:rPr>
              <a:t>Background </a:t>
            </a:r>
            <a:endParaRPr sz="2400" b="1" u="sng" dirty="0">
              <a:solidFill>
                <a:srgbClr val="FDFDFD"/>
              </a:solidFill>
            </a:endParaRPr>
          </a:p>
        </p:txBody>
      </p:sp>
      <p:sp>
        <p:nvSpPr>
          <p:cNvPr id="13" name="Google Shape;295;p35">
            <a:extLst>
              <a:ext uri="{FF2B5EF4-FFF2-40B4-BE49-F238E27FC236}">
                <a16:creationId xmlns:a16="http://schemas.microsoft.com/office/drawing/2014/main" id="{ACB713CD-E236-709D-A219-6E4A942820B7}"/>
              </a:ext>
            </a:extLst>
          </p:cNvPr>
          <p:cNvSpPr txBox="1"/>
          <p:nvPr/>
        </p:nvSpPr>
        <p:spPr>
          <a:xfrm>
            <a:off x="8839992" y="3121243"/>
            <a:ext cx="281238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b="1" u="sng" dirty="0">
                <a:solidFill>
                  <a:srgbClr val="FDFDFD"/>
                </a:solidFill>
              </a:rPr>
              <a:t>Applicable Info</a:t>
            </a:r>
            <a:endParaRPr sz="2400" b="1" u="sng" dirty="0">
              <a:solidFill>
                <a:srgbClr val="FDFDFD"/>
              </a:solidFill>
            </a:endParaRPr>
          </a:p>
        </p:txBody>
      </p:sp>
      <p:pic>
        <p:nvPicPr>
          <p:cNvPr id="18" name="Graphic 17" descr="Back with solid fill">
            <a:extLst>
              <a:ext uri="{FF2B5EF4-FFF2-40B4-BE49-F238E27FC236}">
                <a16:creationId xmlns:a16="http://schemas.microsoft.com/office/drawing/2014/main" id="{4CB631A4-7B63-BFE9-E3F3-295FEEA83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4872" y="2427233"/>
            <a:ext cx="914400" cy="914400"/>
          </a:xfrm>
          <a:prstGeom prst="rect">
            <a:avLst/>
          </a:prstGeom>
        </p:spPr>
      </p:pic>
      <p:pic>
        <p:nvPicPr>
          <p:cNvPr id="20" name="Graphic 19" descr="Handshake with solid fill">
            <a:extLst>
              <a:ext uri="{FF2B5EF4-FFF2-40B4-BE49-F238E27FC236}">
                <a16:creationId xmlns:a16="http://schemas.microsoft.com/office/drawing/2014/main" id="{1F6470E6-26EE-2607-9306-9605DE98F8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5000" y="2482270"/>
            <a:ext cx="914400" cy="914400"/>
          </a:xfrm>
          <a:prstGeom prst="rect">
            <a:avLst/>
          </a:prstGeom>
        </p:spPr>
      </p:pic>
      <p:pic>
        <p:nvPicPr>
          <p:cNvPr id="22" name="Graphic 21" descr="Person with idea with solid fill">
            <a:extLst>
              <a:ext uri="{FF2B5EF4-FFF2-40B4-BE49-F238E27FC236}">
                <a16:creationId xmlns:a16="http://schemas.microsoft.com/office/drawing/2014/main" id="{7A8C9678-0266-A41C-CF6C-2486CD664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72728" y="2324931"/>
            <a:ext cx="914400" cy="914400"/>
          </a:xfrm>
          <a:prstGeom prst="rect">
            <a:avLst/>
          </a:prstGeom>
        </p:spPr>
      </p:pic>
      <p:sp>
        <p:nvSpPr>
          <p:cNvPr id="24" name="Google Shape;297;p35">
            <a:extLst>
              <a:ext uri="{FF2B5EF4-FFF2-40B4-BE49-F238E27FC236}">
                <a16:creationId xmlns:a16="http://schemas.microsoft.com/office/drawing/2014/main" id="{45763FC3-A989-9572-4276-4F2A14BDE69F}"/>
              </a:ext>
            </a:extLst>
          </p:cNvPr>
          <p:cNvSpPr txBox="1"/>
          <p:nvPr/>
        </p:nvSpPr>
        <p:spPr>
          <a:xfrm>
            <a:off x="706727" y="3516368"/>
            <a:ext cx="2650622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l"/>
            <a:r>
              <a:rPr lang="en-GB" sz="1600" dirty="0">
                <a:solidFill>
                  <a:schemeClr val="bg1"/>
                </a:solidFill>
                <a:latin typeface="Söhne"/>
              </a:rPr>
              <a:t>T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Söhne"/>
              </a:rPr>
              <a:t>ravel Procurement Card payment of travel-related </a:t>
            </a:r>
            <a:r>
              <a:rPr lang="en-GB" sz="1600" dirty="0">
                <a:solidFill>
                  <a:schemeClr val="bg1"/>
                </a:solidFill>
                <a:latin typeface="Söhne"/>
              </a:rPr>
              <a:t>expenses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Söhne"/>
              </a:rPr>
              <a:t>, Program started for University of Kentucky to support employees for University trips</a:t>
            </a:r>
            <a:br>
              <a:rPr lang="en-GB" sz="1600" dirty="0">
                <a:solidFill>
                  <a:schemeClr val="bg1"/>
                </a:solidFill>
              </a:rPr>
            </a:b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5" name="Google Shape;297;p35">
            <a:extLst>
              <a:ext uri="{FF2B5EF4-FFF2-40B4-BE49-F238E27FC236}">
                <a16:creationId xmlns:a16="http://schemas.microsoft.com/office/drawing/2014/main" id="{1539CB79-5C81-F47A-EF07-BFE1259B8F5A}"/>
              </a:ext>
            </a:extLst>
          </p:cNvPr>
          <p:cNvSpPr txBox="1"/>
          <p:nvPr/>
        </p:nvSpPr>
        <p:spPr>
          <a:xfrm>
            <a:off x="8891837" y="3454812"/>
            <a:ext cx="3107982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Söhne"/>
              </a:rPr>
              <a:t>Organizing and collecting information on Restrictions on Travel Reimbursement, submitting reports for expenses, Knowing about  approving authority, policies to follow applicable for travel management</a:t>
            </a:r>
            <a:endParaRPr sz="16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6" name="Google Shape;297;p35">
            <a:extLst>
              <a:ext uri="{FF2B5EF4-FFF2-40B4-BE49-F238E27FC236}">
                <a16:creationId xmlns:a16="http://schemas.microsoft.com/office/drawing/2014/main" id="{B12D29E6-4D50-7783-CE7C-13197E55E5E7}"/>
              </a:ext>
            </a:extLst>
          </p:cNvPr>
          <p:cNvSpPr txBox="1"/>
          <p:nvPr/>
        </p:nvSpPr>
        <p:spPr>
          <a:xfrm>
            <a:off x="4816182" y="3485590"/>
            <a:ext cx="2978686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Söhne"/>
              </a:rPr>
              <a:t>Getting to know about the travelers and travel arrangers; working on organizing the responsibilities, policies, trips and expenses to follow the set of procedures that University had applied with EER and Neo4j</a:t>
            </a:r>
            <a:endParaRPr sz="16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7" name="Google Shape;297;p35">
            <a:extLst>
              <a:ext uri="{FF2B5EF4-FFF2-40B4-BE49-F238E27FC236}">
                <a16:creationId xmlns:a16="http://schemas.microsoft.com/office/drawing/2014/main" id="{79D246A2-A631-C9F2-417E-2BD7333ACE74}"/>
              </a:ext>
            </a:extLst>
          </p:cNvPr>
          <p:cNvSpPr txBox="1"/>
          <p:nvPr/>
        </p:nvSpPr>
        <p:spPr>
          <a:xfrm>
            <a:off x="62820" y="5956644"/>
            <a:ext cx="1206636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600" b="0" i="0" dirty="0">
                <a:effectLst/>
                <a:latin typeface="Söhne"/>
              </a:rPr>
              <a:t>The University provides a Travel Reimbursement card program for business travelers to get reimbursed for trip expenses, with conditions and policies to follow.</a:t>
            </a:r>
            <a:br>
              <a:rPr lang="en-GB" sz="1600" dirty="0"/>
            </a:br>
            <a:endParaRPr lang="en-GB" sz="1200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AC05D10-54C4-2279-F51E-AF027C87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1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0E8-2CCC-5FF3-0486-CCB5858C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Difficulty with Entity Relationship Diagram and Relational Schema</a:t>
            </a:r>
          </a:p>
        </p:txBody>
      </p:sp>
      <p:cxnSp>
        <p:nvCxnSpPr>
          <p:cNvPr id="4" name="Google Shape;214;p31">
            <a:extLst>
              <a:ext uri="{FF2B5EF4-FFF2-40B4-BE49-F238E27FC236}">
                <a16:creationId xmlns:a16="http://schemas.microsoft.com/office/drawing/2014/main" id="{A1112B0C-B70F-EE83-E53A-E16930534ACA}"/>
              </a:ext>
            </a:extLst>
          </p:cNvPr>
          <p:cNvCxnSpPr/>
          <p:nvPr/>
        </p:nvCxnSpPr>
        <p:spPr>
          <a:xfrm rot="10800000" flipH="1">
            <a:off x="295400" y="1766689"/>
            <a:ext cx="11601200" cy="20800"/>
          </a:xfrm>
          <a:prstGeom prst="straightConnector1">
            <a:avLst/>
          </a:prstGeom>
          <a:noFill/>
          <a:ln w="28575" cap="flat" cmpd="sng">
            <a:solidFill>
              <a:srgbClr val="FF82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278;p34" descr="Logo&#10;&#10;Description automatically generated">
            <a:extLst>
              <a:ext uri="{FF2B5EF4-FFF2-40B4-BE49-F238E27FC236}">
                <a16:creationId xmlns:a16="http://schemas.microsoft.com/office/drawing/2014/main" id="{9312B70E-AC58-D171-C468-F7424CFFD7D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2071" y="213769"/>
            <a:ext cx="1363269" cy="11236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3FBB586-4D94-F9E4-6D5D-69ED0CBE2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898331"/>
              </p:ext>
            </p:extLst>
          </p:nvPr>
        </p:nvGraphicFramePr>
        <p:xfrm>
          <a:off x="427479" y="2088361"/>
          <a:ext cx="11337042" cy="204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F52A19-ABAF-80B8-41AB-B4F28CE6E000}"/>
              </a:ext>
            </a:extLst>
          </p:cNvPr>
          <p:cNvSpPr/>
          <p:nvPr/>
        </p:nvSpPr>
        <p:spPr>
          <a:xfrm>
            <a:off x="427479" y="3870065"/>
            <a:ext cx="2670563" cy="21485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95624C-D41A-B1DD-0B28-E8FB80179162}"/>
              </a:ext>
            </a:extLst>
          </p:cNvPr>
          <p:cNvSpPr/>
          <p:nvPr/>
        </p:nvSpPr>
        <p:spPr>
          <a:xfrm>
            <a:off x="3323079" y="3880088"/>
            <a:ext cx="2670563" cy="21485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6B28B3-FA80-C0C7-33C5-128E31E8F9FE}"/>
              </a:ext>
            </a:extLst>
          </p:cNvPr>
          <p:cNvSpPr/>
          <p:nvPr/>
        </p:nvSpPr>
        <p:spPr>
          <a:xfrm>
            <a:off x="6198360" y="3870065"/>
            <a:ext cx="2670563" cy="21485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45DB00-CB2C-7CBF-C1BE-FACD4F023793}"/>
              </a:ext>
            </a:extLst>
          </p:cNvPr>
          <p:cNvSpPr/>
          <p:nvPr/>
        </p:nvSpPr>
        <p:spPr>
          <a:xfrm>
            <a:off x="9093960" y="3870065"/>
            <a:ext cx="2670563" cy="21485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C619F12-76BA-DDBB-9CD7-EDF75F439563}"/>
              </a:ext>
            </a:extLst>
          </p:cNvPr>
          <p:cNvSpPr txBox="1">
            <a:spLocks/>
          </p:cNvSpPr>
          <p:nvPr/>
        </p:nvSpPr>
        <p:spPr>
          <a:xfrm>
            <a:off x="531546" y="3983483"/>
            <a:ext cx="2443666" cy="19337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entities and attributes was tricky as the information has several important features to be considered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9723B04-2B38-3E25-C96A-F00E5B875E28}"/>
              </a:ext>
            </a:extLst>
          </p:cNvPr>
          <p:cNvSpPr txBox="1">
            <a:spLocks/>
          </p:cNvSpPr>
          <p:nvPr/>
        </p:nvSpPr>
        <p:spPr>
          <a:xfrm>
            <a:off x="3436527" y="3993506"/>
            <a:ext cx="2443666" cy="19337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on policies, trips, agencies, procedures, dos and don’ts had complex relationships and interconnection that was hard to define concisely at first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A08415F-44CA-87C2-D4B6-A960A0816598}"/>
              </a:ext>
            </a:extLst>
          </p:cNvPr>
          <p:cNvSpPr txBox="1">
            <a:spLocks/>
          </p:cNvSpPr>
          <p:nvPr/>
        </p:nvSpPr>
        <p:spPr>
          <a:xfrm>
            <a:off x="6305525" y="3983483"/>
            <a:ext cx="2443666" cy="19337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information led to large EER which didn’t show clear relationships leading to confusion which had similar impact on schema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B886824-715B-78B9-B771-DC9CB886F745}"/>
              </a:ext>
            </a:extLst>
          </p:cNvPr>
          <p:cNvSpPr txBox="1">
            <a:spLocks/>
          </p:cNvSpPr>
          <p:nvPr/>
        </p:nvSpPr>
        <p:spPr>
          <a:xfrm>
            <a:off x="9207408" y="3977477"/>
            <a:ext cx="2443666" cy="19337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followed team recommendations to assign roles and conducted individual document analyses to uncover diverse views</a:t>
            </a:r>
          </a:p>
        </p:txBody>
      </p:sp>
      <p:sp>
        <p:nvSpPr>
          <p:cNvPr id="28" name="Google Shape;297;p35">
            <a:extLst>
              <a:ext uri="{FF2B5EF4-FFF2-40B4-BE49-F238E27FC236}">
                <a16:creationId xmlns:a16="http://schemas.microsoft.com/office/drawing/2014/main" id="{7B4AABC2-33AF-B52B-1021-221992E9F41E}"/>
              </a:ext>
            </a:extLst>
          </p:cNvPr>
          <p:cNvSpPr txBox="1"/>
          <p:nvPr/>
        </p:nvSpPr>
        <p:spPr>
          <a:xfrm>
            <a:off x="91575" y="6001560"/>
            <a:ext cx="1206636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400" b="0" i="0" dirty="0">
                <a:effectLst/>
                <a:ea typeface="+mn-lt"/>
                <a:cs typeface="+mn-lt"/>
              </a:rPr>
              <a:t>The </a:t>
            </a:r>
            <a:r>
              <a:rPr lang="en-GB" sz="1400" dirty="0">
                <a:ea typeface="+mn-lt"/>
                <a:cs typeface="+mn-lt"/>
              </a:rPr>
              <a:t>creation of an </a:t>
            </a:r>
            <a:r>
              <a:rPr lang="en-GB" sz="1400" b="0" i="0" dirty="0">
                <a:effectLst/>
                <a:ea typeface="+mn-lt"/>
                <a:cs typeface="+mn-lt"/>
              </a:rPr>
              <a:t>EER diagram and Relational schema</a:t>
            </a:r>
            <a:r>
              <a:rPr lang="en-GB" sz="1400" dirty="0">
                <a:ea typeface="+mn-lt"/>
                <a:cs typeface="+mn-lt"/>
              </a:rPr>
              <a:t>, along with</a:t>
            </a:r>
            <a:r>
              <a:rPr lang="en-GB" sz="1400" b="0" i="0" dirty="0">
                <a:effectLst/>
                <a:ea typeface="+mn-lt"/>
                <a:cs typeface="+mn-lt"/>
              </a:rPr>
              <a:t> designing working queries to extract </a:t>
            </a:r>
            <a:r>
              <a:rPr lang="en-GB" sz="1400" dirty="0">
                <a:ea typeface="+mn-lt"/>
                <a:cs typeface="+mn-lt"/>
              </a:rPr>
              <a:t>accurate </a:t>
            </a:r>
            <a:r>
              <a:rPr lang="en-GB" sz="1400" b="0" i="0" dirty="0">
                <a:effectLst/>
                <a:ea typeface="+mn-lt"/>
                <a:cs typeface="+mn-lt"/>
              </a:rPr>
              <a:t>data</a:t>
            </a:r>
            <a:r>
              <a:rPr lang="en-GB" sz="1400" dirty="0">
                <a:ea typeface="+mn-lt"/>
                <a:cs typeface="+mn-lt"/>
              </a:rPr>
              <a:t>, necessitated teamwork,</a:t>
            </a:r>
            <a:r>
              <a:rPr lang="en-GB" sz="1400" b="0" i="0" dirty="0">
                <a:effectLst/>
                <a:ea typeface="+mn-lt"/>
                <a:cs typeface="+mn-lt"/>
              </a:rPr>
              <a:t> analysis</a:t>
            </a:r>
            <a:r>
              <a:rPr lang="en-GB" sz="1400" dirty="0">
                <a:ea typeface="+mn-lt"/>
                <a:cs typeface="+mn-lt"/>
              </a:rPr>
              <a:t>,</a:t>
            </a:r>
            <a:r>
              <a:rPr lang="en-GB" sz="1400" b="0" i="0" dirty="0">
                <a:effectLst/>
                <a:ea typeface="+mn-lt"/>
                <a:cs typeface="+mn-lt"/>
              </a:rPr>
              <a:t> and collaboration </a:t>
            </a:r>
            <a:r>
              <a:rPr lang="en-GB" sz="1400" dirty="0">
                <a:ea typeface="+mn-lt"/>
                <a:cs typeface="+mn-lt"/>
              </a:rPr>
              <a:t>to produce a concise and meaningful diagram for the document.</a:t>
            </a:r>
            <a:br>
              <a:rPr lang="en-GB" sz="1600" dirty="0"/>
            </a:br>
            <a:endParaRPr lang="en-GB" sz="1200">
              <a:ea typeface="Meiryo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229C0B4-E816-1C73-A47C-1AAB5E09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704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DA4FF5C-5306-A0AC-08FC-04218401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2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F88D-5493-9392-C766-F95140A9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Difficulties Data and Graph Databases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753F835-ED95-7733-96FB-72FA34B50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477336"/>
              </p:ext>
            </p:extLst>
          </p:nvPr>
        </p:nvGraphicFramePr>
        <p:xfrm>
          <a:off x="1920240" y="2312276"/>
          <a:ext cx="8770571" cy="365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Google Shape;214;p31">
            <a:extLst>
              <a:ext uri="{FF2B5EF4-FFF2-40B4-BE49-F238E27FC236}">
                <a16:creationId xmlns:a16="http://schemas.microsoft.com/office/drawing/2014/main" id="{056F72B4-B00A-7772-7489-F2C82C48FB88}"/>
              </a:ext>
            </a:extLst>
          </p:cNvPr>
          <p:cNvCxnSpPr/>
          <p:nvPr/>
        </p:nvCxnSpPr>
        <p:spPr>
          <a:xfrm rot="10800000" flipH="1">
            <a:off x="295400" y="1766689"/>
            <a:ext cx="11601200" cy="20800"/>
          </a:xfrm>
          <a:prstGeom prst="straightConnector1">
            <a:avLst/>
          </a:prstGeom>
          <a:noFill/>
          <a:ln w="28575" cap="flat" cmpd="sng">
            <a:solidFill>
              <a:srgbClr val="FF82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278;p34" descr="Logo&#10;&#10;Description automatically generated">
            <a:extLst>
              <a:ext uri="{FF2B5EF4-FFF2-40B4-BE49-F238E27FC236}">
                <a16:creationId xmlns:a16="http://schemas.microsoft.com/office/drawing/2014/main" id="{F0EC8CAC-7BF1-2937-492A-6EC94B65514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12071" y="213769"/>
            <a:ext cx="1363269" cy="11236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87B3-0972-1E8E-1D6B-C084467B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6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F7D0-1CB7-1693-949F-6B69541D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Information </a:t>
            </a:r>
            <a:r>
              <a:rPr lang="en-GB" dirty="0" err="1"/>
              <a:t>Modeling</a:t>
            </a:r>
            <a:r>
              <a:rPr lang="en-GB" dirty="0"/>
              <a:t> Tool/Technique</a:t>
            </a:r>
          </a:p>
        </p:txBody>
      </p:sp>
      <p:cxnSp>
        <p:nvCxnSpPr>
          <p:cNvPr id="4" name="Google Shape;214;p31">
            <a:extLst>
              <a:ext uri="{FF2B5EF4-FFF2-40B4-BE49-F238E27FC236}">
                <a16:creationId xmlns:a16="http://schemas.microsoft.com/office/drawing/2014/main" id="{D6AB3F65-3367-3BB8-C315-54D40BD8A7AB}"/>
              </a:ext>
            </a:extLst>
          </p:cNvPr>
          <p:cNvCxnSpPr/>
          <p:nvPr/>
        </p:nvCxnSpPr>
        <p:spPr>
          <a:xfrm rot="10800000" flipH="1">
            <a:off x="295400" y="1766689"/>
            <a:ext cx="11601200" cy="20800"/>
          </a:xfrm>
          <a:prstGeom prst="straightConnector1">
            <a:avLst/>
          </a:prstGeom>
          <a:noFill/>
          <a:ln w="28575" cap="flat" cmpd="sng">
            <a:solidFill>
              <a:srgbClr val="FF82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278;p34" descr="Logo&#10;&#10;Description automatically generated">
            <a:extLst>
              <a:ext uri="{FF2B5EF4-FFF2-40B4-BE49-F238E27FC236}">
                <a16:creationId xmlns:a16="http://schemas.microsoft.com/office/drawing/2014/main" id="{9FEDBECF-2EAC-D446-65D1-83A0E6A27A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12071" y="213769"/>
            <a:ext cx="1363269" cy="11236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lded Corner 6">
            <a:extLst>
              <a:ext uri="{FF2B5EF4-FFF2-40B4-BE49-F238E27FC236}">
                <a16:creationId xmlns:a16="http://schemas.microsoft.com/office/drawing/2014/main" id="{24AFAC38-2B36-84F8-4669-73497EA3631F}"/>
              </a:ext>
            </a:extLst>
          </p:cNvPr>
          <p:cNvSpPr/>
          <p:nvPr/>
        </p:nvSpPr>
        <p:spPr>
          <a:xfrm>
            <a:off x="477443" y="2356098"/>
            <a:ext cx="3275691" cy="462746"/>
          </a:xfrm>
          <a:prstGeom prst="foldedCorner">
            <a:avLst>
              <a:gd name="adj" fmla="val 1042"/>
            </a:avLst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Recommendation</a:t>
            </a:r>
            <a:endParaRPr lang="en-US" sz="1867" b="1" dirty="0">
              <a:solidFill>
                <a:srgbClr val="FFFFFF"/>
              </a:solidFill>
            </a:endParaRP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D7B3C09F-8CAE-9978-4EAB-747404A587D5}"/>
              </a:ext>
            </a:extLst>
          </p:cNvPr>
          <p:cNvSpPr/>
          <p:nvPr/>
        </p:nvSpPr>
        <p:spPr>
          <a:xfrm>
            <a:off x="4277321" y="2356098"/>
            <a:ext cx="3484729" cy="462746"/>
          </a:xfrm>
          <a:prstGeom prst="foldedCorner">
            <a:avLst>
              <a:gd name="adj" fmla="val 1042"/>
            </a:avLst>
          </a:prstGeom>
          <a:solidFill>
            <a:srgbClr val="326FCA"/>
          </a:solidFill>
          <a:ln w="9525">
            <a:solidFill>
              <a:srgbClr val="326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Reasons</a:t>
            </a:r>
            <a:endParaRPr lang="en-US" sz="1867" b="1" dirty="0">
              <a:solidFill>
                <a:srgbClr val="FFFFFF"/>
              </a:solidFill>
            </a:endParaRPr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1F4E5A32-30EF-5CA9-D8F9-1688B277B606}"/>
              </a:ext>
            </a:extLst>
          </p:cNvPr>
          <p:cNvSpPr/>
          <p:nvPr/>
        </p:nvSpPr>
        <p:spPr>
          <a:xfrm>
            <a:off x="8286237" y="2356098"/>
            <a:ext cx="3275691" cy="462746"/>
          </a:xfrm>
          <a:prstGeom prst="foldedCorner">
            <a:avLst>
              <a:gd name="adj" fmla="val 1042"/>
            </a:avLst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Support</a:t>
            </a:r>
            <a:endParaRPr lang="en-US" sz="1867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98E698-18CA-7D56-EADF-856C8C19E33D}"/>
              </a:ext>
            </a:extLst>
          </p:cNvPr>
          <p:cNvSpPr/>
          <p:nvPr/>
        </p:nvSpPr>
        <p:spPr>
          <a:xfrm>
            <a:off x="249884" y="2753815"/>
            <a:ext cx="3639528" cy="3203102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B99FB-92C7-4D6D-CEEB-3FB9906FA85B}"/>
              </a:ext>
            </a:extLst>
          </p:cNvPr>
          <p:cNvSpPr/>
          <p:nvPr/>
        </p:nvSpPr>
        <p:spPr>
          <a:xfrm>
            <a:off x="8117455" y="2753815"/>
            <a:ext cx="3717513" cy="3203102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81DE6F-9F09-A348-5325-1D2AC94383E1}"/>
              </a:ext>
            </a:extLst>
          </p:cNvPr>
          <p:cNvSpPr/>
          <p:nvPr/>
        </p:nvSpPr>
        <p:spPr>
          <a:xfrm>
            <a:off x="4167416" y="2753815"/>
            <a:ext cx="3672033" cy="3203102"/>
          </a:xfrm>
          <a:prstGeom prst="rect">
            <a:avLst/>
          </a:prstGeom>
          <a:noFill/>
          <a:ln w="19050">
            <a:solidFill>
              <a:srgbClr val="326FC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121920" rIns="12192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EA369-24A0-076E-3221-2A0570B9EEAA}"/>
              </a:ext>
            </a:extLst>
          </p:cNvPr>
          <p:cNvSpPr txBox="1"/>
          <p:nvPr/>
        </p:nvSpPr>
        <p:spPr>
          <a:xfrm>
            <a:off x="357032" y="3013921"/>
            <a:ext cx="3457734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We recommend using Enhanced Entity Relationship Diagrams (EERD) as it allows us to represent complex relationships between entities and their attributes accurately. </a:t>
            </a:r>
            <a:endParaRPr lang="en-GB" sz="200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14D0E2-AB46-E75D-2B49-E1C7375EAEB8}"/>
              </a:ext>
            </a:extLst>
          </p:cNvPr>
          <p:cNvSpPr txBox="1"/>
          <p:nvPr/>
        </p:nvSpPr>
        <p:spPr>
          <a:xfrm>
            <a:off x="4261067" y="3013921"/>
            <a:ext cx="3484729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latin typeface="Times New Roman"/>
                <a:cs typeface="Times New Roman"/>
              </a:rPr>
              <a:t>EERD allows us to consider different scenarios and their attributes, making it suitable for travel reimbursement management. </a:t>
            </a:r>
            <a:endParaRPr lang="en-GB" sz="200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5C7B1-2EB0-8833-16B6-BD42062927EE}"/>
              </a:ext>
            </a:extLst>
          </p:cNvPr>
          <p:cNvSpPr txBox="1"/>
          <p:nvPr/>
        </p:nvSpPr>
        <p:spPr>
          <a:xfrm>
            <a:off x="8261695" y="3035657"/>
            <a:ext cx="34344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EERD in our project to model the reimbursement process, which helped in identifying unique identifiers, creating a detailed schema, and representing complex relationships accurately.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0BDA26D-E8D7-6AA9-5A89-527663C3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6" name="Google Shape;297;p35">
            <a:extLst>
              <a:ext uri="{FF2B5EF4-FFF2-40B4-BE49-F238E27FC236}">
                <a16:creationId xmlns:a16="http://schemas.microsoft.com/office/drawing/2014/main" id="{B6A6E5B8-D7F5-073E-2E6A-2F539BC82D50}"/>
              </a:ext>
            </a:extLst>
          </p:cNvPr>
          <p:cNvSpPr txBox="1"/>
          <p:nvPr/>
        </p:nvSpPr>
        <p:spPr>
          <a:xfrm>
            <a:off x="91575" y="6001560"/>
            <a:ext cx="12080737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GB" sz="1400" b="0" i="0" dirty="0">
                <a:effectLst/>
                <a:ea typeface="+mn-lt"/>
                <a:cs typeface="+mn-lt"/>
              </a:rPr>
              <a:t>The </a:t>
            </a:r>
            <a:r>
              <a:rPr lang="en-GB" sz="1400" dirty="0">
                <a:ea typeface="+mn-lt"/>
                <a:cs typeface="+mn-lt"/>
              </a:rPr>
              <a:t>creation of an </a:t>
            </a:r>
            <a:r>
              <a:rPr lang="en-GB" sz="1400" b="0" i="0" dirty="0">
                <a:effectLst/>
                <a:ea typeface="+mn-lt"/>
                <a:cs typeface="+mn-lt"/>
              </a:rPr>
              <a:t>EER diagram </a:t>
            </a:r>
            <a:r>
              <a:rPr lang="en-GB" sz="1400" dirty="0">
                <a:ea typeface="+mn-lt"/>
                <a:cs typeface="+mn-lt"/>
              </a:rPr>
              <a:t>the large amount of data and relations were easily simplified and thus even if more information is added it wouldn't be difficult for use to analyse it.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0467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C3D441-64FA-F8CB-C44C-677335ED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607" y="3912041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D1BA2-594E-6689-23B4-1C4118AF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9375" y="5308096"/>
            <a:ext cx="6953250" cy="86239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algn="ctr">
              <a:lnSpc>
                <a:spcPct val="130000"/>
              </a:lnSpc>
              <a:spcBef>
                <a:spcPts val="93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for Questions?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406D89-1309-AA57-6878-201EA620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1006" y="821665"/>
            <a:ext cx="3951529" cy="29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278;p34" descr="Logo&#10;&#10;Description automatically generated">
            <a:extLst>
              <a:ext uri="{FF2B5EF4-FFF2-40B4-BE49-F238E27FC236}">
                <a16:creationId xmlns:a16="http://schemas.microsoft.com/office/drawing/2014/main" id="{B7087E99-8046-9725-F681-C5BE78D362D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071" y="213769"/>
            <a:ext cx="1363269" cy="11236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E1A22-8B26-4DE2-7F67-0F326E2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57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450</Words>
  <Application>Microsoft Macintosh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Meiryo</vt:lpstr>
      <vt:lpstr>Arial</vt:lpstr>
      <vt:lpstr>Calibri</vt:lpstr>
      <vt:lpstr>Corbel</vt:lpstr>
      <vt:lpstr>Fira Sans Extra Condensed Medium</vt:lpstr>
      <vt:lpstr>Roboto</vt:lpstr>
      <vt:lpstr>Söhne</vt:lpstr>
      <vt:lpstr>Times New Roman</vt:lpstr>
      <vt:lpstr>SketchLinesVTI</vt:lpstr>
      <vt:lpstr>Travel Expense Reimbursement </vt:lpstr>
      <vt:lpstr>PowerPoint Presentation</vt:lpstr>
      <vt:lpstr>Overview of Application Domain</vt:lpstr>
      <vt:lpstr>Difficulty with Entity Relationship Diagram and Relational Schema</vt:lpstr>
      <vt:lpstr>Difficulties Data and Graph Databases</vt:lpstr>
      <vt:lpstr>Information Modeling Tool/Technique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Tickoo, Vabhavi</cp:lastModifiedBy>
  <cp:revision>53</cp:revision>
  <dcterms:created xsi:type="dcterms:W3CDTF">2023-04-24T17:09:52Z</dcterms:created>
  <dcterms:modified xsi:type="dcterms:W3CDTF">2024-04-11T06:29:38Z</dcterms:modified>
</cp:coreProperties>
</file>