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16" r:id="rId4"/>
  </p:sldMasterIdLst>
  <p:notesMasterIdLst>
    <p:notesMasterId r:id="rId27"/>
  </p:notesMasterIdLst>
  <p:sldIdLst>
    <p:sldId id="430" r:id="rId5"/>
    <p:sldId id="360" r:id="rId6"/>
    <p:sldId id="416" r:id="rId7"/>
    <p:sldId id="373" r:id="rId8"/>
    <p:sldId id="423" r:id="rId9"/>
    <p:sldId id="417" r:id="rId10"/>
    <p:sldId id="424" r:id="rId11"/>
    <p:sldId id="418" r:id="rId12"/>
    <p:sldId id="425" r:id="rId13"/>
    <p:sldId id="419" r:id="rId14"/>
    <p:sldId id="426" r:id="rId15"/>
    <p:sldId id="420" r:id="rId16"/>
    <p:sldId id="422" r:id="rId17"/>
    <p:sldId id="428" r:id="rId18"/>
    <p:sldId id="429" r:id="rId19"/>
    <p:sldId id="421" r:id="rId20"/>
    <p:sldId id="397" r:id="rId21"/>
    <p:sldId id="398" r:id="rId22"/>
    <p:sldId id="399" r:id="rId23"/>
    <p:sldId id="400" r:id="rId24"/>
    <p:sldId id="410" r:id="rId25"/>
    <p:sldId id="3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BE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02B87B-4F9E-45FF-BA3C-55421D1E8129}" v="2" dt="2023-12-07T00:29:52.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68BF64-BBA7-43E9-BBA0-762F4B28CF65}"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CC19A1BE-804B-4D40-BEB3-1C5676D03B4D}">
      <dgm:prSet/>
      <dgm:spPr/>
      <dgm:t>
        <a:bodyPr/>
        <a:lstStyle/>
        <a:p>
          <a:pPr rtl="0"/>
          <a:r>
            <a:rPr lang="en-US" b="1">
              <a:latin typeface="+mn-lt"/>
            </a:rPr>
            <a:t>Q1</a:t>
          </a:r>
          <a:r>
            <a:rPr lang="en-US" b="0">
              <a:latin typeface="+mn-lt"/>
            </a:rPr>
            <a:t>. </a:t>
          </a:r>
          <a:r>
            <a:rPr lang="en-US" b="0">
              <a:latin typeface="+mn-lt"/>
              <a:cs typeface="Times New Roman"/>
            </a:rPr>
            <a:t>To what extent do teaching, research, and citation scores contribute to predicting and understanding the university's overall Score' in rankings? </a:t>
          </a:r>
          <a:br>
            <a:rPr lang="en-US" b="1">
              <a:latin typeface="+mn-lt"/>
              <a:cs typeface="Calibri Light"/>
            </a:rPr>
          </a:br>
          <a:r>
            <a:rPr lang="en-US" b="1">
              <a:latin typeface="+mn-lt"/>
            </a:rPr>
            <a:t>Method – Linear</a:t>
          </a:r>
          <a:r>
            <a:rPr lang="en-US" b="1">
              <a:latin typeface="+mn-lt"/>
              <a:cs typeface="Calibri Light"/>
            </a:rPr>
            <a:t> Regression Analysis</a:t>
          </a:r>
          <a:endParaRPr lang="en-US" b="1">
            <a:latin typeface="+mn-lt"/>
            <a:ea typeface="+mn-lt"/>
            <a:cs typeface="+mn-lt"/>
          </a:endParaRPr>
        </a:p>
      </dgm:t>
    </dgm:pt>
    <dgm:pt modelId="{A5216FD6-22BF-47B2-B7EA-737AA1663F45}" type="parTrans" cxnId="{34BBFBD9-CF65-48F4-A085-F7174F61CFAA}">
      <dgm:prSet/>
      <dgm:spPr/>
      <dgm:t>
        <a:bodyPr/>
        <a:lstStyle/>
        <a:p>
          <a:endParaRPr lang="en-US">
            <a:latin typeface="+mn-lt"/>
          </a:endParaRPr>
        </a:p>
      </dgm:t>
    </dgm:pt>
    <dgm:pt modelId="{C5BAC9BF-2707-4FBD-9C9D-AB4CA2C02F20}" type="sibTrans" cxnId="{34BBFBD9-CF65-48F4-A085-F7174F61CFAA}">
      <dgm:prSet/>
      <dgm:spPr/>
      <dgm:t>
        <a:bodyPr/>
        <a:lstStyle/>
        <a:p>
          <a:endParaRPr lang="en-US">
            <a:latin typeface="+mn-lt"/>
          </a:endParaRPr>
        </a:p>
      </dgm:t>
    </dgm:pt>
    <dgm:pt modelId="{D0AD2518-096F-46BC-978B-1BDE85BEC95D}">
      <dgm:prSet/>
      <dgm:spPr/>
      <dgm:t>
        <a:bodyPr/>
        <a:lstStyle/>
        <a:p>
          <a:pPr rtl="0"/>
          <a:r>
            <a:rPr lang="en-US" b="1">
              <a:latin typeface="+mn-lt"/>
            </a:rPr>
            <a:t>Q2.</a:t>
          </a:r>
          <a:r>
            <a:rPr lang="en-US" b="0">
              <a:latin typeface="+mn-lt"/>
            </a:rPr>
            <a:t> </a:t>
          </a:r>
          <a:r>
            <a:rPr lang="en-US" b="0">
              <a:latin typeface="+mn-lt"/>
              <a:cs typeface="Times New Roman"/>
            </a:rPr>
            <a:t>How do universities group based on teaching, research, and international outlook scores, and what insights do these clusters reveal about shared characteristics?</a:t>
          </a:r>
          <a:br>
            <a:rPr lang="en-US" b="1">
              <a:latin typeface="+mn-lt"/>
              <a:cs typeface="Calibri Light" panose="020F0302020204030204"/>
            </a:rPr>
          </a:br>
          <a:r>
            <a:rPr lang="en-US" b="1">
              <a:latin typeface="+mn-lt"/>
              <a:cs typeface="Calibri Light" panose="020F0302020204030204"/>
            </a:rPr>
            <a:t>Method – K-means Clustering</a:t>
          </a:r>
        </a:p>
      </dgm:t>
    </dgm:pt>
    <dgm:pt modelId="{A89FA56F-F690-4F0E-8CCF-5ED1A49E89C8}" type="parTrans" cxnId="{AD4EBC12-C7F9-4A09-90AB-629FFFA95115}">
      <dgm:prSet/>
      <dgm:spPr/>
      <dgm:t>
        <a:bodyPr/>
        <a:lstStyle/>
        <a:p>
          <a:endParaRPr lang="en-US">
            <a:latin typeface="+mn-lt"/>
          </a:endParaRPr>
        </a:p>
      </dgm:t>
    </dgm:pt>
    <dgm:pt modelId="{C5CB9918-35A7-4D22-A001-D77290CC5ED6}" type="sibTrans" cxnId="{AD4EBC12-C7F9-4A09-90AB-629FFFA95115}">
      <dgm:prSet/>
      <dgm:spPr/>
      <dgm:t>
        <a:bodyPr/>
        <a:lstStyle/>
        <a:p>
          <a:endParaRPr lang="en-US">
            <a:latin typeface="+mn-lt"/>
          </a:endParaRPr>
        </a:p>
      </dgm:t>
    </dgm:pt>
    <dgm:pt modelId="{409360BE-71F3-418B-B816-B400597FECDA}">
      <dgm:prSet phldr="0"/>
      <dgm:spPr/>
      <dgm:t>
        <a:bodyPr/>
        <a:lstStyle/>
        <a:p>
          <a:pPr rtl="0"/>
          <a:r>
            <a:rPr lang="en-US" b="1">
              <a:latin typeface="+mn-lt"/>
            </a:rPr>
            <a:t>Q5. </a:t>
          </a:r>
          <a:r>
            <a:rPr lang="en-US" b="0">
              <a:latin typeface="+mn-lt"/>
              <a:cs typeface="Times New Roman"/>
            </a:rPr>
            <a:t>Is there a significant association between university ranking categorical variables and university types?</a:t>
          </a:r>
          <a:br>
            <a:rPr lang="en-US" b="1">
              <a:latin typeface="+mn-lt"/>
            </a:rPr>
          </a:br>
          <a:r>
            <a:rPr lang="en-US" b="1">
              <a:latin typeface="+mn-lt"/>
            </a:rPr>
            <a:t>Method – Chi-Squared Test</a:t>
          </a:r>
        </a:p>
      </dgm:t>
    </dgm:pt>
    <dgm:pt modelId="{35C3AB91-1757-45AD-BAEC-71359F4E26DA}" type="parTrans" cxnId="{924ABC94-59B0-4A34-8E56-2CB913D91CBC}">
      <dgm:prSet/>
      <dgm:spPr/>
      <dgm:t>
        <a:bodyPr/>
        <a:lstStyle/>
        <a:p>
          <a:endParaRPr lang="en-US">
            <a:latin typeface="+mn-lt"/>
          </a:endParaRPr>
        </a:p>
      </dgm:t>
    </dgm:pt>
    <dgm:pt modelId="{6BEFF23D-FAB1-4082-85BA-0E498AEB5A3A}" type="sibTrans" cxnId="{924ABC94-59B0-4A34-8E56-2CB913D91CBC}">
      <dgm:prSet/>
      <dgm:spPr/>
      <dgm:t>
        <a:bodyPr/>
        <a:lstStyle/>
        <a:p>
          <a:endParaRPr lang="en-US">
            <a:latin typeface="+mn-lt"/>
          </a:endParaRPr>
        </a:p>
      </dgm:t>
    </dgm:pt>
    <dgm:pt modelId="{F7996D9A-8D56-4E16-981C-5CC3C41D638B}">
      <dgm:prSet phldr="0"/>
      <dgm:spPr/>
      <dgm:t>
        <a:bodyPr/>
        <a:lstStyle/>
        <a:p>
          <a:pPr rtl="0"/>
          <a:r>
            <a:rPr lang="en-US" b="1">
              <a:latin typeface="+mn-lt"/>
              <a:cs typeface="Calibri Light" panose="020F0302020204030204"/>
            </a:rPr>
            <a:t>Q3</a:t>
          </a:r>
          <a:r>
            <a:rPr lang="en-US" b="1">
              <a:latin typeface="+mn-lt"/>
            </a:rPr>
            <a:t>. </a:t>
          </a:r>
          <a:r>
            <a:rPr lang="en-US" b="0">
              <a:latin typeface="+mn-lt"/>
              <a:cs typeface="Times New Roman"/>
            </a:rPr>
            <a:t>What are the key factors contributing significantly to the variability in University Rankings?</a:t>
          </a:r>
          <a:br>
            <a:rPr lang="en-US" b="1">
              <a:latin typeface="+mn-lt"/>
            </a:rPr>
          </a:br>
          <a:r>
            <a:rPr lang="en-US" b="1">
              <a:latin typeface="+mn-lt"/>
              <a:ea typeface="+mn-lt"/>
              <a:cs typeface="Calibri Light"/>
            </a:rPr>
            <a:t>Method -</a:t>
          </a:r>
          <a:r>
            <a:rPr lang="en-US" b="1">
              <a:latin typeface="+mn-lt"/>
              <a:ea typeface="+mn-lt"/>
            </a:rPr>
            <a:t> </a:t>
          </a:r>
          <a:r>
            <a:rPr lang="en-US" b="1">
              <a:latin typeface="+mn-lt"/>
            </a:rPr>
            <a:t>Principal Component Analysis</a:t>
          </a:r>
          <a:endParaRPr lang="en-US" b="1">
            <a:latin typeface="+mn-lt"/>
            <a:ea typeface="+mn-lt"/>
            <a:cs typeface="Calibri Light"/>
          </a:endParaRPr>
        </a:p>
      </dgm:t>
    </dgm:pt>
    <dgm:pt modelId="{492ADF19-0A1E-4CA9-BB4B-9B2EDE24BC57}" type="parTrans" cxnId="{5959309E-1E90-4D2F-A694-39EC95D2ACBA}">
      <dgm:prSet/>
      <dgm:spPr/>
      <dgm:t>
        <a:bodyPr/>
        <a:lstStyle/>
        <a:p>
          <a:endParaRPr lang="en-US">
            <a:latin typeface="+mn-lt"/>
          </a:endParaRPr>
        </a:p>
      </dgm:t>
    </dgm:pt>
    <dgm:pt modelId="{FE04DC46-01A1-4A9B-ADCF-4421B1E99646}" type="sibTrans" cxnId="{5959309E-1E90-4D2F-A694-39EC95D2ACBA}">
      <dgm:prSet/>
      <dgm:spPr/>
      <dgm:t>
        <a:bodyPr/>
        <a:lstStyle/>
        <a:p>
          <a:endParaRPr lang="en-US">
            <a:latin typeface="+mn-lt"/>
          </a:endParaRPr>
        </a:p>
      </dgm:t>
    </dgm:pt>
    <dgm:pt modelId="{9D8275DE-AA8D-4326-982E-D81A21DF7646}">
      <dgm:prSet phldr="0"/>
      <dgm:spPr/>
      <dgm:t>
        <a:bodyPr/>
        <a:lstStyle/>
        <a:p>
          <a:pPr rtl="0"/>
          <a:r>
            <a:rPr lang="en-US" b="1">
              <a:latin typeface="+mn-lt"/>
              <a:ea typeface="+mn-lt"/>
              <a:cs typeface="Calibri Light"/>
            </a:rPr>
            <a:t>Q4</a:t>
          </a:r>
          <a:r>
            <a:rPr lang="en-US" b="1">
              <a:latin typeface="+mn-lt"/>
            </a:rPr>
            <a:t>.</a:t>
          </a:r>
          <a:r>
            <a:rPr lang="en-US" b="0">
              <a:latin typeface="+mn-lt"/>
            </a:rPr>
            <a:t> Does the exploration of complex,  non-linear relationships and interactions among influencing factors contribute to understanding University Rankings?</a:t>
          </a:r>
        </a:p>
        <a:p>
          <a:r>
            <a:rPr lang="en-US" b="1">
              <a:latin typeface="+mn-lt"/>
            </a:rPr>
            <a:t>Method - </a:t>
          </a:r>
          <a:r>
            <a:rPr lang="en-US">
              <a:latin typeface="+mn-lt"/>
            </a:rPr>
            <a:t> </a:t>
          </a:r>
          <a:r>
            <a:rPr lang="en-US" b="1">
              <a:latin typeface="+mn-lt"/>
            </a:rPr>
            <a:t>Decision Tree Regression</a:t>
          </a:r>
        </a:p>
      </dgm:t>
    </dgm:pt>
    <dgm:pt modelId="{F2D169F6-8E11-4580-9AAE-39117E1BB57E}" type="parTrans" cxnId="{8A4DB713-F67E-452E-9113-563547655D90}">
      <dgm:prSet/>
      <dgm:spPr/>
      <dgm:t>
        <a:bodyPr/>
        <a:lstStyle/>
        <a:p>
          <a:endParaRPr lang="en-US">
            <a:latin typeface="+mn-lt"/>
          </a:endParaRPr>
        </a:p>
      </dgm:t>
    </dgm:pt>
    <dgm:pt modelId="{742B6C90-98BF-46B3-B9A6-50D2F42B4173}" type="sibTrans" cxnId="{8A4DB713-F67E-452E-9113-563547655D90}">
      <dgm:prSet/>
      <dgm:spPr/>
      <dgm:t>
        <a:bodyPr/>
        <a:lstStyle/>
        <a:p>
          <a:endParaRPr lang="en-US">
            <a:latin typeface="+mn-lt"/>
          </a:endParaRPr>
        </a:p>
      </dgm:t>
    </dgm:pt>
    <dgm:pt modelId="{3ED486AC-7C4B-46E7-A617-C8C614654601}" type="pres">
      <dgm:prSet presAssocID="{BF68BF64-BBA7-43E9-BBA0-762F4B28CF65}" presName="diagram" presStyleCnt="0">
        <dgm:presLayoutVars>
          <dgm:dir/>
          <dgm:resizeHandles val="exact"/>
        </dgm:presLayoutVars>
      </dgm:prSet>
      <dgm:spPr/>
    </dgm:pt>
    <dgm:pt modelId="{1F40FADA-0E94-4A4E-A4B4-F597EC74028F}" type="pres">
      <dgm:prSet presAssocID="{CC19A1BE-804B-4D40-BEB3-1C5676D03B4D}" presName="node" presStyleLbl="node1" presStyleIdx="0" presStyleCnt="5">
        <dgm:presLayoutVars>
          <dgm:bulletEnabled val="1"/>
        </dgm:presLayoutVars>
      </dgm:prSet>
      <dgm:spPr/>
    </dgm:pt>
    <dgm:pt modelId="{22AAB483-9FE3-44C5-B730-C7C4054EEE9E}" type="pres">
      <dgm:prSet presAssocID="{C5BAC9BF-2707-4FBD-9C9D-AB4CA2C02F20}" presName="sibTrans" presStyleCnt="0"/>
      <dgm:spPr/>
    </dgm:pt>
    <dgm:pt modelId="{8A976E14-6C6F-442C-AB1E-676F5BB6D85F}" type="pres">
      <dgm:prSet presAssocID="{D0AD2518-096F-46BC-978B-1BDE85BEC95D}" presName="node" presStyleLbl="node1" presStyleIdx="1" presStyleCnt="5">
        <dgm:presLayoutVars>
          <dgm:bulletEnabled val="1"/>
        </dgm:presLayoutVars>
      </dgm:prSet>
      <dgm:spPr/>
    </dgm:pt>
    <dgm:pt modelId="{D60F4295-3A6C-44AA-9441-3199FA949E69}" type="pres">
      <dgm:prSet presAssocID="{C5CB9918-35A7-4D22-A001-D77290CC5ED6}" presName="sibTrans" presStyleCnt="0"/>
      <dgm:spPr/>
    </dgm:pt>
    <dgm:pt modelId="{A498FB3E-8151-43DA-84A7-D4B3B359C748}" type="pres">
      <dgm:prSet presAssocID="{F7996D9A-8D56-4E16-981C-5CC3C41D638B}" presName="node" presStyleLbl="node1" presStyleIdx="2" presStyleCnt="5">
        <dgm:presLayoutVars>
          <dgm:bulletEnabled val="1"/>
        </dgm:presLayoutVars>
      </dgm:prSet>
      <dgm:spPr/>
    </dgm:pt>
    <dgm:pt modelId="{D01A7B0B-82FA-4F9D-8898-C16AD3E9F925}" type="pres">
      <dgm:prSet presAssocID="{FE04DC46-01A1-4A9B-ADCF-4421B1E99646}" presName="sibTrans" presStyleCnt="0"/>
      <dgm:spPr/>
    </dgm:pt>
    <dgm:pt modelId="{807AE7AC-C776-4FE5-9EC8-A5E15E41F7BF}" type="pres">
      <dgm:prSet presAssocID="{9D8275DE-AA8D-4326-982E-D81A21DF7646}" presName="node" presStyleLbl="node1" presStyleIdx="3" presStyleCnt="5">
        <dgm:presLayoutVars>
          <dgm:bulletEnabled val="1"/>
        </dgm:presLayoutVars>
      </dgm:prSet>
      <dgm:spPr/>
    </dgm:pt>
    <dgm:pt modelId="{9381087F-DFB0-4C7C-AF59-5245BFB5075E}" type="pres">
      <dgm:prSet presAssocID="{742B6C90-98BF-46B3-B9A6-50D2F42B4173}" presName="sibTrans" presStyleCnt="0"/>
      <dgm:spPr/>
    </dgm:pt>
    <dgm:pt modelId="{7AF3CB20-04A2-48FA-9FFC-E84E79B2BAED}" type="pres">
      <dgm:prSet presAssocID="{409360BE-71F3-418B-B816-B400597FECDA}" presName="node" presStyleLbl="node1" presStyleIdx="4" presStyleCnt="5">
        <dgm:presLayoutVars>
          <dgm:bulletEnabled val="1"/>
        </dgm:presLayoutVars>
      </dgm:prSet>
      <dgm:spPr/>
    </dgm:pt>
  </dgm:ptLst>
  <dgm:cxnLst>
    <dgm:cxn modelId="{AD4EBC12-C7F9-4A09-90AB-629FFFA95115}" srcId="{BF68BF64-BBA7-43E9-BBA0-762F4B28CF65}" destId="{D0AD2518-096F-46BC-978B-1BDE85BEC95D}" srcOrd="1" destOrd="0" parTransId="{A89FA56F-F690-4F0E-8CCF-5ED1A49E89C8}" sibTransId="{C5CB9918-35A7-4D22-A001-D77290CC5ED6}"/>
    <dgm:cxn modelId="{8A4DB713-F67E-452E-9113-563547655D90}" srcId="{BF68BF64-BBA7-43E9-BBA0-762F4B28CF65}" destId="{9D8275DE-AA8D-4326-982E-D81A21DF7646}" srcOrd="3" destOrd="0" parTransId="{F2D169F6-8E11-4580-9AAE-39117E1BB57E}" sibTransId="{742B6C90-98BF-46B3-B9A6-50D2F42B4173}"/>
    <dgm:cxn modelId="{E599F137-1CF3-471D-9FF9-BA4B2BA91D1F}" type="presOf" srcId="{9D8275DE-AA8D-4326-982E-D81A21DF7646}" destId="{807AE7AC-C776-4FE5-9EC8-A5E15E41F7BF}" srcOrd="0" destOrd="0" presId="urn:microsoft.com/office/officeart/2005/8/layout/default"/>
    <dgm:cxn modelId="{F9C69D46-7FE7-4819-9813-C5DA871BDF8E}" type="presOf" srcId="{CC19A1BE-804B-4D40-BEB3-1C5676D03B4D}" destId="{1F40FADA-0E94-4A4E-A4B4-F597EC74028F}" srcOrd="0" destOrd="0" presId="urn:microsoft.com/office/officeart/2005/8/layout/default"/>
    <dgm:cxn modelId="{C63CFB6F-B5AF-4EE7-A549-D951B48AC372}" type="presOf" srcId="{BF68BF64-BBA7-43E9-BBA0-762F4B28CF65}" destId="{3ED486AC-7C4B-46E7-A617-C8C614654601}" srcOrd="0" destOrd="0" presId="urn:microsoft.com/office/officeart/2005/8/layout/default"/>
    <dgm:cxn modelId="{924ABC94-59B0-4A34-8E56-2CB913D91CBC}" srcId="{BF68BF64-BBA7-43E9-BBA0-762F4B28CF65}" destId="{409360BE-71F3-418B-B816-B400597FECDA}" srcOrd="4" destOrd="0" parTransId="{35C3AB91-1757-45AD-BAEC-71359F4E26DA}" sibTransId="{6BEFF23D-FAB1-4082-85BA-0E498AEB5A3A}"/>
    <dgm:cxn modelId="{5959309E-1E90-4D2F-A694-39EC95D2ACBA}" srcId="{BF68BF64-BBA7-43E9-BBA0-762F4B28CF65}" destId="{F7996D9A-8D56-4E16-981C-5CC3C41D638B}" srcOrd="2" destOrd="0" parTransId="{492ADF19-0A1E-4CA9-BB4B-9B2EDE24BC57}" sibTransId="{FE04DC46-01A1-4A9B-ADCF-4421B1E99646}"/>
    <dgm:cxn modelId="{37FD5BB3-6BCC-4782-9622-8F9EDC2E7178}" type="presOf" srcId="{409360BE-71F3-418B-B816-B400597FECDA}" destId="{7AF3CB20-04A2-48FA-9FFC-E84E79B2BAED}" srcOrd="0" destOrd="0" presId="urn:microsoft.com/office/officeart/2005/8/layout/default"/>
    <dgm:cxn modelId="{3344EBCE-C705-49F1-A4A1-2CD428C52647}" type="presOf" srcId="{D0AD2518-096F-46BC-978B-1BDE85BEC95D}" destId="{8A976E14-6C6F-442C-AB1E-676F5BB6D85F}" srcOrd="0" destOrd="0" presId="urn:microsoft.com/office/officeart/2005/8/layout/default"/>
    <dgm:cxn modelId="{34BBFBD9-CF65-48F4-A085-F7174F61CFAA}" srcId="{BF68BF64-BBA7-43E9-BBA0-762F4B28CF65}" destId="{CC19A1BE-804B-4D40-BEB3-1C5676D03B4D}" srcOrd="0" destOrd="0" parTransId="{A5216FD6-22BF-47B2-B7EA-737AA1663F45}" sibTransId="{C5BAC9BF-2707-4FBD-9C9D-AB4CA2C02F20}"/>
    <dgm:cxn modelId="{10C43DE3-8278-4325-9BD6-8B37BA19A7A7}" type="presOf" srcId="{F7996D9A-8D56-4E16-981C-5CC3C41D638B}" destId="{A498FB3E-8151-43DA-84A7-D4B3B359C748}" srcOrd="0" destOrd="0" presId="urn:microsoft.com/office/officeart/2005/8/layout/default"/>
    <dgm:cxn modelId="{A40A8C08-A78F-4EAF-95E6-C7881D5341F2}" type="presParOf" srcId="{3ED486AC-7C4B-46E7-A617-C8C614654601}" destId="{1F40FADA-0E94-4A4E-A4B4-F597EC74028F}" srcOrd="0" destOrd="0" presId="urn:microsoft.com/office/officeart/2005/8/layout/default"/>
    <dgm:cxn modelId="{A3256EA1-C435-47DA-997E-5FE3998ADB00}" type="presParOf" srcId="{3ED486AC-7C4B-46E7-A617-C8C614654601}" destId="{22AAB483-9FE3-44C5-B730-C7C4054EEE9E}" srcOrd="1" destOrd="0" presId="urn:microsoft.com/office/officeart/2005/8/layout/default"/>
    <dgm:cxn modelId="{29521803-CB6D-4A4C-8286-371353D42AA1}" type="presParOf" srcId="{3ED486AC-7C4B-46E7-A617-C8C614654601}" destId="{8A976E14-6C6F-442C-AB1E-676F5BB6D85F}" srcOrd="2" destOrd="0" presId="urn:microsoft.com/office/officeart/2005/8/layout/default"/>
    <dgm:cxn modelId="{7B2DD7FF-065E-453C-AC4C-8BF5582C55CA}" type="presParOf" srcId="{3ED486AC-7C4B-46E7-A617-C8C614654601}" destId="{D60F4295-3A6C-44AA-9441-3199FA949E69}" srcOrd="3" destOrd="0" presId="urn:microsoft.com/office/officeart/2005/8/layout/default"/>
    <dgm:cxn modelId="{90607441-28E7-4F8F-95FA-FF8375D99AD2}" type="presParOf" srcId="{3ED486AC-7C4B-46E7-A617-C8C614654601}" destId="{A498FB3E-8151-43DA-84A7-D4B3B359C748}" srcOrd="4" destOrd="0" presId="urn:microsoft.com/office/officeart/2005/8/layout/default"/>
    <dgm:cxn modelId="{722CC180-0F44-4A79-8AD1-579FC02A1067}" type="presParOf" srcId="{3ED486AC-7C4B-46E7-A617-C8C614654601}" destId="{D01A7B0B-82FA-4F9D-8898-C16AD3E9F925}" srcOrd="5" destOrd="0" presId="urn:microsoft.com/office/officeart/2005/8/layout/default"/>
    <dgm:cxn modelId="{9CBD05AD-E584-48AA-8D97-D80636ACCB59}" type="presParOf" srcId="{3ED486AC-7C4B-46E7-A617-C8C614654601}" destId="{807AE7AC-C776-4FE5-9EC8-A5E15E41F7BF}" srcOrd="6" destOrd="0" presId="urn:microsoft.com/office/officeart/2005/8/layout/default"/>
    <dgm:cxn modelId="{58754571-B720-45FA-B619-C8DD3B48361B}" type="presParOf" srcId="{3ED486AC-7C4B-46E7-A617-C8C614654601}" destId="{9381087F-DFB0-4C7C-AF59-5245BFB5075E}" srcOrd="7" destOrd="0" presId="urn:microsoft.com/office/officeart/2005/8/layout/default"/>
    <dgm:cxn modelId="{3F98CFE9-95FC-4415-8B6B-AAE557CBEF46}" type="presParOf" srcId="{3ED486AC-7C4B-46E7-A617-C8C614654601}" destId="{7AF3CB20-04A2-48FA-9FFC-E84E79B2BAE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14A6D4-CC60-49A2-9FC2-C4B89BF36C6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DB4972B7-3881-4EB4-97B2-96293E0C3F85}">
      <dgm:prSet/>
      <dgm:spPr/>
      <dgm:t>
        <a:bodyPr/>
        <a:lstStyle/>
        <a:p>
          <a:r>
            <a:rPr lang="en-US">
              <a:latin typeface="Calibri"/>
              <a:cs typeface="Calibri"/>
            </a:rPr>
            <a:t>High R-squared values, especially in regression, suggested overfitting, particularly when the model was too complex.</a:t>
          </a:r>
        </a:p>
      </dgm:t>
    </dgm:pt>
    <dgm:pt modelId="{334C5913-A9B3-494F-A3F2-57BA30ADCD51}" type="parTrans" cxnId="{4D7309FC-AB4F-4EC1-B886-DBD573DB23B2}">
      <dgm:prSet/>
      <dgm:spPr/>
      <dgm:t>
        <a:bodyPr/>
        <a:lstStyle/>
        <a:p>
          <a:endParaRPr lang="en-US" sz="1800"/>
        </a:p>
      </dgm:t>
    </dgm:pt>
    <dgm:pt modelId="{4C859F6B-88E5-4163-9693-8094F29D8BBF}" type="sibTrans" cxnId="{4D7309FC-AB4F-4EC1-B886-DBD573DB23B2}">
      <dgm:prSet/>
      <dgm:spPr/>
      <dgm:t>
        <a:bodyPr/>
        <a:lstStyle/>
        <a:p>
          <a:endParaRPr lang="en-US"/>
        </a:p>
      </dgm:t>
    </dgm:pt>
    <dgm:pt modelId="{CEA5F6C4-CD74-4F96-AF01-941E86EE5251}">
      <dgm:prSet/>
      <dgm:spPr/>
      <dgm:t>
        <a:bodyPr/>
        <a:lstStyle/>
        <a:p>
          <a:pPr rtl="0"/>
          <a:r>
            <a:rPr lang="en-US"/>
            <a:t>When we performed K-Means clustering, it oversimplified the characteristics for universities.</a:t>
          </a:r>
          <a:endParaRPr lang="en-US">
            <a:latin typeface="Calibri"/>
            <a:cs typeface="Calibri"/>
          </a:endParaRPr>
        </a:p>
      </dgm:t>
    </dgm:pt>
    <dgm:pt modelId="{238ADF01-55FE-4827-BB5D-1A8EC53285EA}" type="parTrans" cxnId="{11636156-A366-4C74-A238-F19DE3E7CD88}">
      <dgm:prSet/>
      <dgm:spPr/>
      <dgm:t>
        <a:bodyPr/>
        <a:lstStyle/>
        <a:p>
          <a:endParaRPr lang="en-US" sz="1800"/>
        </a:p>
      </dgm:t>
    </dgm:pt>
    <dgm:pt modelId="{3B4651DB-F93D-46F1-857D-27A81F0F9A07}" type="sibTrans" cxnId="{11636156-A366-4C74-A238-F19DE3E7CD88}">
      <dgm:prSet/>
      <dgm:spPr/>
      <dgm:t>
        <a:bodyPr/>
        <a:lstStyle/>
        <a:p>
          <a:endParaRPr lang="en-US"/>
        </a:p>
      </dgm:t>
    </dgm:pt>
    <dgm:pt modelId="{090EA846-2861-4A3D-AA91-BE369314AE5A}">
      <dgm:prSet/>
      <dgm:spPr/>
      <dgm:t>
        <a:bodyPr/>
        <a:lstStyle/>
        <a:p>
          <a:r>
            <a:rPr lang="en-US"/>
            <a:t>In PCA analysis, the interpretation of results could not cover the complete complexity of the variables.</a:t>
          </a:r>
          <a:endParaRPr lang="en-US">
            <a:latin typeface="Calibri"/>
            <a:cs typeface="Calibri"/>
          </a:endParaRPr>
        </a:p>
      </dgm:t>
    </dgm:pt>
    <dgm:pt modelId="{2D5D4458-C74B-4B9D-87C5-D8C35EAF08F9}" type="parTrans" cxnId="{0D28B52E-F42A-452E-ADC3-702AAA0F5494}">
      <dgm:prSet/>
      <dgm:spPr/>
      <dgm:t>
        <a:bodyPr/>
        <a:lstStyle/>
        <a:p>
          <a:endParaRPr lang="en-US" sz="1800"/>
        </a:p>
      </dgm:t>
    </dgm:pt>
    <dgm:pt modelId="{7EF8DF75-980E-4A51-B74B-7E8968C23692}" type="sibTrans" cxnId="{0D28B52E-F42A-452E-ADC3-702AAA0F5494}">
      <dgm:prSet/>
      <dgm:spPr/>
      <dgm:t>
        <a:bodyPr/>
        <a:lstStyle/>
        <a:p>
          <a:endParaRPr lang="en-US"/>
        </a:p>
      </dgm:t>
    </dgm:pt>
    <dgm:pt modelId="{44F3D5A3-5E3A-42FA-955A-B14493A185BE}">
      <dgm:prSet/>
      <dgm:spPr/>
      <dgm:t>
        <a:bodyPr/>
        <a:lstStyle/>
        <a:p>
          <a:pPr rtl="0"/>
          <a:r>
            <a:rPr lang="en-US"/>
            <a:t>The dataset was very sensitive to features/variables when we found out the accuracy of our trained data in decision tree analysis. </a:t>
          </a:r>
        </a:p>
      </dgm:t>
    </dgm:pt>
    <dgm:pt modelId="{32D0540C-4EC8-4C45-B513-A4B40E0381FE}" type="parTrans" cxnId="{4142FB54-CF8D-45D7-899A-01B58E307921}">
      <dgm:prSet/>
      <dgm:spPr/>
      <dgm:t>
        <a:bodyPr/>
        <a:lstStyle/>
        <a:p>
          <a:endParaRPr lang="en-US" sz="1800"/>
        </a:p>
      </dgm:t>
    </dgm:pt>
    <dgm:pt modelId="{89E840DB-33E7-45F4-8F92-2943E9089AE9}" type="sibTrans" cxnId="{4142FB54-CF8D-45D7-899A-01B58E307921}">
      <dgm:prSet/>
      <dgm:spPr/>
      <dgm:t>
        <a:bodyPr/>
        <a:lstStyle/>
        <a:p>
          <a:endParaRPr lang="en-US"/>
        </a:p>
      </dgm:t>
    </dgm:pt>
    <dgm:pt modelId="{A1FE94A3-F884-44F8-8E69-A30E8BB3B0FD}">
      <dgm:prSet/>
      <dgm:spPr/>
      <dgm:t>
        <a:bodyPr/>
        <a:lstStyle/>
        <a:p>
          <a:pPr rtl="0"/>
          <a:r>
            <a:rPr lang="en-US"/>
            <a:t>Grouping universities based on K-Means clustering scores oversimplifies variation within each cluster, potentially neglecting the distinctive characteristics of particular colleges.</a:t>
          </a:r>
        </a:p>
      </dgm:t>
    </dgm:pt>
    <dgm:pt modelId="{F10B0A31-0A0E-4D9C-9EA2-8C27DD0152C5}" type="parTrans" cxnId="{C706842D-290B-4773-B435-87AC6BD47E17}">
      <dgm:prSet/>
      <dgm:spPr/>
      <dgm:t>
        <a:bodyPr/>
        <a:lstStyle/>
        <a:p>
          <a:endParaRPr lang="en-US" sz="1800"/>
        </a:p>
      </dgm:t>
    </dgm:pt>
    <dgm:pt modelId="{E91F33BD-A549-483A-9565-90A7C8D51A21}" type="sibTrans" cxnId="{C706842D-290B-4773-B435-87AC6BD47E17}">
      <dgm:prSet/>
      <dgm:spPr/>
      <dgm:t>
        <a:bodyPr/>
        <a:lstStyle/>
        <a:p>
          <a:endParaRPr lang="en-US"/>
        </a:p>
      </dgm:t>
    </dgm:pt>
    <dgm:pt modelId="{6DAAF1BD-77EA-46F8-9A79-1FCAA2C8153F}" type="pres">
      <dgm:prSet presAssocID="{3F14A6D4-CC60-49A2-9FC2-C4B89BF36C6C}" presName="vert0" presStyleCnt="0">
        <dgm:presLayoutVars>
          <dgm:dir/>
          <dgm:animOne val="branch"/>
          <dgm:animLvl val="lvl"/>
        </dgm:presLayoutVars>
      </dgm:prSet>
      <dgm:spPr/>
    </dgm:pt>
    <dgm:pt modelId="{21EC4B8D-4305-4FE3-A2BF-F0FA030623EA}" type="pres">
      <dgm:prSet presAssocID="{DB4972B7-3881-4EB4-97B2-96293E0C3F85}" presName="thickLine" presStyleLbl="alignNode1" presStyleIdx="0" presStyleCnt="5"/>
      <dgm:spPr/>
    </dgm:pt>
    <dgm:pt modelId="{68DAF68A-8AFF-49CB-A5ED-10DBB3DA254F}" type="pres">
      <dgm:prSet presAssocID="{DB4972B7-3881-4EB4-97B2-96293E0C3F85}" presName="horz1" presStyleCnt="0"/>
      <dgm:spPr/>
    </dgm:pt>
    <dgm:pt modelId="{0A121270-ACF2-4F61-81FB-B9008C0E94A0}" type="pres">
      <dgm:prSet presAssocID="{DB4972B7-3881-4EB4-97B2-96293E0C3F85}" presName="tx1" presStyleLbl="revTx" presStyleIdx="0" presStyleCnt="5"/>
      <dgm:spPr/>
    </dgm:pt>
    <dgm:pt modelId="{344851D6-24E2-4B3B-9536-148F75722319}" type="pres">
      <dgm:prSet presAssocID="{DB4972B7-3881-4EB4-97B2-96293E0C3F85}" presName="vert1" presStyleCnt="0"/>
      <dgm:spPr/>
    </dgm:pt>
    <dgm:pt modelId="{AF3869CD-08BF-4A61-A05E-3990F8AD91C0}" type="pres">
      <dgm:prSet presAssocID="{CEA5F6C4-CD74-4F96-AF01-941E86EE5251}" presName="thickLine" presStyleLbl="alignNode1" presStyleIdx="1" presStyleCnt="5"/>
      <dgm:spPr/>
    </dgm:pt>
    <dgm:pt modelId="{6A026F30-5B6A-4837-A453-B52EF8965414}" type="pres">
      <dgm:prSet presAssocID="{CEA5F6C4-CD74-4F96-AF01-941E86EE5251}" presName="horz1" presStyleCnt="0"/>
      <dgm:spPr/>
    </dgm:pt>
    <dgm:pt modelId="{DC05D69B-D76A-4740-98E5-C8506F9FC111}" type="pres">
      <dgm:prSet presAssocID="{CEA5F6C4-CD74-4F96-AF01-941E86EE5251}" presName="tx1" presStyleLbl="revTx" presStyleIdx="1" presStyleCnt="5"/>
      <dgm:spPr/>
    </dgm:pt>
    <dgm:pt modelId="{DDD5B909-8C59-40E5-8C36-8670E7E1B5B6}" type="pres">
      <dgm:prSet presAssocID="{CEA5F6C4-CD74-4F96-AF01-941E86EE5251}" presName="vert1" presStyleCnt="0"/>
      <dgm:spPr/>
    </dgm:pt>
    <dgm:pt modelId="{CBF8961F-9901-4A5D-872E-F03A493B1198}" type="pres">
      <dgm:prSet presAssocID="{090EA846-2861-4A3D-AA91-BE369314AE5A}" presName="thickLine" presStyleLbl="alignNode1" presStyleIdx="2" presStyleCnt="5"/>
      <dgm:spPr/>
    </dgm:pt>
    <dgm:pt modelId="{19D4E0A4-05E2-4E46-9CB3-590EEFB9BDF2}" type="pres">
      <dgm:prSet presAssocID="{090EA846-2861-4A3D-AA91-BE369314AE5A}" presName="horz1" presStyleCnt="0"/>
      <dgm:spPr/>
    </dgm:pt>
    <dgm:pt modelId="{E49BA553-AA66-44AE-8ABC-4F442AB39858}" type="pres">
      <dgm:prSet presAssocID="{090EA846-2861-4A3D-AA91-BE369314AE5A}" presName="tx1" presStyleLbl="revTx" presStyleIdx="2" presStyleCnt="5"/>
      <dgm:spPr/>
    </dgm:pt>
    <dgm:pt modelId="{6B7A542A-A1B5-4D7B-B079-947BD8A16499}" type="pres">
      <dgm:prSet presAssocID="{090EA846-2861-4A3D-AA91-BE369314AE5A}" presName="vert1" presStyleCnt="0"/>
      <dgm:spPr/>
    </dgm:pt>
    <dgm:pt modelId="{534E328D-9E44-44D2-94D0-98A090D3E13E}" type="pres">
      <dgm:prSet presAssocID="{44F3D5A3-5E3A-42FA-955A-B14493A185BE}" presName="thickLine" presStyleLbl="alignNode1" presStyleIdx="3" presStyleCnt="5"/>
      <dgm:spPr/>
    </dgm:pt>
    <dgm:pt modelId="{C8134EE9-FE8D-4F4F-A7C7-CCD6F1D49A8E}" type="pres">
      <dgm:prSet presAssocID="{44F3D5A3-5E3A-42FA-955A-B14493A185BE}" presName="horz1" presStyleCnt="0"/>
      <dgm:spPr/>
    </dgm:pt>
    <dgm:pt modelId="{40CC2DBF-3F22-4354-B404-C50AAD6E21B4}" type="pres">
      <dgm:prSet presAssocID="{44F3D5A3-5E3A-42FA-955A-B14493A185BE}" presName="tx1" presStyleLbl="revTx" presStyleIdx="3" presStyleCnt="5"/>
      <dgm:spPr/>
    </dgm:pt>
    <dgm:pt modelId="{6FC709CF-E86F-4886-9C8B-D9A1D0F2EDA0}" type="pres">
      <dgm:prSet presAssocID="{44F3D5A3-5E3A-42FA-955A-B14493A185BE}" presName="vert1" presStyleCnt="0"/>
      <dgm:spPr/>
    </dgm:pt>
    <dgm:pt modelId="{51B3EA41-1317-4FF0-BAC3-334F939CD7ED}" type="pres">
      <dgm:prSet presAssocID="{A1FE94A3-F884-44F8-8E69-A30E8BB3B0FD}" presName="thickLine" presStyleLbl="alignNode1" presStyleIdx="4" presStyleCnt="5"/>
      <dgm:spPr/>
    </dgm:pt>
    <dgm:pt modelId="{A3A57A5B-172C-4332-87C0-0893EABE872A}" type="pres">
      <dgm:prSet presAssocID="{A1FE94A3-F884-44F8-8E69-A30E8BB3B0FD}" presName="horz1" presStyleCnt="0"/>
      <dgm:spPr/>
    </dgm:pt>
    <dgm:pt modelId="{3CA4B9FD-E34E-4CE4-AE7A-DC215693C436}" type="pres">
      <dgm:prSet presAssocID="{A1FE94A3-F884-44F8-8E69-A30E8BB3B0FD}" presName="tx1" presStyleLbl="revTx" presStyleIdx="4" presStyleCnt="5"/>
      <dgm:spPr/>
    </dgm:pt>
    <dgm:pt modelId="{676439E6-DBC6-4B74-831B-C5CE9CE214BB}" type="pres">
      <dgm:prSet presAssocID="{A1FE94A3-F884-44F8-8E69-A30E8BB3B0FD}" presName="vert1" presStyleCnt="0"/>
      <dgm:spPr/>
    </dgm:pt>
  </dgm:ptLst>
  <dgm:cxnLst>
    <dgm:cxn modelId="{C706842D-290B-4773-B435-87AC6BD47E17}" srcId="{3F14A6D4-CC60-49A2-9FC2-C4B89BF36C6C}" destId="{A1FE94A3-F884-44F8-8E69-A30E8BB3B0FD}" srcOrd="4" destOrd="0" parTransId="{F10B0A31-0A0E-4D9C-9EA2-8C27DD0152C5}" sibTransId="{E91F33BD-A549-483A-9565-90A7C8D51A21}"/>
    <dgm:cxn modelId="{0D28B52E-F42A-452E-ADC3-702AAA0F5494}" srcId="{3F14A6D4-CC60-49A2-9FC2-C4B89BF36C6C}" destId="{090EA846-2861-4A3D-AA91-BE369314AE5A}" srcOrd="2" destOrd="0" parTransId="{2D5D4458-C74B-4B9D-87C5-D8C35EAF08F9}" sibTransId="{7EF8DF75-980E-4A51-B74B-7E8968C23692}"/>
    <dgm:cxn modelId="{2B717B37-32AB-4B09-8846-CEA11657806C}" type="presOf" srcId="{44F3D5A3-5E3A-42FA-955A-B14493A185BE}" destId="{40CC2DBF-3F22-4354-B404-C50AAD6E21B4}" srcOrd="0" destOrd="0" presId="urn:microsoft.com/office/officeart/2008/layout/LinedList"/>
    <dgm:cxn modelId="{BD3B8337-A94E-4E86-9176-862FF3EE2438}" type="presOf" srcId="{3F14A6D4-CC60-49A2-9FC2-C4B89BF36C6C}" destId="{6DAAF1BD-77EA-46F8-9A79-1FCAA2C8153F}" srcOrd="0" destOrd="0" presId="urn:microsoft.com/office/officeart/2008/layout/LinedList"/>
    <dgm:cxn modelId="{EE90CE49-AFD9-4936-AB73-2D38D413D9BF}" type="presOf" srcId="{A1FE94A3-F884-44F8-8E69-A30E8BB3B0FD}" destId="{3CA4B9FD-E34E-4CE4-AE7A-DC215693C436}" srcOrd="0" destOrd="0" presId="urn:microsoft.com/office/officeart/2008/layout/LinedList"/>
    <dgm:cxn modelId="{4142FB54-CF8D-45D7-899A-01B58E307921}" srcId="{3F14A6D4-CC60-49A2-9FC2-C4B89BF36C6C}" destId="{44F3D5A3-5E3A-42FA-955A-B14493A185BE}" srcOrd="3" destOrd="0" parTransId="{32D0540C-4EC8-4C45-B513-A4B40E0381FE}" sibTransId="{89E840DB-33E7-45F4-8F92-2943E9089AE9}"/>
    <dgm:cxn modelId="{11636156-A366-4C74-A238-F19DE3E7CD88}" srcId="{3F14A6D4-CC60-49A2-9FC2-C4B89BF36C6C}" destId="{CEA5F6C4-CD74-4F96-AF01-941E86EE5251}" srcOrd="1" destOrd="0" parTransId="{238ADF01-55FE-4827-BB5D-1A8EC53285EA}" sibTransId="{3B4651DB-F93D-46F1-857D-27A81F0F9A07}"/>
    <dgm:cxn modelId="{31E0BBE3-952A-4C0A-AD57-F32D15183182}" type="presOf" srcId="{DB4972B7-3881-4EB4-97B2-96293E0C3F85}" destId="{0A121270-ACF2-4F61-81FB-B9008C0E94A0}" srcOrd="0" destOrd="0" presId="urn:microsoft.com/office/officeart/2008/layout/LinedList"/>
    <dgm:cxn modelId="{655C27E7-98DE-4A0E-A694-B05681E97F2B}" type="presOf" srcId="{090EA846-2861-4A3D-AA91-BE369314AE5A}" destId="{E49BA553-AA66-44AE-8ABC-4F442AB39858}" srcOrd="0" destOrd="0" presId="urn:microsoft.com/office/officeart/2008/layout/LinedList"/>
    <dgm:cxn modelId="{39F768F5-E855-41D3-A8B8-3B31588FAC83}" type="presOf" srcId="{CEA5F6C4-CD74-4F96-AF01-941E86EE5251}" destId="{DC05D69B-D76A-4740-98E5-C8506F9FC111}" srcOrd="0" destOrd="0" presId="urn:microsoft.com/office/officeart/2008/layout/LinedList"/>
    <dgm:cxn modelId="{4D7309FC-AB4F-4EC1-B886-DBD573DB23B2}" srcId="{3F14A6D4-CC60-49A2-9FC2-C4B89BF36C6C}" destId="{DB4972B7-3881-4EB4-97B2-96293E0C3F85}" srcOrd="0" destOrd="0" parTransId="{334C5913-A9B3-494F-A3F2-57BA30ADCD51}" sibTransId="{4C859F6B-88E5-4163-9693-8094F29D8BBF}"/>
    <dgm:cxn modelId="{E7F586DE-2A88-4716-B187-B09E09EACAF3}" type="presParOf" srcId="{6DAAF1BD-77EA-46F8-9A79-1FCAA2C8153F}" destId="{21EC4B8D-4305-4FE3-A2BF-F0FA030623EA}" srcOrd="0" destOrd="0" presId="urn:microsoft.com/office/officeart/2008/layout/LinedList"/>
    <dgm:cxn modelId="{C7E34E19-964C-452E-8B1D-5FBA0F2D88F8}" type="presParOf" srcId="{6DAAF1BD-77EA-46F8-9A79-1FCAA2C8153F}" destId="{68DAF68A-8AFF-49CB-A5ED-10DBB3DA254F}" srcOrd="1" destOrd="0" presId="urn:microsoft.com/office/officeart/2008/layout/LinedList"/>
    <dgm:cxn modelId="{FA0DB228-D636-4011-908B-159C205071ED}" type="presParOf" srcId="{68DAF68A-8AFF-49CB-A5ED-10DBB3DA254F}" destId="{0A121270-ACF2-4F61-81FB-B9008C0E94A0}" srcOrd="0" destOrd="0" presId="urn:microsoft.com/office/officeart/2008/layout/LinedList"/>
    <dgm:cxn modelId="{A8321FE7-75F4-4222-9526-F95E3F5CBBEA}" type="presParOf" srcId="{68DAF68A-8AFF-49CB-A5ED-10DBB3DA254F}" destId="{344851D6-24E2-4B3B-9536-148F75722319}" srcOrd="1" destOrd="0" presId="urn:microsoft.com/office/officeart/2008/layout/LinedList"/>
    <dgm:cxn modelId="{7DA7169D-318B-4EDF-81B3-A36442009F37}" type="presParOf" srcId="{6DAAF1BD-77EA-46F8-9A79-1FCAA2C8153F}" destId="{AF3869CD-08BF-4A61-A05E-3990F8AD91C0}" srcOrd="2" destOrd="0" presId="urn:microsoft.com/office/officeart/2008/layout/LinedList"/>
    <dgm:cxn modelId="{D812E6E3-EB71-4FAB-A799-DA44A61DBBEB}" type="presParOf" srcId="{6DAAF1BD-77EA-46F8-9A79-1FCAA2C8153F}" destId="{6A026F30-5B6A-4837-A453-B52EF8965414}" srcOrd="3" destOrd="0" presId="urn:microsoft.com/office/officeart/2008/layout/LinedList"/>
    <dgm:cxn modelId="{52693A69-1B56-449C-8870-9F48E0C90B33}" type="presParOf" srcId="{6A026F30-5B6A-4837-A453-B52EF8965414}" destId="{DC05D69B-D76A-4740-98E5-C8506F9FC111}" srcOrd="0" destOrd="0" presId="urn:microsoft.com/office/officeart/2008/layout/LinedList"/>
    <dgm:cxn modelId="{7C06DFCE-79B7-4F26-8107-C5197B1789CC}" type="presParOf" srcId="{6A026F30-5B6A-4837-A453-B52EF8965414}" destId="{DDD5B909-8C59-40E5-8C36-8670E7E1B5B6}" srcOrd="1" destOrd="0" presId="urn:microsoft.com/office/officeart/2008/layout/LinedList"/>
    <dgm:cxn modelId="{4F99E65A-2AF1-4A5F-93C7-EC6A3738E8DF}" type="presParOf" srcId="{6DAAF1BD-77EA-46F8-9A79-1FCAA2C8153F}" destId="{CBF8961F-9901-4A5D-872E-F03A493B1198}" srcOrd="4" destOrd="0" presId="urn:microsoft.com/office/officeart/2008/layout/LinedList"/>
    <dgm:cxn modelId="{9A5E8938-0654-455A-94EA-96B684C5B213}" type="presParOf" srcId="{6DAAF1BD-77EA-46F8-9A79-1FCAA2C8153F}" destId="{19D4E0A4-05E2-4E46-9CB3-590EEFB9BDF2}" srcOrd="5" destOrd="0" presId="urn:microsoft.com/office/officeart/2008/layout/LinedList"/>
    <dgm:cxn modelId="{DDEC2141-6717-4FE3-BD08-5AD87383C2E4}" type="presParOf" srcId="{19D4E0A4-05E2-4E46-9CB3-590EEFB9BDF2}" destId="{E49BA553-AA66-44AE-8ABC-4F442AB39858}" srcOrd="0" destOrd="0" presId="urn:microsoft.com/office/officeart/2008/layout/LinedList"/>
    <dgm:cxn modelId="{D60F7BF8-9364-46F8-AA84-15E3742BFFAB}" type="presParOf" srcId="{19D4E0A4-05E2-4E46-9CB3-590EEFB9BDF2}" destId="{6B7A542A-A1B5-4D7B-B079-947BD8A16499}" srcOrd="1" destOrd="0" presId="urn:microsoft.com/office/officeart/2008/layout/LinedList"/>
    <dgm:cxn modelId="{AD4BBDFB-92FB-4D96-BEBA-A035F6B89B0C}" type="presParOf" srcId="{6DAAF1BD-77EA-46F8-9A79-1FCAA2C8153F}" destId="{534E328D-9E44-44D2-94D0-98A090D3E13E}" srcOrd="6" destOrd="0" presId="urn:microsoft.com/office/officeart/2008/layout/LinedList"/>
    <dgm:cxn modelId="{325FA102-9856-4A1D-9A72-C13974820CA5}" type="presParOf" srcId="{6DAAF1BD-77EA-46F8-9A79-1FCAA2C8153F}" destId="{C8134EE9-FE8D-4F4F-A7C7-CCD6F1D49A8E}" srcOrd="7" destOrd="0" presId="urn:microsoft.com/office/officeart/2008/layout/LinedList"/>
    <dgm:cxn modelId="{CD151119-1DB7-4A44-84DB-F8637C0206C4}" type="presParOf" srcId="{C8134EE9-FE8D-4F4F-A7C7-CCD6F1D49A8E}" destId="{40CC2DBF-3F22-4354-B404-C50AAD6E21B4}" srcOrd="0" destOrd="0" presId="urn:microsoft.com/office/officeart/2008/layout/LinedList"/>
    <dgm:cxn modelId="{D9526485-F14F-4C6D-B087-981A4C669943}" type="presParOf" srcId="{C8134EE9-FE8D-4F4F-A7C7-CCD6F1D49A8E}" destId="{6FC709CF-E86F-4886-9C8B-D9A1D0F2EDA0}" srcOrd="1" destOrd="0" presId="urn:microsoft.com/office/officeart/2008/layout/LinedList"/>
    <dgm:cxn modelId="{E33DC33E-08FF-40D2-BB2C-034BD0C4B010}" type="presParOf" srcId="{6DAAF1BD-77EA-46F8-9A79-1FCAA2C8153F}" destId="{51B3EA41-1317-4FF0-BAC3-334F939CD7ED}" srcOrd="8" destOrd="0" presId="urn:microsoft.com/office/officeart/2008/layout/LinedList"/>
    <dgm:cxn modelId="{5C676C17-7D17-48C8-8228-1D93944E8689}" type="presParOf" srcId="{6DAAF1BD-77EA-46F8-9A79-1FCAA2C8153F}" destId="{A3A57A5B-172C-4332-87C0-0893EABE872A}" srcOrd="9" destOrd="0" presId="urn:microsoft.com/office/officeart/2008/layout/LinedList"/>
    <dgm:cxn modelId="{A7CA9D4E-D859-4BAB-9894-14DB705428DE}" type="presParOf" srcId="{A3A57A5B-172C-4332-87C0-0893EABE872A}" destId="{3CA4B9FD-E34E-4CE4-AE7A-DC215693C436}" srcOrd="0" destOrd="0" presId="urn:microsoft.com/office/officeart/2008/layout/LinedList"/>
    <dgm:cxn modelId="{302C9FC7-961D-40BF-AD89-67DBF80E43E8}" type="presParOf" srcId="{A3A57A5B-172C-4332-87C0-0893EABE872A}" destId="{676439E6-DBC6-4B74-831B-C5CE9CE214B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32F9FB-C6EA-4CB7-A93C-DE96882F691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D2A01BE-5765-4FE5-ACA9-C32DDD06CA6A}">
      <dgm:prSet custT="1"/>
      <dgm:spPr/>
      <dgm:t>
        <a:bodyPr/>
        <a:lstStyle/>
        <a:p>
          <a:pPr>
            <a:lnSpc>
              <a:spcPct val="100000"/>
            </a:lnSpc>
          </a:pPr>
          <a:r>
            <a:rPr lang="en-US" sz="1800" i="1"/>
            <a:t>Have a diversifying range of predictive models to include more machine learning techniques, such as random forests or support vector machines, which would provide a broader understanding of the data. </a:t>
          </a:r>
        </a:p>
      </dgm:t>
    </dgm:pt>
    <dgm:pt modelId="{FD6D0747-776C-41E8-8EDB-DDA5191AF384}" type="parTrans" cxnId="{28EA8A62-7F6C-474E-97C5-11E732DF3092}">
      <dgm:prSet/>
      <dgm:spPr/>
      <dgm:t>
        <a:bodyPr/>
        <a:lstStyle/>
        <a:p>
          <a:endParaRPr lang="en-US" sz="1800"/>
        </a:p>
      </dgm:t>
    </dgm:pt>
    <dgm:pt modelId="{2D9D90B9-C248-40E0-BFD3-D61136614F5F}" type="sibTrans" cxnId="{28EA8A62-7F6C-474E-97C5-11E732DF3092}">
      <dgm:prSet/>
      <dgm:spPr/>
      <dgm:t>
        <a:bodyPr/>
        <a:lstStyle/>
        <a:p>
          <a:pPr>
            <a:lnSpc>
              <a:spcPct val="100000"/>
            </a:lnSpc>
          </a:pPr>
          <a:endParaRPr lang="en-US"/>
        </a:p>
      </dgm:t>
    </dgm:pt>
    <dgm:pt modelId="{D36B7755-97D9-4274-AD97-237C0552BE33}">
      <dgm:prSet/>
      <dgm:spPr/>
      <dgm:t>
        <a:bodyPr/>
        <a:lstStyle/>
        <a:p>
          <a:pPr>
            <a:lnSpc>
              <a:spcPct val="100000"/>
            </a:lnSpc>
          </a:pPr>
          <a:r>
            <a:rPr lang="en-US" i="1"/>
            <a:t>Employing ensemble methods as they could be explored to improve prediction accuracy. </a:t>
          </a:r>
        </a:p>
      </dgm:t>
    </dgm:pt>
    <dgm:pt modelId="{B613BEF3-A062-4324-B0DE-AEDC1DAD81D9}" type="parTrans" cxnId="{B6E26F84-090C-4DD8-B102-1FA3F9C5EA6E}">
      <dgm:prSet/>
      <dgm:spPr/>
      <dgm:t>
        <a:bodyPr/>
        <a:lstStyle/>
        <a:p>
          <a:endParaRPr lang="en-US" sz="1800"/>
        </a:p>
      </dgm:t>
    </dgm:pt>
    <dgm:pt modelId="{73D034DD-3831-4D75-A23F-F6902DE826B9}" type="sibTrans" cxnId="{B6E26F84-090C-4DD8-B102-1FA3F9C5EA6E}">
      <dgm:prSet/>
      <dgm:spPr/>
      <dgm:t>
        <a:bodyPr/>
        <a:lstStyle/>
        <a:p>
          <a:pPr>
            <a:lnSpc>
              <a:spcPct val="100000"/>
            </a:lnSpc>
          </a:pPr>
          <a:endParaRPr lang="en-US"/>
        </a:p>
      </dgm:t>
    </dgm:pt>
    <dgm:pt modelId="{EB6EB85D-1D12-43FE-AE2F-40AA805C133D}">
      <dgm:prSet/>
      <dgm:spPr/>
      <dgm:t>
        <a:bodyPr/>
        <a:lstStyle/>
        <a:p>
          <a:pPr>
            <a:lnSpc>
              <a:spcPct val="100000"/>
            </a:lnSpc>
          </a:pPr>
          <a:r>
            <a:rPr lang="en-US" i="1"/>
            <a:t>Explore datasets to get context for geographical or cultural settings and perform subgroup analysis to get more insights on the rankings based on region of universities. </a:t>
          </a:r>
        </a:p>
      </dgm:t>
    </dgm:pt>
    <dgm:pt modelId="{674E7E59-2823-4F8C-9F45-2D01FF790FE2}" type="parTrans" cxnId="{90391472-A1A2-47D0-A4A4-2CF52C52ABB6}">
      <dgm:prSet/>
      <dgm:spPr/>
      <dgm:t>
        <a:bodyPr/>
        <a:lstStyle/>
        <a:p>
          <a:endParaRPr lang="en-US" sz="1800"/>
        </a:p>
      </dgm:t>
    </dgm:pt>
    <dgm:pt modelId="{B8546002-1B10-4200-A621-704955822A37}" type="sibTrans" cxnId="{90391472-A1A2-47D0-A4A4-2CF52C52ABB6}">
      <dgm:prSet/>
      <dgm:spPr/>
      <dgm:t>
        <a:bodyPr/>
        <a:lstStyle/>
        <a:p>
          <a:pPr>
            <a:lnSpc>
              <a:spcPct val="100000"/>
            </a:lnSpc>
          </a:pPr>
          <a:endParaRPr lang="en-US"/>
        </a:p>
      </dgm:t>
    </dgm:pt>
    <dgm:pt modelId="{AFA31081-438D-42C6-88C2-7C9584F8D2EA}">
      <dgm:prSet/>
      <dgm:spPr/>
      <dgm:t>
        <a:bodyPr/>
        <a:lstStyle/>
        <a:p>
          <a:pPr>
            <a:lnSpc>
              <a:spcPct val="100000"/>
            </a:lnSpc>
          </a:pPr>
          <a:r>
            <a:rPr lang="en-US" i="1"/>
            <a:t>Consider some additional predictor variables as the education industry is constantly evolving in its nature to keep our research more reasonable</a:t>
          </a:r>
          <a:endParaRPr lang="en-US" i="1">
            <a:latin typeface="Calibri body"/>
          </a:endParaRPr>
        </a:p>
      </dgm:t>
    </dgm:pt>
    <dgm:pt modelId="{8649CDF9-78D8-487F-9838-7AF37D29F550}" type="parTrans" cxnId="{3427B3DD-AEFC-4B3C-BDA2-1CB81A67450C}">
      <dgm:prSet/>
      <dgm:spPr/>
      <dgm:t>
        <a:bodyPr/>
        <a:lstStyle/>
        <a:p>
          <a:endParaRPr lang="en-US" sz="1800"/>
        </a:p>
      </dgm:t>
    </dgm:pt>
    <dgm:pt modelId="{709322DC-B96B-40E5-AF84-D9160BDCA1C2}" type="sibTrans" cxnId="{3427B3DD-AEFC-4B3C-BDA2-1CB81A67450C}">
      <dgm:prSet/>
      <dgm:spPr/>
      <dgm:t>
        <a:bodyPr/>
        <a:lstStyle/>
        <a:p>
          <a:endParaRPr lang="en-US"/>
        </a:p>
      </dgm:t>
    </dgm:pt>
    <dgm:pt modelId="{234CD5E6-1A91-4361-B8A8-68370D4179B3}" type="pres">
      <dgm:prSet presAssocID="{4F32F9FB-C6EA-4CB7-A93C-DE96882F6916}" presName="root" presStyleCnt="0">
        <dgm:presLayoutVars>
          <dgm:dir/>
          <dgm:resizeHandles val="exact"/>
        </dgm:presLayoutVars>
      </dgm:prSet>
      <dgm:spPr/>
    </dgm:pt>
    <dgm:pt modelId="{651860D6-AF04-4036-BD33-67E37646BBCB}" type="pres">
      <dgm:prSet presAssocID="{4F32F9FB-C6EA-4CB7-A93C-DE96882F6916}" presName="container" presStyleCnt="0">
        <dgm:presLayoutVars>
          <dgm:dir/>
          <dgm:resizeHandles val="exact"/>
        </dgm:presLayoutVars>
      </dgm:prSet>
      <dgm:spPr/>
    </dgm:pt>
    <dgm:pt modelId="{66CD230D-5042-4FA3-98EC-6CB820FCAF09}" type="pres">
      <dgm:prSet presAssocID="{6D2A01BE-5765-4FE5-ACA9-C32DDD06CA6A}" presName="compNode" presStyleCnt="0"/>
      <dgm:spPr/>
    </dgm:pt>
    <dgm:pt modelId="{AA04B7B7-C2C2-4115-9932-3BF6AD492AD4}" type="pres">
      <dgm:prSet presAssocID="{6D2A01BE-5765-4FE5-ACA9-C32DDD06CA6A}" presName="iconBgRect" presStyleLbl="bgShp" presStyleIdx="0" presStyleCnt="4"/>
      <dgm:spPr/>
    </dgm:pt>
    <dgm:pt modelId="{F1099C00-01E9-4F4E-8790-B1A10D5D48C3}" type="pres">
      <dgm:prSet presAssocID="{6D2A01BE-5765-4FE5-ACA9-C32DDD06CA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Future with solid fill"/>
        </a:ext>
      </dgm:extLst>
    </dgm:pt>
    <dgm:pt modelId="{FAF204EC-C870-46AD-85B1-2D43140EA985}" type="pres">
      <dgm:prSet presAssocID="{6D2A01BE-5765-4FE5-ACA9-C32DDD06CA6A}" presName="spaceRect" presStyleCnt="0"/>
      <dgm:spPr/>
    </dgm:pt>
    <dgm:pt modelId="{FED3CBEA-03B3-411E-A25C-5CDE6B230F25}" type="pres">
      <dgm:prSet presAssocID="{6D2A01BE-5765-4FE5-ACA9-C32DDD06CA6A}" presName="textRect" presStyleLbl="revTx" presStyleIdx="0" presStyleCnt="4">
        <dgm:presLayoutVars>
          <dgm:chMax val="1"/>
          <dgm:chPref val="1"/>
        </dgm:presLayoutVars>
      </dgm:prSet>
      <dgm:spPr/>
    </dgm:pt>
    <dgm:pt modelId="{B72A8D54-1E89-42E7-8510-22FFDA2C7793}" type="pres">
      <dgm:prSet presAssocID="{2D9D90B9-C248-40E0-BFD3-D61136614F5F}" presName="sibTrans" presStyleLbl="sibTrans2D1" presStyleIdx="0" presStyleCnt="0"/>
      <dgm:spPr/>
    </dgm:pt>
    <dgm:pt modelId="{FA5DB07B-E6DD-4B37-BC31-AACC90DA45F8}" type="pres">
      <dgm:prSet presAssocID="{D36B7755-97D9-4274-AD97-237C0552BE33}" presName="compNode" presStyleCnt="0"/>
      <dgm:spPr/>
    </dgm:pt>
    <dgm:pt modelId="{0B110CAF-8063-4F35-B60C-9D89AD6092CE}" type="pres">
      <dgm:prSet presAssocID="{D36B7755-97D9-4274-AD97-237C0552BE33}" presName="iconBgRect" presStyleLbl="bgShp" presStyleIdx="1" presStyleCnt="4"/>
      <dgm:spPr/>
    </dgm:pt>
    <dgm:pt modelId="{B099E39D-8BED-49A5-9FF8-647C5E7ABFEA}" type="pres">
      <dgm:prSet presAssocID="{D36B7755-97D9-4274-AD97-237C0552BE33}"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ircles with arrows with solid fill"/>
        </a:ext>
      </dgm:extLst>
    </dgm:pt>
    <dgm:pt modelId="{D8D0C4D9-1F98-4B41-9353-D146EBC2AA0F}" type="pres">
      <dgm:prSet presAssocID="{D36B7755-97D9-4274-AD97-237C0552BE33}" presName="spaceRect" presStyleCnt="0"/>
      <dgm:spPr/>
    </dgm:pt>
    <dgm:pt modelId="{65FB0B8B-9606-4F88-91C8-5F0D08DEDFEF}" type="pres">
      <dgm:prSet presAssocID="{D36B7755-97D9-4274-AD97-237C0552BE33}" presName="textRect" presStyleLbl="revTx" presStyleIdx="1" presStyleCnt="4">
        <dgm:presLayoutVars>
          <dgm:chMax val="1"/>
          <dgm:chPref val="1"/>
        </dgm:presLayoutVars>
      </dgm:prSet>
      <dgm:spPr/>
    </dgm:pt>
    <dgm:pt modelId="{9938595A-5FC2-4FE0-82FC-B8EF99A1ECD0}" type="pres">
      <dgm:prSet presAssocID="{73D034DD-3831-4D75-A23F-F6902DE826B9}" presName="sibTrans" presStyleLbl="sibTrans2D1" presStyleIdx="0" presStyleCnt="0"/>
      <dgm:spPr/>
    </dgm:pt>
    <dgm:pt modelId="{E70281DB-C0C2-4591-85E0-FAFB406E21E5}" type="pres">
      <dgm:prSet presAssocID="{EB6EB85D-1D12-43FE-AE2F-40AA805C133D}" presName="compNode" presStyleCnt="0"/>
      <dgm:spPr/>
    </dgm:pt>
    <dgm:pt modelId="{AC808EA1-6143-4B87-9C6A-0449C5881C41}" type="pres">
      <dgm:prSet presAssocID="{EB6EB85D-1D12-43FE-AE2F-40AA805C133D}" presName="iconBgRect" presStyleLbl="bgShp" presStyleIdx="2" presStyleCnt="4"/>
      <dgm:spPr/>
    </dgm:pt>
    <dgm:pt modelId="{E3C243E3-3C83-4925-9F78-AFF2733AB769}" type="pres">
      <dgm:prSet presAssocID="{EB6EB85D-1D12-43FE-AE2F-40AA805C13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North America with solid fill"/>
        </a:ext>
      </dgm:extLst>
    </dgm:pt>
    <dgm:pt modelId="{D36709A7-E586-4E07-AE79-907992B7BCE0}" type="pres">
      <dgm:prSet presAssocID="{EB6EB85D-1D12-43FE-AE2F-40AA805C133D}" presName="spaceRect" presStyleCnt="0"/>
      <dgm:spPr/>
    </dgm:pt>
    <dgm:pt modelId="{7E51B243-670E-4384-BE11-A821A042B166}" type="pres">
      <dgm:prSet presAssocID="{EB6EB85D-1D12-43FE-AE2F-40AA805C133D}" presName="textRect" presStyleLbl="revTx" presStyleIdx="2" presStyleCnt="4">
        <dgm:presLayoutVars>
          <dgm:chMax val="1"/>
          <dgm:chPref val="1"/>
        </dgm:presLayoutVars>
      </dgm:prSet>
      <dgm:spPr/>
    </dgm:pt>
    <dgm:pt modelId="{94AB2B51-7129-499E-ADA0-DA359F6D39D0}" type="pres">
      <dgm:prSet presAssocID="{B8546002-1B10-4200-A621-704955822A37}" presName="sibTrans" presStyleLbl="sibTrans2D1" presStyleIdx="0" presStyleCnt="0"/>
      <dgm:spPr/>
    </dgm:pt>
    <dgm:pt modelId="{66D8864A-B9F0-43D4-8DAC-5CD6DB92F7E1}" type="pres">
      <dgm:prSet presAssocID="{AFA31081-438D-42C6-88C2-7C9584F8D2EA}" presName="compNode" presStyleCnt="0"/>
      <dgm:spPr/>
    </dgm:pt>
    <dgm:pt modelId="{DA69B2BF-24C5-4937-A49E-BED0DD8BD24C}" type="pres">
      <dgm:prSet presAssocID="{AFA31081-438D-42C6-88C2-7C9584F8D2EA}" presName="iconBgRect" presStyleLbl="bgShp" presStyleIdx="3" presStyleCnt="4"/>
      <dgm:spPr/>
    </dgm:pt>
    <dgm:pt modelId="{2857EA82-A90C-435E-94C4-6F144D1FF8FA}" type="pres">
      <dgm:prSet presAssocID="{AFA31081-438D-42C6-88C2-7C9584F8D2EA}"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dd with solid fill"/>
        </a:ext>
      </dgm:extLst>
    </dgm:pt>
    <dgm:pt modelId="{F999D06F-A356-4862-BB63-498C055C425D}" type="pres">
      <dgm:prSet presAssocID="{AFA31081-438D-42C6-88C2-7C9584F8D2EA}" presName="spaceRect" presStyleCnt="0"/>
      <dgm:spPr/>
    </dgm:pt>
    <dgm:pt modelId="{248A309E-832C-419E-B348-14C667553795}" type="pres">
      <dgm:prSet presAssocID="{AFA31081-438D-42C6-88C2-7C9584F8D2EA}" presName="textRect" presStyleLbl="revTx" presStyleIdx="3" presStyleCnt="4">
        <dgm:presLayoutVars>
          <dgm:chMax val="1"/>
          <dgm:chPref val="1"/>
        </dgm:presLayoutVars>
      </dgm:prSet>
      <dgm:spPr/>
    </dgm:pt>
  </dgm:ptLst>
  <dgm:cxnLst>
    <dgm:cxn modelId="{2A08D023-6412-4A0A-97D8-971E052AF159}" type="presOf" srcId="{EB6EB85D-1D12-43FE-AE2F-40AA805C133D}" destId="{7E51B243-670E-4384-BE11-A821A042B166}" srcOrd="0" destOrd="0" presId="urn:microsoft.com/office/officeart/2018/2/layout/IconCircleList"/>
    <dgm:cxn modelId="{21749037-6262-43C2-B4DF-9E073E10C3DD}" type="presOf" srcId="{B8546002-1B10-4200-A621-704955822A37}" destId="{94AB2B51-7129-499E-ADA0-DA359F6D39D0}" srcOrd="0" destOrd="0" presId="urn:microsoft.com/office/officeart/2018/2/layout/IconCircleList"/>
    <dgm:cxn modelId="{0A19985A-6ACB-4D93-A179-A337D1E552AB}" type="presOf" srcId="{6D2A01BE-5765-4FE5-ACA9-C32DDD06CA6A}" destId="{FED3CBEA-03B3-411E-A25C-5CDE6B230F25}" srcOrd="0" destOrd="0" presId="urn:microsoft.com/office/officeart/2018/2/layout/IconCircleList"/>
    <dgm:cxn modelId="{F36D665B-518E-46F5-9E3F-736743F7C2C1}" type="presOf" srcId="{AFA31081-438D-42C6-88C2-7C9584F8D2EA}" destId="{248A309E-832C-419E-B348-14C667553795}" srcOrd="0" destOrd="0" presId="urn:microsoft.com/office/officeart/2018/2/layout/IconCircleList"/>
    <dgm:cxn modelId="{28EA8A62-7F6C-474E-97C5-11E732DF3092}" srcId="{4F32F9FB-C6EA-4CB7-A93C-DE96882F6916}" destId="{6D2A01BE-5765-4FE5-ACA9-C32DDD06CA6A}" srcOrd="0" destOrd="0" parTransId="{FD6D0747-776C-41E8-8EDB-DDA5191AF384}" sibTransId="{2D9D90B9-C248-40E0-BFD3-D61136614F5F}"/>
    <dgm:cxn modelId="{90391472-A1A2-47D0-A4A4-2CF52C52ABB6}" srcId="{4F32F9FB-C6EA-4CB7-A93C-DE96882F6916}" destId="{EB6EB85D-1D12-43FE-AE2F-40AA805C133D}" srcOrd="2" destOrd="0" parTransId="{674E7E59-2823-4F8C-9F45-2D01FF790FE2}" sibTransId="{B8546002-1B10-4200-A621-704955822A37}"/>
    <dgm:cxn modelId="{A096D67E-FF18-4745-9851-2A91CC9ED3D7}" type="presOf" srcId="{D36B7755-97D9-4274-AD97-237C0552BE33}" destId="{65FB0B8B-9606-4F88-91C8-5F0D08DEDFEF}" srcOrd="0" destOrd="0" presId="urn:microsoft.com/office/officeart/2018/2/layout/IconCircleList"/>
    <dgm:cxn modelId="{B6E26F84-090C-4DD8-B102-1FA3F9C5EA6E}" srcId="{4F32F9FB-C6EA-4CB7-A93C-DE96882F6916}" destId="{D36B7755-97D9-4274-AD97-237C0552BE33}" srcOrd="1" destOrd="0" parTransId="{B613BEF3-A062-4324-B0DE-AEDC1DAD81D9}" sibTransId="{73D034DD-3831-4D75-A23F-F6902DE826B9}"/>
    <dgm:cxn modelId="{380E43A0-7CAB-4701-97BC-D3B478F9B44B}" type="presOf" srcId="{2D9D90B9-C248-40E0-BFD3-D61136614F5F}" destId="{B72A8D54-1E89-42E7-8510-22FFDA2C7793}" srcOrd="0" destOrd="0" presId="urn:microsoft.com/office/officeart/2018/2/layout/IconCircleList"/>
    <dgm:cxn modelId="{B91D5EBE-EFDC-4A0F-94D1-1302B3F2E0A3}" type="presOf" srcId="{73D034DD-3831-4D75-A23F-F6902DE826B9}" destId="{9938595A-5FC2-4FE0-82FC-B8EF99A1ECD0}" srcOrd="0" destOrd="0" presId="urn:microsoft.com/office/officeart/2018/2/layout/IconCircleList"/>
    <dgm:cxn modelId="{C5A7EEC5-9DF6-4BCE-A2BE-B4104B68737C}" type="presOf" srcId="{4F32F9FB-C6EA-4CB7-A93C-DE96882F6916}" destId="{234CD5E6-1A91-4361-B8A8-68370D4179B3}" srcOrd="0" destOrd="0" presId="urn:microsoft.com/office/officeart/2018/2/layout/IconCircleList"/>
    <dgm:cxn modelId="{3427B3DD-AEFC-4B3C-BDA2-1CB81A67450C}" srcId="{4F32F9FB-C6EA-4CB7-A93C-DE96882F6916}" destId="{AFA31081-438D-42C6-88C2-7C9584F8D2EA}" srcOrd="3" destOrd="0" parTransId="{8649CDF9-78D8-487F-9838-7AF37D29F550}" sibTransId="{709322DC-B96B-40E5-AF84-D9160BDCA1C2}"/>
    <dgm:cxn modelId="{0A7D9E95-776E-4ADF-80E1-4FC7A55C43B1}" type="presParOf" srcId="{234CD5E6-1A91-4361-B8A8-68370D4179B3}" destId="{651860D6-AF04-4036-BD33-67E37646BBCB}" srcOrd="0" destOrd="0" presId="urn:microsoft.com/office/officeart/2018/2/layout/IconCircleList"/>
    <dgm:cxn modelId="{200605ED-3D67-4041-B706-92F60D56100F}" type="presParOf" srcId="{651860D6-AF04-4036-BD33-67E37646BBCB}" destId="{66CD230D-5042-4FA3-98EC-6CB820FCAF09}" srcOrd="0" destOrd="0" presId="urn:microsoft.com/office/officeart/2018/2/layout/IconCircleList"/>
    <dgm:cxn modelId="{CDA1709C-39A4-4FC9-9233-5DC065AFF840}" type="presParOf" srcId="{66CD230D-5042-4FA3-98EC-6CB820FCAF09}" destId="{AA04B7B7-C2C2-4115-9932-3BF6AD492AD4}" srcOrd="0" destOrd="0" presId="urn:microsoft.com/office/officeart/2018/2/layout/IconCircleList"/>
    <dgm:cxn modelId="{6D4F152B-8B09-4820-9452-BE389E650368}" type="presParOf" srcId="{66CD230D-5042-4FA3-98EC-6CB820FCAF09}" destId="{F1099C00-01E9-4F4E-8790-B1A10D5D48C3}" srcOrd="1" destOrd="0" presId="urn:microsoft.com/office/officeart/2018/2/layout/IconCircleList"/>
    <dgm:cxn modelId="{09F3ACD2-5508-4C2C-BC1B-853E2B8E0260}" type="presParOf" srcId="{66CD230D-5042-4FA3-98EC-6CB820FCAF09}" destId="{FAF204EC-C870-46AD-85B1-2D43140EA985}" srcOrd="2" destOrd="0" presId="urn:microsoft.com/office/officeart/2018/2/layout/IconCircleList"/>
    <dgm:cxn modelId="{27F7D708-3D79-4A1D-B744-CF0E76F18D63}" type="presParOf" srcId="{66CD230D-5042-4FA3-98EC-6CB820FCAF09}" destId="{FED3CBEA-03B3-411E-A25C-5CDE6B230F25}" srcOrd="3" destOrd="0" presId="urn:microsoft.com/office/officeart/2018/2/layout/IconCircleList"/>
    <dgm:cxn modelId="{9C1E34E9-9221-406C-A1E8-1759F755C5BD}" type="presParOf" srcId="{651860D6-AF04-4036-BD33-67E37646BBCB}" destId="{B72A8D54-1E89-42E7-8510-22FFDA2C7793}" srcOrd="1" destOrd="0" presId="urn:microsoft.com/office/officeart/2018/2/layout/IconCircleList"/>
    <dgm:cxn modelId="{597BDCD9-63E6-48A7-9446-0C93A519C9EF}" type="presParOf" srcId="{651860D6-AF04-4036-BD33-67E37646BBCB}" destId="{FA5DB07B-E6DD-4B37-BC31-AACC90DA45F8}" srcOrd="2" destOrd="0" presId="urn:microsoft.com/office/officeart/2018/2/layout/IconCircleList"/>
    <dgm:cxn modelId="{2F5B6ADB-2CCB-4D5E-9ABF-BC8CC818A5FB}" type="presParOf" srcId="{FA5DB07B-E6DD-4B37-BC31-AACC90DA45F8}" destId="{0B110CAF-8063-4F35-B60C-9D89AD6092CE}" srcOrd="0" destOrd="0" presId="urn:microsoft.com/office/officeart/2018/2/layout/IconCircleList"/>
    <dgm:cxn modelId="{0B1B8E66-1182-4828-9000-5F2C825E5D4C}" type="presParOf" srcId="{FA5DB07B-E6DD-4B37-BC31-AACC90DA45F8}" destId="{B099E39D-8BED-49A5-9FF8-647C5E7ABFEA}" srcOrd="1" destOrd="0" presId="urn:microsoft.com/office/officeart/2018/2/layout/IconCircleList"/>
    <dgm:cxn modelId="{6291A6D9-7EB8-493A-9FF8-44226BAAD9E7}" type="presParOf" srcId="{FA5DB07B-E6DD-4B37-BC31-AACC90DA45F8}" destId="{D8D0C4D9-1F98-4B41-9353-D146EBC2AA0F}" srcOrd="2" destOrd="0" presId="urn:microsoft.com/office/officeart/2018/2/layout/IconCircleList"/>
    <dgm:cxn modelId="{8D6FA547-2245-4940-B661-BFA82AD09A18}" type="presParOf" srcId="{FA5DB07B-E6DD-4B37-BC31-AACC90DA45F8}" destId="{65FB0B8B-9606-4F88-91C8-5F0D08DEDFEF}" srcOrd="3" destOrd="0" presId="urn:microsoft.com/office/officeart/2018/2/layout/IconCircleList"/>
    <dgm:cxn modelId="{62AE101D-7676-4283-8300-E534575A28AB}" type="presParOf" srcId="{651860D6-AF04-4036-BD33-67E37646BBCB}" destId="{9938595A-5FC2-4FE0-82FC-B8EF99A1ECD0}" srcOrd="3" destOrd="0" presId="urn:microsoft.com/office/officeart/2018/2/layout/IconCircleList"/>
    <dgm:cxn modelId="{D5DB8A4B-5D31-4EDA-8BBA-901B974BAB45}" type="presParOf" srcId="{651860D6-AF04-4036-BD33-67E37646BBCB}" destId="{E70281DB-C0C2-4591-85E0-FAFB406E21E5}" srcOrd="4" destOrd="0" presId="urn:microsoft.com/office/officeart/2018/2/layout/IconCircleList"/>
    <dgm:cxn modelId="{79F228D6-9A16-4035-A741-3311A686D3C3}" type="presParOf" srcId="{E70281DB-C0C2-4591-85E0-FAFB406E21E5}" destId="{AC808EA1-6143-4B87-9C6A-0449C5881C41}" srcOrd="0" destOrd="0" presId="urn:microsoft.com/office/officeart/2018/2/layout/IconCircleList"/>
    <dgm:cxn modelId="{D0D147D7-EDF2-4C28-AB22-1090B6177BF8}" type="presParOf" srcId="{E70281DB-C0C2-4591-85E0-FAFB406E21E5}" destId="{E3C243E3-3C83-4925-9F78-AFF2733AB769}" srcOrd="1" destOrd="0" presId="urn:microsoft.com/office/officeart/2018/2/layout/IconCircleList"/>
    <dgm:cxn modelId="{BC330A64-20DF-4A06-9B22-BBE47373C8BF}" type="presParOf" srcId="{E70281DB-C0C2-4591-85E0-FAFB406E21E5}" destId="{D36709A7-E586-4E07-AE79-907992B7BCE0}" srcOrd="2" destOrd="0" presId="urn:microsoft.com/office/officeart/2018/2/layout/IconCircleList"/>
    <dgm:cxn modelId="{34358206-2E89-47A6-8575-75FFEA31711F}" type="presParOf" srcId="{E70281DB-C0C2-4591-85E0-FAFB406E21E5}" destId="{7E51B243-670E-4384-BE11-A821A042B166}" srcOrd="3" destOrd="0" presId="urn:microsoft.com/office/officeart/2018/2/layout/IconCircleList"/>
    <dgm:cxn modelId="{B5F8DA87-5AB3-4690-8896-3A99A0A966AB}" type="presParOf" srcId="{651860D6-AF04-4036-BD33-67E37646BBCB}" destId="{94AB2B51-7129-499E-ADA0-DA359F6D39D0}" srcOrd="5" destOrd="0" presId="urn:microsoft.com/office/officeart/2018/2/layout/IconCircleList"/>
    <dgm:cxn modelId="{C81E3419-45C2-4B23-A3E1-7B6F505302C9}" type="presParOf" srcId="{651860D6-AF04-4036-BD33-67E37646BBCB}" destId="{66D8864A-B9F0-43D4-8DAC-5CD6DB92F7E1}" srcOrd="6" destOrd="0" presId="urn:microsoft.com/office/officeart/2018/2/layout/IconCircleList"/>
    <dgm:cxn modelId="{3817F0AC-80CF-4D93-8805-68918C533A90}" type="presParOf" srcId="{66D8864A-B9F0-43D4-8DAC-5CD6DB92F7E1}" destId="{DA69B2BF-24C5-4937-A49E-BED0DD8BD24C}" srcOrd="0" destOrd="0" presId="urn:microsoft.com/office/officeart/2018/2/layout/IconCircleList"/>
    <dgm:cxn modelId="{CFF26515-25E8-4E96-996D-801396F98E8D}" type="presParOf" srcId="{66D8864A-B9F0-43D4-8DAC-5CD6DB92F7E1}" destId="{2857EA82-A90C-435E-94C4-6F144D1FF8FA}" srcOrd="1" destOrd="0" presId="urn:microsoft.com/office/officeart/2018/2/layout/IconCircleList"/>
    <dgm:cxn modelId="{DFA7F20F-5837-40D7-BD6D-45646C50F4FE}" type="presParOf" srcId="{66D8864A-B9F0-43D4-8DAC-5CD6DB92F7E1}" destId="{F999D06F-A356-4862-BB63-498C055C425D}" srcOrd="2" destOrd="0" presId="urn:microsoft.com/office/officeart/2018/2/layout/IconCircleList"/>
    <dgm:cxn modelId="{040C61AD-5249-42AC-B27A-112205A852F3}" type="presParOf" srcId="{66D8864A-B9F0-43D4-8DAC-5CD6DB92F7E1}" destId="{248A309E-832C-419E-B348-14C66755379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106EB5-3B1D-40F6-A25D-52E6421FBAA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B614E54-4EF9-45D4-98AC-B34BD72024E9}">
      <dgm:prSet custT="1"/>
      <dgm:spPr/>
      <dgm:t>
        <a:bodyPr/>
        <a:lstStyle/>
        <a:p>
          <a:r>
            <a:rPr lang="en-US" sz="1800"/>
            <a:t>Benito, M., Gil, P., &amp; </a:t>
          </a:r>
          <a:r>
            <a:rPr lang="en-US" sz="1800" err="1"/>
            <a:t>Romera</a:t>
          </a:r>
          <a:r>
            <a:rPr lang="en-US" sz="1800"/>
            <a:t>, R. (2019, September 9). Funding, is it key for standing out in the university rankings? - </a:t>
          </a:r>
          <a:r>
            <a:rPr lang="en-US" sz="1800" err="1"/>
            <a:t>scientometrics</a:t>
          </a:r>
          <a:r>
            <a:rPr lang="en-US" sz="1800"/>
            <a:t>. SpringerLink. https://link.springer.com/article/10.1007/s11192-019-03202-z </a:t>
          </a:r>
        </a:p>
      </dgm:t>
    </dgm:pt>
    <dgm:pt modelId="{3952F07B-3C7F-4974-AD8D-3E3957648E76}" type="parTrans" cxnId="{0E39FC99-0CC7-49B9-8862-4A72F8644EBA}">
      <dgm:prSet/>
      <dgm:spPr/>
      <dgm:t>
        <a:bodyPr/>
        <a:lstStyle/>
        <a:p>
          <a:endParaRPr lang="en-US"/>
        </a:p>
      </dgm:t>
    </dgm:pt>
    <dgm:pt modelId="{2D065CFF-D29D-48A4-A916-9E39FFCD465A}" type="sibTrans" cxnId="{0E39FC99-0CC7-49B9-8862-4A72F8644EBA}">
      <dgm:prSet/>
      <dgm:spPr/>
      <dgm:t>
        <a:bodyPr/>
        <a:lstStyle/>
        <a:p>
          <a:endParaRPr lang="en-US"/>
        </a:p>
      </dgm:t>
    </dgm:pt>
    <dgm:pt modelId="{DD2CFDFD-7670-4CE3-807F-8B26766FF0F1}">
      <dgm:prSet custT="1"/>
      <dgm:spPr/>
      <dgm:t>
        <a:bodyPr/>
        <a:lstStyle/>
        <a:p>
          <a:r>
            <a:rPr lang="en-US" sz="1800" err="1"/>
            <a:t>Mikryukov</a:t>
          </a:r>
          <a:r>
            <a:rPr lang="en-US" sz="1800"/>
            <a:t>, A., &amp;amp; </a:t>
          </a:r>
          <a:r>
            <a:rPr lang="en-US" sz="1800" err="1"/>
            <a:t>Mazurov</a:t>
          </a:r>
          <a:r>
            <a:rPr lang="en-US" sz="1800"/>
            <a:t>, M. (1970, January 1). The task of improving the University Ranking based on the Statistical Analysis Methods. SpringerLink. https://link.springer.com/chapter/10.1007/978-3-030-67133-4_6</a:t>
          </a:r>
        </a:p>
      </dgm:t>
    </dgm:pt>
    <dgm:pt modelId="{3CC8C28D-6D7C-4FED-A14D-39DF31AB9239}" type="parTrans" cxnId="{C2E1B1A9-9DB6-46E8-9D17-6DB3E09B0B73}">
      <dgm:prSet/>
      <dgm:spPr/>
      <dgm:t>
        <a:bodyPr/>
        <a:lstStyle/>
        <a:p>
          <a:endParaRPr lang="en-US"/>
        </a:p>
      </dgm:t>
    </dgm:pt>
    <dgm:pt modelId="{E9933190-080D-479B-AC04-CC5E5A0FFECD}" type="sibTrans" cxnId="{C2E1B1A9-9DB6-46E8-9D17-6DB3E09B0B73}">
      <dgm:prSet/>
      <dgm:spPr/>
      <dgm:t>
        <a:bodyPr/>
        <a:lstStyle/>
        <a:p>
          <a:endParaRPr lang="en-US"/>
        </a:p>
      </dgm:t>
    </dgm:pt>
    <dgm:pt modelId="{759AB794-B047-4EF9-A6EB-36368865B94F}">
      <dgm:prSet custT="1"/>
      <dgm:spPr/>
      <dgm:t>
        <a:bodyPr/>
        <a:lstStyle/>
        <a:p>
          <a:r>
            <a:rPr lang="en-US" sz="1800"/>
            <a:t>Sharif, F. S. (2015, July 1). Characteristics of highly ranked universities in the Times Higher Education (the) World University Rankings. </a:t>
          </a:r>
          <a:r>
            <a:rPr lang="en-US" sz="1800" err="1"/>
            <a:t>VTechWorks</a:t>
          </a:r>
          <a:r>
            <a:rPr lang="en-US" sz="1800"/>
            <a:t> Home. https://vtechworks.lib.vt.edu/handle/10919/79640 </a:t>
          </a:r>
        </a:p>
      </dgm:t>
    </dgm:pt>
    <dgm:pt modelId="{B7D4F61B-87F0-4377-8488-87FABD37623C}" type="parTrans" cxnId="{9187230F-05F2-491E-A114-D89440F7F95E}">
      <dgm:prSet/>
      <dgm:spPr/>
      <dgm:t>
        <a:bodyPr/>
        <a:lstStyle/>
        <a:p>
          <a:endParaRPr lang="en-US"/>
        </a:p>
      </dgm:t>
    </dgm:pt>
    <dgm:pt modelId="{B33F47E7-84A4-4C3A-8C65-FFC273FA0371}" type="sibTrans" cxnId="{9187230F-05F2-491E-A114-D89440F7F95E}">
      <dgm:prSet/>
      <dgm:spPr/>
      <dgm:t>
        <a:bodyPr/>
        <a:lstStyle/>
        <a:p>
          <a:endParaRPr lang="en-US"/>
        </a:p>
      </dgm:t>
    </dgm:pt>
    <dgm:pt modelId="{69EE4EF1-D428-4591-9472-C4F506846ED2}" type="pres">
      <dgm:prSet presAssocID="{B8106EB5-3B1D-40F6-A25D-52E6421FBAAA}" presName="vert0" presStyleCnt="0">
        <dgm:presLayoutVars>
          <dgm:dir/>
          <dgm:animOne val="branch"/>
          <dgm:animLvl val="lvl"/>
        </dgm:presLayoutVars>
      </dgm:prSet>
      <dgm:spPr/>
    </dgm:pt>
    <dgm:pt modelId="{1647D021-422B-4C3B-B7E9-AA9CB0AA5D91}" type="pres">
      <dgm:prSet presAssocID="{CB614E54-4EF9-45D4-98AC-B34BD72024E9}" presName="thickLine" presStyleLbl="alignNode1" presStyleIdx="0" presStyleCnt="3"/>
      <dgm:spPr/>
    </dgm:pt>
    <dgm:pt modelId="{9270DA2F-D4EA-487E-8F24-E6C8B1DB0851}" type="pres">
      <dgm:prSet presAssocID="{CB614E54-4EF9-45D4-98AC-B34BD72024E9}" presName="horz1" presStyleCnt="0"/>
      <dgm:spPr/>
    </dgm:pt>
    <dgm:pt modelId="{74E51DF7-6DED-40C5-AC9B-1225A638DC40}" type="pres">
      <dgm:prSet presAssocID="{CB614E54-4EF9-45D4-98AC-B34BD72024E9}" presName="tx1" presStyleLbl="revTx" presStyleIdx="0" presStyleCnt="3"/>
      <dgm:spPr/>
    </dgm:pt>
    <dgm:pt modelId="{65366922-ED01-4600-A718-0EEFBEFE6E32}" type="pres">
      <dgm:prSet presAssocID="{CB614E54-4EF9-45D4-98AC-B34BD72024E9}" presName="vert1" presStyleCnt="0"/>
      <dgm:spPr/>
    </dgm:pt>
    <dgm:pt modelId="{10DCF302-F2D0-420B-98C2-E817BE96FE7B}" type="pres">
      <dgm:prSet presAssocID="{DD2CFDFD-7670-4CE3-807F-8B26766FF0F1}" presName="thickLine" presStyleLbl="alignNode1" presStyleIdx="1" presStyleCnt="3"/>
      <dgm:spPr/>
    </dgm:pt>
    <dgm:pt modelId="{E895CB04-83FB-4103-A1C7-F79837452F2F}" type="pres">
      <dgm:prSet presAssocID="{DD2CFDFD-7670-4CE3-807F-8B26766FF0F1}" presName="horz1" presStyleCnt="0"/>
      <dgm:spPr/>
    </dgm:pt>
    <dgm:pt modelId="{481D9880-3283-430D-B08F-C4EDBB002FFD}" type="pres">
      <dgm:prSet presAssocID="{DD2CFDFD-7670-4CE3-807F-8B26766FF0F1}" presName="tx1" presStyleLbl="revTx" presStyleIdx="1" presStyleCnt="3"/>
      <dgm:spPr/>
    </dgm:pt>
    <dgm:pt modelId="{6F574AD5-ABB1-4116-8834-715815B2205C}" type="pres">
      <dgm:prSet presAssocID="{DD2CFDFD-7670-4CE3-807F-8B26766FF0F1}" presName="vert1" presStyleCnt="0"/>
      <dgm:spPr/>
    </dgm:pt>
    <dgm:pt modelId="{D6176B93-80AA-47B7-B308-B4B58113A8FD}" type="pres">
      <dgm:prSet presAssocID="{759AB794-B047-4EF9-A6EB-36368865B94F}" presName="thickLine" presStyleLbl="alignNode1" presStyleIdx="2" presStyleCnt="3"/>
      <dgm:spPr/>
    </dgm:pt>
    <dgm:pt modelId="{733D02F3-E17A-4F4D-BA60-D29DE1679286}" type="pres">
      <dgm:prSet presAssocID="{759AB794-B047-4EF9-A6EB-36368865B94F}" presName="horz1" presStyleCnt="0"/>
      <dgm:spPr/>
    </dgm:pt>
    <dgm:pt modelId="{666B4ED7-E9F3-4A3A-8B3C-D8850ECDA369}" type="pres">
      <dgm:prSet presAssocID="{759AB794-B047-4EF9-A6EB-36368865B94F}" presName="tx1" presStyleLbl="revTx" presStyleIdx="2" presStyleCnt="3"/>
      <dgm:spPr/>
    </dgm:pt>
    <dgm:pt modelId="{D1C6D332-8304-458A-B281-21108B4D8F98}" type="pres">
      <dgm:prSet presAssocID="{759AB794-B047-4EF9-A6EB-36368865B94F}" presName="vert1" presStyleCnt="0"/>
      <dgm:spPr/>
    </dgm:pt>
  </dgm:ptLst>
  <dgm:cxnLst>
    <dgm:cxn modelId="{9187230F-05F2-491E-A114-D89440F7F95E}" srcId="{B8106EB5-3B1D-40F6-A25D-52E6421FBAAA}" destId="{759AB794-B047-4EF9-A6EB-36368865B94F}" srcOrd="2" destOrd="0" parTransId="{B7D4F61B-87F0-4377-8488-87FABD37623C}" sibTransId="{B33F47E7-84A4-4C3A-8C65-FFC273FA0371}"/>
    <dgm:cxn modelId="{82CB0A24-A2DD-406C-9EA4-B7F76C3AAB7B}" type="presOf" srcId="{759AB794-B047-4EF9-A6EB-36368865B94F}" destId="{666B4ED7-E9F3-4A3A-8B3C-D8850ECDA369}" srcOrd="0" destOrd="0" presId="urn:microsoft.com/office/officeart/2008/layout/LinedList"/>
    <dgm:cxn modelId="{3663FC66-71DF-4918-94A4-914A1681F794}" type="presOf" srcId="{B8106EB5-3B1D-40F6-A25D-52E6421FBAAA}" destId="{69EE4EF1-D428-4591-9472-C4F506846ED2}" srcOrd="0" destOrd="0" presId="urn:microsoft.com/office/officeart/2008/layout/LinedList"/>
    <dgm:cxn modelId="{0E39FC99-0CC7-49B9-8862-4A72F8644EBA}" srcId="{B8106EB5-3B1D-40F6-A25D-52E6421FBAAA}" destId="{CB614E54-4EF9-45D4-98AC-B34BD72024E9}" srcOrd="0" destOrd="0" parTransId="{3952F07B-3C7F-4974-AD8D-3E3957648E76}" sibTransId="{2D065CFF-D29D-48A4-A916-9E39FFCD465A}"/>
    <dgm:cxn modelId="{C2E1B1A9-9DB6-46E8-9D17-6DB3E09B0B73}" srcId="{B8106EB5-3B1D-40F6-A25D-52E6421FBAAA}" destId="{DD2CFDFD-7670-4CE3-807F-8B26766FF0F1}" srcOrd="1" destOrd="0" parTransId="{3CC8C28D-6D7C-4FED-A14D-39DF31AB9239}" sibTransId="{E9933190-080D-479B-AC04-CC5E5A0FFECD}"/>
    <dgm:cxn modelId="{2F00F4B7-C4B0-46E2-81B0-7F8157F848DD}" type="presOf" srcId="{CB614E54-4EF9-45D4-98AC-B34BD72024E9}" destId="{74E51DF7-6DED-40C5-AC9B-1225A638DC40}" srcOrd="0" destOrd="0" presId="urn:microsoft.com/office/officeart/2008/layout/LinedList"/>
    <dgm:cxn modelId="{BF9B1ED5-DB33-40C0-9619-CE4A991A9C92}" type="presOf" srcId="{DD2CFDFD-7670-4CE3-807F-8B26766FF0F1}" destId="{481D9880-3283-430D-B08F-C4EDBB002FFD}" srcOrd="0" destOrd="0" presId="urn:microsoft.com/office/officeart/2008/layout/LinedList"/>
    <dgm:cxn modelId="{7F42D8C7-155A-44AF-8CE5-BFC96A54D53C}" type="presParOf" srcId="{69EE4EF1-D428-4591-9472-C4F506846ED2}" destId="{1647D021-422B-4C3B-B7E9-AA9CB0AA5D91}" srcOrd="0" destOrd="0" presId="urn:microsoft.com/office/officeart/2008/layout/LinedList"/>
    <dgm:cxn modelId="{6825B3AC-2153-4A3D-B0E9-B481C5670252}" type="presParOf" srcId="{69EE4EF1-D428-4591-9472-C4F506846ED2}" destId="{9270DA2F-D4EA-487E-8F24-E6C8B1DB0851}" srcOrd="1" destOrd="0" presId="urn:microsoft.com/office/officeart/2008/layout/LinedList"/>
    <dgm:cxn modelId="{095E0297-EBEE-4E42-AF3B-CCC6BA5E8A0A}" type="presParOf" srcId="{9270DA2F-D4EA-487E-8F24-E6C8B1DB0851}" destId="{74E51DF7-6DED-40C5-AC9B-1225A638DC40}" srcOrd="0" destOrd="0" presId="urn:microsoft.com/office/officeart/2008/layout/LinedList"/>
    <dgm:cxn modelId="{D85A0801-78A0-4745-8010-3ADBEA989DC7}" type="presParOf" srcId="{9270DA2F-D4EA-487E-8F24-E6C8B1DB0851}" destId="{65366922-ED01-4600-A718-0EEFBEFE6E32}" srcOrd="1" destOrd="0" presId="urn:microsoft.com/office/officeart/2008/layout/LinedList"/>
    <dgm:cxn modelId="{1071921F-0164-4E33-AA82-8D91BEC1FBD3}" type="presParOf" srcId="{69EE4EF1-D428-4591-9472-C4F506846ED2}" destId="{10DCF302-F2D0-420B-98C2-E817BE96FE7B}" srcOrd="2" destOrd="0" presId="urn:microsoft.com/office/officeart/2008/layout/LinedList"/>
    <dgm:cxn modelId="{3ED50102-2360-4071-A3DD-5552741285A1}" type="presParOf" srcId="{69EE4EF1-D428-4591-9472-C4F506846ED2}" destId="{E895CB04-83FB-4103-A1C7-F79837452F2F}" srcOrd="3" destOrd="0" presId="urn:microsoft.com/office/officeart/2008/layout/LinedList"/>
    <dgm:cxn modelId="{D7F37AB9-50EF-4DCF-84FC-66864C68A488}" type="presParOf" srcId="{E895CB04-83FB-4103-A1C7-F79837452F2F}" destId="{481D9880-3283-430D-B08F-C4EDBB002FFD}" srcOrd="0" destOrd="0" presId="urn:microsoft.com/office/officeart/2008/layout/LinedList"/>
    <dgm:cxn modelId="{AB695766-E5B9-4F8B-B403-7EACE730F802}" type="presParOf" srcId="{E895CB04-83FB-4103-A1C7-F79837452F2F}" destId="{6F574AD5-ABB1-4116-8834-715815B2205C}" srcOrd="1" destOrd="0" presId="urn:microsoft.com/office/officeart/2008/layout/LinedList"/>
    <dgm:cxn modelId="{0B421730-87CC-4D01-866C-D6C05F8D152B}" type="presParOf" srcId="{69EE4EF1-D428-4591-9472-C4F506846ED2}" destId="{D6176B93-80AA-47B7-B308-B4B58113A8FD}" srcOrd="4" destOrd="0" presId="urn:microsoft.com/office/officeart/2008/layout/LinedList"/>
    <dgm:cxn modelId="{CB98C5E0-53DE-4A2D-9AC3-D2FFD88B7891}" type="presParOf" srcId="{69EE4EF1-D428-4591-9472-C4F506846ED2}" destId="{733D02F3-E17A-4F4D-BA60-D29DE1679286}" srcOrd="5" destOrd="0" presId="urn:microsoft.com/office/officeart/2008/layout/LinedList"/>
    <dgm:cxn modelId="{EF74A6FC-89CF-42EB-83C5-B51A918F8E4E}" type="presParOf" srcId="{733D02F3-E17A-4F4D-BA60-D29DE1679286}" destId="{666B4ED7-E9F3-4A3A-8B3C-D8850ECDA369}" srcOrd="0" destOrd="0" presId="urn:microsoft.com/office/officeart/2008/layout/LinedList"/>
    <dgm:cxn modelId="{71EFFEAE-0981-41D8-907D-8FF8E47006C0}" type="presParOf" srcId="{733D02F3-E17A-4F4D-BA60-D29DE1679286}" destId="{D1C6D332-8304-458A-B281-21108B4D8F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0FADA-0E94-4A4E-A4B4-F597EC74028F}">
      <dsp:nvSpPr>
        <dsp:cNvPr id="0" name=""/>
        <dsp:cNvSpPr/>
      </dsp:nvSpPr>
      <dsp:spPr>
        <a:xfrm>
          <a:off x="930572" y="3032"/>
          <a:ext cx="2833338" cy="170000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mn-lt"/>
            </a:rPr>
            <a:t>Q1</a:t>
          </a:r>
          <a:r>
            <a:rPr lang="en-US" sz="1400" b="0" kern="1200">
              <a:latin typeface="+mn-lt"/>
            </a:rPr>
            <a:t>. </a:t>
          </a:r>
          <a:r>
            <a:rPr lang="en-US" sz="1400" b="0" kern="1200">
              <a:latin typeface="+mn-lt"/>
              <a:cs typeface="Times New Roman"/>
            </a:rPr>
            <a:t>To what extent do teaching, research, and citation scores contribute to predicting and understanding the university's overall Score' in rankings? </a:t>
          </a:r>
          <a:br>
            <a:rPr lang="en-US" sz="1400" b="1" kern="1200">
              <a:latin typeface="+mn-lt"/>
              <a:cs typeface="Calibri Light"/>
            </a:rPr>
          </a:br>
          <a:r>
            <a:rPr lang="en-US" sz="1400" b="1" kern="1200">
              <a:latin typeface="+mn-lt"/>
            </a:rPr>
            <a:t>Method – Linear</a:t>
          </a:r>
          <a:r>
            <a:rPr lang="en-US" sz="1400" b="1" kern="1200">
              <a:latin typeface="+mn-lt"/>
              <a:cs typeface="Calibri Light"/>
            </a:rPr>
            <a:t> Regression Analysis</a:t>
          </a:r>
          <a:endParaRPr lang="en-US" sz="1400" b="1" kern="1200">
            <a:latin typeface="+mn-lt"/>
            <a:ea typeface="+mn-lt"/>
            <a:cs typeface="+mn-lt"/>
          </a:endParaRPr>
        </a:p>
      </dsp:txBody>
      <dsp:txXfrm>
        <a:off x="930572" y="3032"/>
        <a:ext cx="2833338" cy="1700003"/>
      </dsp:txXfrm>
    </dsp:sp>
    <dsp:sp modelId="{8A976E14-6C6F-442C-AB1E-676F5BB6D85F}">
      <dsp:nvSpPr>
        <dsp:cNvPr id="0" name=""/>
        <dsp:cNvSpPr/>
      </dsp:nvSpPr>
      <dsp:spPr>
        <a:xfrm>
          <a:off x="4047245" y="3032"/>
          <a:ext cx="2833338" cy="170000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mn-lt"/>
            </a:rPr>
            <a:t>Q2.</a:t>
          </a:r>
          <a:r>
            <a:rPr lang="en-US" sz="1400" b="0" kern="1200">
              <a:latin typeface="+mn-lt"/>
            </a:rPr>
            <a:t> </a:t>
          </a:r>
          <a:r>
            <a:rPr lang="en-US" sz="1400" b="0" kern="1200">
              <a:latin typeface="+mn-lt"/>
              <a:cs typeface="Times New Roman"/>
            </a:rPr>
            <a:t>How do universities group based on teaching, research, and international outlook scores, and what insights do these clusters reveal about shared characteristics?</a:t>
          </a:r>
          <a:br>
            <a:rPr lang="en-US" sz="1400" b="1" kern="1200">
              <a:latin typeface="+mn-lt"/>
              <a:cs typeface="Calibri Light" panose="020F0302020204030204"/>
            </a:rPr>
          </a:br>
          <a:r>
            <a:rPr lang="en-US" sz="1400" b="1" kern="1200">
              <a:latin typeface="+mn-lt"/>
              <a:cs typeface="Calibri Light" panose="020F0302020204030204"/>
            </a:rPr>
            <a:t>Method – K-means Clustering</a:t>
          </a:r>
        </a:p>
      </dsp:txBody>
      <dsp:txXfrm>
        <a:off x="4047245" y="3032"/>
        <a:ext cx="2833338" cy="1700003"/>
      </dsp:txXfrm>
    </dsp:sp>
    <dsp:sp modelId="{A498FB3E-8151-43DA-84A7-D4B3B359C748}">
      <dsp:nvSpPr>
        <dsp:cNvPr id="0" name=""/>
        <dsp:cNvSpPr/>
      </dsp:nvSpPr>
      <dsp:spPr>
        <a:xfrm>
          <a:off x="7163917" y="3032"/>
          <a:ext cx="2833338" cy="170000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mn-lt"/>
              <a:cs typeface="Calibri Light" panose="020F0302020204030204"/>
            </a:rPr>
            <a:t>Q3</a:t>
          </a:r>
          <a:r>
            <a:rPr lang="en-US" sz="1400" b="1" kern="1200">
              <a:latin typeface="+mn-lt"/>
            </a:rPr>
            <a:t>. </a:t>
          </a:r>
          <a:r>
            <a:rPr lang="en-US" sz="1400" b="0" kern="1200">
              <a:latin typeface="+mn-lt"/>
              <a:cs typeface="Times New Roman"/>
            </a:rPr>
            <a:t>What are the key factors contributing significantly to the variability in University Rankings?</a:t>
          </a:r>
          <a:br>
            <a:rPr lang="en-US" sz="1400" b="1" kern="1200">
              <a:latin typeface="+mn-lt"/>
            </a:rPr>
          </a:br>
          <a:r>
            <a:rPr lang="en-US" sz="1400" b="1" kern="1200">
              <a:latin typeface="+mn-lt"/>
              <a:ea typeface="+mn-lt"/>
              <a:cs typeface="Calibri Light"/>
            </a:rPr>
            <a:t>Method -</a:t>
          </a:r>
          <a:r>
            <a:rPr lang="en-US" sz="1400" b="1" kern="1200">
              <a:latin typeface="+mn-lt"/>
              <a:ea typeface="+mn-lt"/>
            </a:rPr>
            <a:t> </a:t>
          </a:r>
          <a:r>
            <a:rPr lang="en-US" sz="1400" b="1" kern="1200">
              <a:latin typeface="+mn-lt"/>
            </a:rPr>
            <a:t>Principal Component Analysis</a:t>
          </a:r>
          <a:endParaRPr lang="en-US" sz="1400" b="1" kern="1200">
            <a:latin typeface="+mn-lt"/>
            <a:ea typeface="+mn-lt"/>
            <a:cs typeface="Calibri Light"/>
          </a:endParaRPr>
        </a:p>
      </dsp:txBody>
      <dsp:txXfrm>
        <a:off x="7163917" y="3032"/>
        <a:ext cx="2833338" cy="1700003"/>
      </dsp:txXfrm>
    </dsp:sp>
    <dsp:sp modelId="{807AE7AC-C776-4FE5-9EC8-A5E15E41F7BF}">
      <dsp:nvSpPr>
        <dsp:cNvPr id="0" name=""/>
        <dsp:cNvSpPr/>
      </dsp:nvSpPr>
      <dsp:spPr>
        <a:xfrm>
          <a:off x="2488909" y="1986369"/>
          <a:ext cx="2833338" cy="170000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mn-lt"/>
              <a:ea typeface="+mn-lt"/>
              <a:cs typeface="Calibri Light"/>
            </a:rPr>
            <a:t>Q4</a:t>
          </a:r>
          <a:r>
            <a:rPr lang="en-US" sz="1400" b="1" kern="1200">
              <a:latin typeface="+mn-lt"/>
            </a:rPr>
            <a:t>.</a:t>
          </a:r>
          <a:r>
            <a:rPr lang="en-US" sz="1400" b="0" kern="1200">
              <a:latin typeface="+mn-lt"/>
            </a:rPr>
            <a:t> Does the exploration of complex,  non-linear relationships and interactions among influencing factors contribute to understanding University Rankings?</a:t>
          </a:r>
        </a:p>
        <a:p>
          <a:pPr marL="0" lvl="0" indent="0" algn="ctr" defTabSz="622300">
            <a:lnSpc>
              <a:spcPct val="90000"/>
            </a:lnSpc>
            <a:spcBef>
              <a:spcPct val="0"/>
            </a:spcBef>
            <a:spcAft>
              <a:spcPct val="35000"/>
            </a:spcAft>
            <a:buNone/>
          </a:pPr>
          <a:r>
            <a:rPr lang="en-US" sz="1400" b="1" kern="1200">
              <a:latin typeface="+mn-lt"/>
            </a:rPr>
            <a:t>Method - </a:t>
          </a:r>
          <a:r>
            <a:rPr lang="en-US" sz="1400" kern="1200">
              <a:latin typeface="+mn-lt"/>
            </a:rPr>
            <a:t> </a:t>
          </a:r>
          <a:r>
            <a:rPr lang="en-US" sz="1400" b="1" kern="1200">
              <a:latin typeface="+mn-lt"/>
            </a:rPr>
            <a:t>Decision Tree Regression</a:t>
          </a:r>
        </a:p>
      </dsp:txBody>
      <dsp:txXfrm>
        <a:off x="2488909" y="1986369"/>
        <a:ext cx="2833338" cy="1700003"/>
      </dsp:txXfrm>
    </dsp:sp>
    <dsp:sp modelId="{7AF3CB20-04A2-48FA-9FFC-E84E79B2BAED}">
      <dsp:nvSpPr>
        <dsp:cNvPr id="0" name=""/>
        <dsp:cNvSpPr/>
      </dsp:nvSpPr>
      <dsp:spPr>
        <a:xfrm>
          <a:off x="5605581" y="1986369"/>
          <a:ext cx="2833338" cy="170000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mn-lt"/>
            </a:rPr>
            <a:t>Q5. </a:t>
          </a:r>
          <a:r>
            <a:rPr lang="en-US" sz="1400" b="0" kern="1200">
              <a:latin typeface="+mn-lt"/>
              <a:cs typeface="Times New Roman"/>
            </a:rPr>
            <a:t>Is there a significant association between university ranking categorical variables and university types?</a:t>
          </a:r>
          <a:br>
            <a:rPr lang="en-US" sz="1400" b="1" kern="1200">
              <a:latin typeface="+mn-lt"/>
            </a:rPr>
          </a:br>
          <a:r>
            <a:rPr lang="en-US" sz="1400" b="1" kern="1200">
              <a:latin typeface="+mn-lt"/>
            </a:rPr>
            <a:t>Method – Chi-Squared Test</a:t>
          </a:r>
        </a:p>
      </dsp:txBody>
      <dsp:txXfrm>
        <a:off x="5605581" y="1986369"/>
        <a:ext cx="2833338" cy="1700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C4B8D-4305-4FE3-A2BF-F0FA030623EA}">
      <dsp:nvSpPr>
        <dsp:cNvPr id="0" name=""/>
        <dsp:cNvSpPr/>
      </dsp:nvSpPr>
      <dsp:spPr>
        <a:xfrm>
          <a:off x="0" y="677"/>
          <a:ext cx="693033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121270-ACF2-4F61-81FB-B9008C0E94A0}">
      <dsp:nvSpPr>
        <dsp:cNvPr id="0" name=""/>
        <dsp:cNvSpPr/>
      </dsp:nvSpPr>
      <dsp:spPr>
        <a:xfrm>
          <a:off x="0" y="677"/>
          <a:ext cx="6930335" cy="1108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Calibri"/>
              <a:cs typeface="Calibri"/>
            </a:rPr>
            <a:t>High R-squared values, especially in regression, suggested overfitting, particularly when the model was too complex.</a:t>
          </a:r>
        </a:p>
      </dsp:txBody>
      <dsp:txXfrm>
        <a:off x="0" y="677"/>
        <a:ext cx="6930335" cy="1108938"/>
      </dsp:txXfrm>
    </dsp:sp>
    <dsp:sp modelId="{AF3869CD-08BF-4A61-A05E-3990F8AD91C0}">
      <dsp:nvSpPr>
        <dsp:cNvPr id="0" name=""/>
        <dsp:cNvSpPr/>
      </dsp:nvSpPr>
      <dsp:spPr>
        <a:xfrm>
          <a:off x="0" y="1109615"/>
          <a:ext cx="6930335" cy="0"/>
        </a:xfrm>
        <a:prstGeom prst="line">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05D69B-D76A-4740-98E5-C8506F9FC111}">
      <dsp:nvSpPr>
        <dsp:cNvPr id="0" name=""/>
        <dsp:cNvSpPr/>
      </dsp:nvSpPr>
      <dsp:spPr>
        <a:xfrm>
          <a:off x="0" y="1109615"/>
          <a:ext cx="6930335" cy="1108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a:t>When we performed K-Means clustering, it oversimplified the characteristics for universities.</a:t>
          </a:r>
          <a:endParaRPr lang="en-US" sz="2100" kern="1200">
            <a:latin typeface="Calibri"/>
            <a:cs typeface="Calibri"/>
          </a:endParaRPr>
        </a:p>
      </dsp:txBody>
      <dsp:txXfrm>
        <a:off x="0" y="1109615"/>
        <a:ext cx="6930335" cy="1108938"/>
      </dsp:txXfrm>
    </dsp:sp>
    <dsp:sp modelId="{CBF8961F-9901-4A5D-872E-F03A493B1198}">
      <dsp:nvSpPr>
        <dsp:cNvPr id="0" name=""/>
        <dsp:cNvSpPr/>
      </dsp:nvSpPr>
      <dsp:spPr>
        <a:xfrm>
          <a:off x="0" y="2218554"/>
          <a:ext cx="6930335"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BA553-AA66-44AE-8ABC-4F442AB39858}">
      <dsp:nvSpPr>
        <dsp:cNvPr id="0" name=""/>
        <dsp:cNvSpPr/>
      </dsp:nvSpPr>
      <dsp:spPr>
        <a:xfrm>
          <a:off x="0" y="2218554"/>
          <a:ext cx="6930335" cy="1108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 PCA analysis, the interpretation of results could not cover the complete complexity of the variables.</a:t>
          </a:r>
          <a:endParaRPr lang="en-US" sz="2100" kern="1200">
            <a:latin typeface="Calibri"/>
            <a:cs typeface="Calibri"/>
          </a:endParaRPr>
        </a:p>
      </dsp:txBody>
      <dsp:txXfrm>
        <a:off x="0" y="2218554"/>
        <a:ext cx="6930335" cy="1108938"/>
      </dsp:txXfrm>
    </dsp:sp>
    <dsp:sp modelId="{534E328D-9E44-44D2-94D0-98A090D3E13E}">
      <dsp:nvSpPr>
        <dsp:cNvPr id="0" name=""/>
        <dsp:cNvSpPr/>
      </dsp:nvSpPr>
      <dsp:spPr>
        <a:xfrm>
          <a:off x="0" y="3327492"/>
          <a:ext cx="6930335" cy="0"/>
        </a:xfrm>
        <a:prstGeom prst="line">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CC2DBF-3F22-4354-B404-C50AAD6E21B4}">
      <dsp:nvSpPr>
        <dsp:cNvPr id="0" name=""/>
        <dsp:cNvSpPr/>
      </dsp:nvSpPr>
      <dsp:spPr>
        <a:xfrm>
          <a:off x="0" y="3327492"/>
          <a:ext cx="6930335" cy="1108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a:t>The dataset was very sensitive to features/variables when we found out the accuracy of our trained data in decision tree analysis. </a:t>
          </a:r>
        </a:p>
      </dsp:txBody>
      <dsp:txXfrm>
        <a:off x="0" y="3327492"/>
        <a:ext cx="6930335" cy="1108938"/>
      </dsp:txXfrm>
    </dsp:sp>
    <dsp:sp modelId="{51B3EA41-1317-4FF0-BAC3-334F939CD7ED}">
      <dsp:nvSpPr>
        <dsp:cNvPr id="0" name=""/>
        <dsp:cNvSpPr/>
      </dsp:nvSpPr>
      <dsp:spPr>
        <a:xfrm>
          <a:off x="0" y="4436431"/>
          <a:ext cx="6930335"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A4B9FD-E34E-4CE4-AE7A-DC215693C436}">
      <dsp:nvSpPr>
        <dsp:cNvPr id="0" name=""/>
        <dsp:cNvSpPr/>
      </dsp:nvSpPr>
      <dsp:spPr>
        <a:xfrm>
          <a:off x="0" y="4436431"/>
          <a:ext cx="6930335" cy="1108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a:t>Grouping universities based on K-Means clustering scores oversimplifies variation within each cluster, potentially neglecting the distinctive characteristics of particular colleges.</a:t>
          </a:r>
        </a:p>
      </dsp:txBody>
      <dsp:txXfrm>
        <a:off x="0" y="4436431"/>
        <a:ext cx="6930335" cy="1108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4B7B7-C2C2-4115-9932-3BF6AD492AD4}">
      <dsp:nvSpPr>
        <dsp:cNvPr id="0" name=""/>
        <dsp:cNvSpPr/>
      </dsp:nvSpPr>
      <dsp:spPr>
        <a:xfrm>
          <a:off x="163377" y="317865"/>
          <a:ext cx="1569227" cy="1569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99C00-01E9-4F4E-8790-B1A10D5D48C3}">
      <dsp:nvSpPr>
        <dsp:cNvPr id="0" name=""/>
        <dsp:cNvSpPr/>
      </dsp:nvSpPr>
      <dsp:spPr>
        <a:xfrm>
          <a:off x="492915" y="647403"/>
          <a:ext cx="910152" cy="9101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3CBEA-03B3-411E-A25C-5CDE6B230F25}">
      <dsp:nvSpPr>
        <dsp:cNvPr id="0" name=""/>
        <dsp:cNvSpPr/>
      </dsp:nvSpPr>
      <dsp:spPr>
        <a:xfrm>
          <a:off x="2068868" y="317865"/>
          <a:ext cx="3698894" cy="1569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i="1" kern="1200"/>
            <a:t>Have a diversifying range of predictive models to include more machine learning techniques, such as random forests or support vector machines, which would provide a broader understanding of the data. </a:t>
          </a:r>
        </a:p>
      </dsp:txBody>
      <dsp:txXfrm>
        <a:off x="2068868" y="317865"/>
        <a:ext cx="3698894" cy="1569227"/>
      </dsp:txXfrm>
    </dsp:sp>
    <dsp:sp modelId="{0B110CAF-8063-4F35-B60C-9D89AD6092CE}">
      <dsp:nvSpPr>
        <dsp:cNvPr id="0" name=""/>
        <dsp:cNvSpPr/>
      </dsp:nvSpPr>
      <dsp:spPr>
        <a:xfrm>
          <a:off x="6412267" y="317865"/>
          <a:ext cx="1569227" cy="1569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99E39D-8BED-49A5-9FF8-647C5E7ABFEA}">
      <dsp:nvSpPr>
        <dsp:cNvPr id="0" name=""/>
        <dsp:cNvSpPr/>
      </dsp:nvSpPr>
      <dsp:spPr>
        <a:xfrm>
          <a:off x="6741805" y="647403"/>
          <a:ext cx="910152" cy="91015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FB0B8B-9606-4F88-91C8-5F0D08DEDFEF}">
      <dsp:nvSpPr>
        <dsp:cNvPr id="0" name=""/>
        <dsp:cNvSpPr/>
      </dsp:nvSpPr>
      <dsp:spPr>
        <a:xfrm>
          <a:off x="8317758" y="317865"/>
          <a:ext cx="3698894" cy="1569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1" kern="1200"/>
            <a:t>Employing ensemble methods as they could be explored to improve prediction accuracy. </a:t>
          </a:r>
        </a:p>
      </dsp:txBody>
      <dsp:txXfrm>
        <a:off x="8317758" y="317865"/>
        <a:ext cx="3698894" cy="1569227"/>
      </dsp:txXfrm>
    </dsp:sp>
    <dsp:sp modelId="{AC808EA1-6143-4B87-9C6A-0449C5881C41}">
      <dsp:nvSpPr>
        <dsp:cNvPr id="0" name=""/>
        <dsp:cNvSpPr/>
      </dsp:nvSpPr>
      <dsp:spPr>
        <a:xfrm>
          <a:off x="163377" y="2660120"/>
          <a:ext cx="1569227" cy="1569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243E3-3C83-4925-9F78-AFF2733AB769}">
      <dsp:nvSpPr>
        <dsp:cNvPr id="0" name=""/>
        <dsp:cNvSpPr/>
      </dsp:nvSpPr>
      <dsp:spPr>
        <a:xfrm>
          <a:off x="492915" y="2989658"/>
          <a:ext cx="910152" cy="9101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51B243-670E-4384-BE11-A821A042B166}">
      <dsp:nvSpPr>
        <dsp:cNvPr id="0" name=""/>
        <dsp:cNvSpPr/>
      </dsp:nvSpPr>
      <dsp:spPr>
        <a:xfrm>
          <a:off x="2068868" y="2660120"/>
          <a:ext cx="3698894" cy="1569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1" kern="1200"/>
            <a:t>Explore datasets to get context for geographical or cultural settings and perform subgroup analysis to get more insights on the rankings based on region of universities. </a:t>
          </a:r>
        </a:p>
      </dsp:txBody>
      <dsp:txXfrm>
        <a:off x="2068868" y="2660120"/>
        <a:ext cx="3698894" cy="1569227"/>
      </dsp:txXfrm>
    </dsp:sp>
    <dsp:sp modelId="{DA69B2BF-24C5-4937-A49E-BED0DD8BD24C}">
      <dsp:nvSpPr>
        <dsp:cNvPr id="0" name=""/>
        <dsp:cNvSpPr/>
      </dsp:nvSpPr>
      <dsp:spPr>
        <a:xfrm>
          <a:off x="6412267" y="2660120"/>
          <a:ext cx="1569227" cy="1569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7EA82-A90C-435E-94C4-6F144D1FF8FA}">
      <dsp:nvSpPr>
        <dsp:cNvPr id="0" name=""/>
        <dsp:cNvSpPr/>
      </dsp:nvSpPr>
      <dsp:spPr>
        <a:xfrm>
          <a:off x="6741805" y="2989658"/>
          <a:ext cx="910152" cy="91015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A309E-832C-419E-B348-14C667553795}">
      <dsp:nvSpPr>
        <dsp:cNvPr id="0" name=""/>
        <dsp:cNvSpPr/>
      </dsp:nvSpPr>
      <dsp:spPr>
        <a:xfrm>
          <a:off x="8317758" y="2660120"/>
          <a:ext cx="3698894" cy="1569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i="1" kern="1200"/>
            <a:t>Consider some additional predictor variables as the education industry is constantly evolving in its nature to keep our research more reasonable</a:t>
          </a:r>
          <a:endParaRPr lang="en-US" sz="2000" i="1" kern="1200">
            <a:latin typeface="Calibri body"/>
          </a:endParaRPr>
        </a:p>
      </dsp:txBody>
      <dsp:txXfrm>
        <a:off x="8317758" y="2660120"/>
        <a:ext cx="3698894" cy="15692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7D021-422B-4C3B-B7E9-AA9CB0AA5D91}">
      <dsp:nvSpPr>
        <dsp:cNvPr id="0" name=""/>
        <dsp:cNvSpPr/>
      </dsp:nvSpPr>
      <dsp:spPr>
        <a:xfrm>
          <a:off x="0" y="3019"/>
          <a:ext cx="654828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E51DF7-6DED-40C5-AC9B-1225A638DC40}">
      <dsp:nvSpPr>
        <dsp:cNvPr id="0" name=""/>
        <dsp:cNvSpPr/>
      </dsp:nvSpPr>
      <dsp:spPr>
        <a:xfrm>
          <a:off x="0" y="3019"/>
          <a:ext cx="6548283" cy="205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Benito, M., Gil, P., &amp; </a:t>
          </a:r>
          <a:r>
            <a:rPr lang="en-US" sz="1800" kern="1200" err="1"/>
            <a:t>Romera</a:t>
          </a:r>
          <a:r>
            <a:rPr lang="en-US" sz="1800" kern="1200"/>
            <a:t>, R. (2019, September 9). Funding, is it key for standing out in the university rankings? - </a:t>
          </a:r>
          <a:r>
            <a:rPr lang="en-US" sz="1800" kern="1200" err="1"/>
            <a:t>scientometrics</a:t>
          </a:r>
          <a:r>
            <a:rPr lang="en-US" sz="1800" kern="1200"/>
            <a:t>. SpringerLink. https://link.springer.com/article/10.1007/s11192-019-03202-z </a:t>
          </a:r>
        </a:p>
      </dsp:txBody>
      <dsp:txXfrm>
        <a:off x="0" y="3019"/>
        <a:ext cx="6548283" cy="2059191"/>
      </dsp:txXfrm>
    </dsp:sp>
    <dsp:sp modelId="{10DCF302-F2D0-420B-98C2-E817BE96FE7B}">
      <dsp:nvSpPr>
        <dsp:cNvPr id="0" name=""/>
        <dsp:cNvSpPr/>
      </dsp:nvSpPr>
      <dsp:spPr>
        <a:xfrm>
          <a:off x="0" y="2062210"/>
          <a:ext cx="654828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1D9880-3283-430D-B08F-C4EDBB002FFD}">
      <dsp:nvSpPr>
        <dsp:cNvPr id="0" name=""/>
        <dsp:cNvSpPr/>
      </dsp:nvSpPr>
      <dsp:spPr>
        <a:xfrm>
          <a:off x="0" y="2062210"/>
          <a:ext cx="6548283" cy="205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err="1"/>
            <a:t>Mikryukov</a:t>
          </a:r>
          <a:r>
            <a:rPr lang="en-US" sz="1800" kern="1200"/>
            <a:t>, A., &amp;amp; </a:t>
          </a:r>
          <a:r>
            <a:rPr lang="en-US" sz="1800" kern="1200" err="1"/>
            <a:t>Mazurov</a:t>
          </a:r>
          <a:r>
            <a:rPr lang="en-US" sz="1800" kern="1200"/>
            <a:t>, M. (1970, January 1). The task of improving the University Ranking based on the Statistical Analysis Methods. SpringerLink. https://link.springer.com/chapter/10.1007/978-3-030-67133-4_6</a:t>
          </a:r>
        </a:p>
      </dsp:txBody>
      <dsp:txXfrm>
        <a:off x="0" y="2062210"/>
        <a:ext cx="6548283" cy="2059191"/>
      </dsp:txXfrm>
    </dsp:sp>
    <dsp:sp modelId="{D6176B93-80AA-47B7-B308-B4B58113A8FD}">
      <dsp:nvSpPr>
        <dsp:cNvPr id="0" name=""/>
        <dsp:cNvSpPr/>
      </dsp:nvSpPr>
      <dsp:spPr>
        <a:xfrm>
          <a:off x="0" y="4121401"/>
          <a:ext cx="654828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6B4ED7-E9F3-4A3A-8B3C-D8850ECDA369}">
      <dsp:nvSpPr>
        <dsp:cNvPr id="0" name=""/>
        <dsp:cNvSpPr/>
      </dsp:nvSpPr>
      <dsp:spPr>
        <a:xfrm>
          <a:off x="0" y="4121401"/>
          <a:ext cx="6548283" cy="20591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Sharif, F. S. (2015, July 1). Characteristics of highly ranked universities in the Times Higher Education (the) World University Rankings. </a:t>
          </a:r>
          <a:r>
            <a:rPr lang="en-US" sz="1800" kern="1200" err="1"/>
            <a:t>VTechWorks</a:t>
          </a:r>
          <a:r>
            <a:rPr lang="en-US" sz="1800" kern="1200"/>
            <a:t> Home. https://vtechworks.lib.vt.edu/handle/10919/79640 </a:t>
          </a:r>
        </a:p>
      </dsp:txBody>
      <dsp:txXfrm>
        <a:off x="0" y="4121401"/>
        <a:ext cx="6548283" cy="20591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4/12/24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2</a:t>
            </a:fld>
            <a:endParaRPr lang="en-US"/>
          </a:p>
        </p:txBody>
      </p:sp>
    </p:spTree>
    <p:extLst>
      <p:ext uri="{BB962C8B-B14F-4D97-AF65-F5344CB8AC3E}">
        <p14:creationId xmlns:p14="http://schemas.microsoft.com/office/powerpoint/2010/main" val="489613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7718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9254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1837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85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3336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506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17</a:t>
            </a:fld>
            <a:endParaRPr lang="en-US"/>
          </a:p>
        </p:txBody>
      </p:sp>
    </p:spTree>
    <p:extLst>
      <p:ext uri="{BB962C8B-B14F-4D97-AF65-F5344CB8AC3E}">
        <p14:creationId xmlns:p14="http://schemas.microsoft.com/office/powerpoint/2010/main" val="3743753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Apurva</a:t>
            </a:r>
          </a:p>
        </p:txBody>
      </p:sp>
      <p:sp>
        <p:nvSpPr>
          <p:cNvPr id="4" name="Slide Number Placeholder 3"/>
          <p:cNvSpPr>
            <a:spLocks noGrp="1"/>
          </p:cNvSpPr>
          <p:nvPr>
            <p:ph type="sldNum" sz="quarter" idx="5"/>
          </p:nvPr>
        </p:nvSpPr>
        <p:spPr/>
        <p:txBody>
          <a:bodyPr/>
          <a:lstStyle/>
          <a:p>
            <a:fld id="{68B68C18-1BF1-F447-95ED-60EAAE35426E}" type="slidenum">
              <a:rPr lang="en-US" smtClean="0"/>
              <a:t>3</a:t>
            </a:fld>
            <a:endParaRPr lang="en-US"/>
          </a:p>
        </p:txBody>
      </p:sp>
    </p:spTree>
    <p:extLst>
      <p:ext uri="{BB962C8B-B14F-4D97-AF65-F5344CB8AC3E}">
        <p14:creationId xmlns:p14="http://schemas.microsoft.com/office/powerpoint/2010/main" val="114905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B68C18-1BF1-F447-95ED-60EAAE35426E}" type="slidenum">
              <a:rPr lang="en-US" smtClean="0"/>
              <a:t>4</a:t>
            </a:fld>
            <a:endParaRPr lang="en-US"/>
          </a:p>
        </p:txBody>
      </p:sp>
    </p:spTree>
    <p:extLst>
      <p:ext uri="{BB962C8B-B14F-4D97-AF65-F5344CB8AC3E}">
        <p14:creationId xmlns:p14="http://schemas.microsoft.com/office/powerpoint/2010/main" val="193334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23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693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12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69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4528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B68C18-1BF1-F447-95ED-60EAAE3542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52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4DF4-F0D0-C82B-E0AC-8CE6DB8748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474C57-FB25-7A0F-2B50-90F15087B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08CE5B-FC3A-A862-B77C-4BA9DA794411}"/>
              </a:ext>
            </a:extLst>
          </p:cNvPr>
          <p:cNvSpPr>
            <a:spLocks noGrp="1"/>
          </p:cNvSpPr>
          <p:nvPr>
            <p:ph type="dt" sz="half" idx="10"/>
          </p:nvPr>
        </p:nvSpPr>
        <p:spPr/>
        <p:txBody>
          <a:bodyPr/>
          <a:lstStyle/>
          <a:p>
            <a:fld id="{AEB6D6B4-9B10-460E-995A-33DFE0460C87}" type="datetimeFigureOut">
              <a:rPr lang="en-US" smtClean="0"/>
              <a:t>4/12/24</a:t>
            </a:fld>
            <a:endParaRPr lang="en-US"/>
          </a:p>
        </p:txBody>
      </p:sp>
      <p:sp>
        <p:nvSpPr>
          <p:cNvPr id="5" name="Footer Placeholder 4">
            <a:extLst>
              <a:ext uri="{FF2B5EF4-FFF2-40B4-BE49-F238E27FC236}">
                <a16:creationId xmlns:a16="http://schemas.microsoft.com/office/drawing/2014/main" id="{45AD9FE1-B8A0-F10A-8D24-993CE0FB6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4B6C1-2122-07C9-DB52-FE3E1B9308DB}"/>
              </a:ext>
            </a:extLst>
          </p:cNvPr>
          <p:cNvSpPr>
            <a:spLocks noGrp="1"/>
          </p:cNvSpPr>
          <p:nvPr>
            <p:ph type="sldNum" sz="quarter" idx="12"/>
          </p:nvPr>
        </p:nvSpPr>
        <p:spPr/>
        <p:txBody>
          <a:bodyPr/>
          <a:lstStyle/>
          <a:p>
            <a:fld id="{648DB64A-F815-40B0-8895-2F2060DC7DC4}" type="slidenum">
              <a:rPr lang="en-US" smtClean="0"/>
              <a:t>‹#›</a:t>
            </a:fld>
            <a:endParaRPr lang="en-US"/>
          </a:p>
        </p:txBody>
      </p:sp>
    </p:spTree>
    <p:extLst>
      <p:ext uri="{BB962C8B-B14F-4D97-AF65-F5344CB8AC3E}">
        <p14:creationId xmlns:p14="http://schemas.microsoft.com/office/powerpoint/2010/main" val="216757882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903B-9BFE-A4B7-0ECB-A96A14D7E6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88D044-4BAC-0AF2-DDF3-ACCE0EC50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30FD6-5595-D011-377F-6B751A90D81F}"/>
              </a:ext>
            </a:extLst>
          </p:cNvPr>
          <p:cNvSpPr>
            <a:spLocks noGrp="1"/>
          </p:cNvSpPr>
          <p:nvPr>
            <p:ph type="dt" sz="half" idx="10"/>
          </p:nvPr>
        </p:nvSpPr>
        <p:spPr/>
        <p:txBody>
          <a:bodyPr/>
          <a:lstStyle/>
          <a:p>
            <a:fld id="{A90851AE-F437-A04B-ADE2-D5E346F2089C}" type="datetime1">
              <a:rPr lang="en-US" noProof="0" smtClean="0"/>
              <a:t>4/12/24</a:t>
            </a:fld>
            <a:endParaRPr lang="en-US" noProof="0"/>
          </a:p>
        </p:txBody>
      </p:sp>
      <p:sp>
        <p:nvSpPr>
          <p:cNvPr id="5" name="Footer Placeholder 4">
            <a:extLst>
              <a:ext uri="{FF2B5EF4-FFF2-40B4-BE49-F238E27FC236}">
                <a16:creationId xmlns:a16="http://schemas.microsoft.com/office/drawing/2014/main" id="{68E6716A-0EB0-5880-EDA4-1FB1B7460E86}"/>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BA380EE-9A61-47ED-5449-80378941C13A}"/>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385648773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EBD78-AAFE-6684-6919-BEE35B4126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F248D4-99C4-F877-887A-74B0041FC0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DCCC2-D447-6F01-F181-1BED94DC3CFF}"/>
              </a:ext>
            </a:extLst>
          </p:cNvPr>
          <p:cNvSpPr>
            <a:spLocks noGrp="1"/>
          </p:cNvSpPr>
          <p:nvPr>
            <p:ph type="dt" sz="half" idx="10"/>
          </p:nvPr>
        </p:nvSpPr>
        <p:spPr/>
        <p:txBody>
          <a:bodyPr/>
          <a:lstStyle/>
          <a:p>
            <a:fld id="{A90851AE-F437-A04B-ADE2-D5E346F2089C}" type="datetime1">
              <a:rPr lang="en-US" noProof="0" smtClean="0"/>
              <a:t>4/12/24</a:t>
            </a:fld>
            <a:endParaRPr lang="en-US" noProof="0"/>
          </a:p>
        </p:txBody>
      </p:sp>
      <p:sp>
        <p:nvSpPr>
          <p:cNvPr id="5" name="Footer Placeholder 4">
            <a:extLst>
              <a:ext uri="{FF2B5EF4-FFF2-40B4-BE49-F238E27FC236}">
                <a16:creationId xmlns:a16="http://schemas.microsoft.com/office/drawing/2014/main" id="{F5F047A2-86DA-AFF2-66A6-ED103C3B5238}"/>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A21B99D0-3783-D66D-DFE9-CB5475312A01}"/>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9927650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38854110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4/12/24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4640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 Image / Icon Bullets">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4/12/24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953183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4/12/24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4/12/24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4/12/24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4/12/24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4/12/24</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B1FA-038F-B52C-4FCC-DD2439DC9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03C90-7E18-A5F6-6573-DC578F50F4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F3EED-2A3C-E055-E1BC-08FA07F6F28D}"/>
              </a:ext>
            </a:extLst>
          </p:cNvPr>
          <p:cNvSpPr>
            <a:spLocks noGrp="1"/>
          </p:cNvSpPr>
          <p:nvPr>
            <p:ph type="dt" sz="half" idx="10"/>
          </p:nvPr>
        </p:nvSpPr>
        <p:spPr/>
        <p:txBody>
          <a:bodyPr/>
          <a:lstStyle/>
          <a:p>
            <a:fld id="{471D0754-1959-7F4F-A198-3F4710E170D8}" type="datetime1">
              <a:rPr lang="en-US" noProof="0" smtClean="0"/>
              <a:t>4/12/24</a:t>
            </a:fld>
            <a:endParaRPr lang="en-US" noProof="0"/>
          </a:p>
        </p:txBody>
      </p:sp>
      <p:sp>
        <p:nvSpPr>
          <p:cNvPr id="5" name="Footer Placeholder 4">
            <a:extLst>
              <a:ext uri="{FF2B5EF4-FFF2-40B4-BE49-F238E27FC236}">
                <a16:creationId xmlns:a16="http://schemas.microsoft.com/office/drawing/2014/main" id="{B2261605-3210-9D37-14A7-3A6FAA8FB412}"/>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DFF2BB22-4901-89D1-8EEC-F114876F384B}"/>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7" name="Rectangle 6">
            <a:extLst>
              <a:ext uri="{FF2B5EF4-FFF2-40B4-BE49-F238E27FC236}">
                <a16:creationId xmlns:a16="http://schemas.microsoft.com/office/drawing/2014/main" id="{8C3DEA8D-F8C8-0D49-339B-163CFB954483}"/>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8" name="Straight Connector 7" title="Horizontal Rule Line">
            <a:extLst>
              <a:ext uri="{FF2B5EF4-FFF2-40B4-BE49-F238E27FC236}">
                <a16:creationId xmlns:a16="http://schemas.microsoft.com/office/drawing/2014/main" id="{3B558CF3-90A3-7E8F-D185-BE6B1CC1CB30}"/>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2708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4/12/24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4/12/24</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E037-F242-3686-5CF1-8398A4C336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11DA21-DD9A-5733-47D3-C7F358D20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A10B25-A5EC-4F5B-EBCB-F93652209E25}"/>
              </a:ext>
            </a:extLst>
          </p:cNvPr>
          <p:cNvSpPr>
            <a:spLocks noGrp="1"/>
          </p:cNvSpPr>
          <p:nvPr>
            <p:ph type="dt" sz="half" idx="10"/>
          </p:nvPr>
        </p:nvSpPr>
        <p:spPr/>
        <p:txBody>
          <a:bodyPr/>
          <a:lstStyle/>
          <a:p>
            <a:fld id="{529964A5-3468-3F49-AD7A-0CF5EB762F89}" type="datetime1">
              <a:rPr lang="en-US" noProof="0" smtClean="0"/>
              <a:t>4/12/24</a:t>
            </a:fld>
            <a:endParaRPr lang="en-US" noProof="0"/>
          </a:p>
        </p:txBody>
      </p:sp>
      <p:sp>
        <p:nvSpPr>
          <p:cNvPr id="5" name="Footer Placeholder 4">
            <a:extLst>
              <a:ext uri="{FF2B5EF4-FFF2-40B4-BE49-F238E27FC236}">
                <a16:creationId xmlns:a16="http://schemas.microsoft.com/office/drawing/2014/main" id="{377C5A3D-0A5C-54C3-EFC4-C40155656E38}"/>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03723CD5-8DA0-6198-8544-5F639F42F926}"/>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9914520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6ED1-4407-1EB7-94CE-622B30897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B8485-1474-5E28-4310-95085C75E8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519524-9A87-9F0F-9C47-53C8292779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F0FB1-72CD-CFAF-0BBF-E072B422477B}"/>
              </a:ext>
            </a:extLst>
          </p:cNvPr>
          <p:cNvSpPr>
            <a:spLocks noGrp="1"/>
          </p:cNvSpPr>
          <p:nvPr>
            <p:ph type="dt" sz="half" idx="10"/>
          </p:nvPr>
        </p:nvSpPr>
        <p:spPr/>
        <p:txBody>
          <a:bodyPr/>
          <a:lstStyle/>
          <a:p>
            <a:fld id="{F316E73E-FB98-2A42-974A-9CD83D46C100}" type="datetime1">
              <a:rPr lang="en-US" noProof="0" smtClean="0"/>
              <a:t>4/12/24</a:t>
            </a:fld>
            <a:endParaRPr lang="en-US" noProof="0"/>
          </a:p>
        </p:txBody>
      </p:sp>
      <p:sp>
        <p:nvSpPr>
          <p:cNvPr id="6" name="Footer Placeholder 5">
            <a:extLst>
              <a:ext uri="{FF2B5EF4-FFF2-40B4-BE49-F238E27FC236}">
                <a16:creationId xmlns:a16="http://schemas.microsoft.com/office/drawing/2014/main" id="{1EA1B4F2-AD34-4726-C0DA-0B435F02B80E}"/>
              </a:ext>
            </a:extLst>
          </p:cNvPr>
          <p:cNvSpPr>
            <a:spLocks noGrp="1"/>
          </p:cNvSpPr>
          <p:nvPr>
            <p:ph type="ftr" sz="quarter" idx="11"/>
          </p:nvPr>
        </p:nvSpPr>
        <p:spPr/>
        <p:txBody>
          <a:bodyPr/>
          <a:lstStyle/>
          <a:p>
            <a:endParaRPr lang="en-US" noProof="0"/>
          </a:p>
        </p:txBody>
      </p:sp>
      <p:sp>
        <p:nvSpPr>
          <p:cNvPr id="7" name="Slide Number Placeholder 6">
            <a:extLst>
              <a:ext uri="{FF2B5EF4-FFF2-40B4-BE49-F238E27FC236}">
                <a16:creationId xmlns:a16="http://schemas.microsoft.com/office/drawing/2014/main" id="{AAC6F2A0-6714-887B-04AC-BF5AF24721E5}"/>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3735000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5334-D7EB-B8D4-9041-1B5278E744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DF8935-30F5-3A77-1EF2-ED0D830B1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2166C-B1B5-2A9E-41B5-02CD6915B3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E1310F-5D6D-79CC-2DE6-C264AD64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F27836-5FDD-AE4E-A331-6EF9949427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C094D4-C0B6-55AE-406A-D9308F2FB25D}"/>
              </a:ext>
            </a:extLst>
          </p:cNvPr>
          <p:cNvSpPr>
            <a:spLocks noGrp="1"/>
          </p:cNvSpPr>
          <p:nvPr>
            <p:ph type="dt" sz="half" idx="10"/>
          </p:nvPr>
        </p:nvSpPr>
        <p:spPr/>
        <p:txBody>
          <a:bodyPr/>
          <a:lstStyle/>
          <a:p>
            <a:fld id="{98A115EF-7A83-9842-815E-554E5DEB63CD}" type="datetime1">
              <a:rPr lang="en-US" noProof="0" smtClean="0"/>
              <a:t>4/12/24</a:t>
            </a:fld>
            <a:endParaRPr lang="en-US" noProof="0"/>
          </a:p>
        </p:txBody>
      </p:sp>
      <p:sp>
        <p:nvSpPr>
          <p:cNvPr id="8" name="Footer Placeholder 7">
            <a:extLst>
              <a:ext uri="{FF2B5EF4-FFF2-40B4-BE49-F238E27FC236}">
                <a16:creationId xmlns:a16="http://schemas.microsoft.com/office/drawing/2014/main" id="{CB6DC070-741C-A085-185C-B6787CA0B30C}"/>
              </a:ext>
            </a:extLst>
          </p:cNvPr>
          <p:cNvSpPr>
            <a:spLocks noGrp="1"/>
          </p:cNvSpPr>
          <p:nvPr>
            <p:ph type="ftr" sz="quarter" idx="11"/>
          </p:nvPr>
        </p:nvSpPr>
        <p:spPr/>
        <p:txBody>
          <a:bodyPr/>
          <a:lstStyle/>
          <a:p>
            <a:endParaRPr lang="en-US" noProof="0"/>
          </a:p>
        </p:txBody>
      </p:sp>
      <p:sp>
        <p:nvSpPr>
          <p:cNvPr id="9" name="Slide Number Placeholder 8">
            <a:extLst>
              <a:ext uri="{FF2B5EF4-FFF2-40B4-BE49-F238E27FC236}">
                <a16:creationId xmlns:a16="http://schemas.microsoft.com/office/drawing/2014/main" id="{A4D25754-EBA9-FA90-7392-040314DD92B8}"/>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144982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4225-EAEA-287A-5103-15461586FA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1068CA-F08D-9A5A-2D60-83CE93015CF8}"/>
              </a:ext>
            </a:extLst>
          </p:cNvPr>
          <p:cNvSpPr>
            <a:spLocks noGrp="1"/>
          </p:cNvSpPr>
          <p:nvPr>
            <p:ph type="dt" sz="half" idx="10"/>
          </p:nvPr>
        </p:nvSpPr>
        <p:spPr/>
        <p:txBody>
          <a:bodyPr/>
          <a:lstStyle/>
          <a:p>
            <a:fld id="{4BE097A0-4000-B744-87D8-18F42A934248}" type="datetime1">
              <a:rPr lang="en-US" noProof="0" smtClean="0"/>
              <a:t>4/12/24</a:t>
            </a:fld>
            <a:endParaRPr lang="en-US" noProof="0"/>
          </a:p>
        </p:txBody>
      </p:sp>
      <p:sp>
        <p:nvSpPr>
          <p:cNvPr id="4" name="Footer Placeholder 3">
            <a:extLst>
              <a:ext uri="{FF2B5EF4-FFF2-40B4-BE49-F238E27FC236}">
                <a16:creationId xmlns:a16="http://schemas.microsoft.com/office/drawing/2014/main" id="{E11A3BEF-4690-8E37-C99A-630BC158537E}"/>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2527EDD1-DF6F-DF53-C663-0AE51D157399}"/>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188007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D80C9-BE71-EDA3-7278-6DB9D2CECCA0}"/>
              </a:ext>
            </a:extLst>
          </p:cNvPr>
          <p:cNvSpPr>
            <a:spLocks noGrp="1"/>
          </p:cNvSpPr>
          <p:nvPr>
            <p:ph type="dt" sz="half" idx="10"/>
          </p:nvPr>
        </p:nvSpPr>
        <p:spPr/>
        <p:txBody>
          <a:bodyPr/>
          <a:lstStyle/>
          <a:p>
            <a:fld id="{46974EA9-4639-9B48-9E98-70455404EF00}" type="datetime1">
              <a:rPr lang="en-US" noProof="0" smtClean="0"/>
              <a:t>4/12/24</a:t>
            </a:fld>
            <a:endParaRPr lang="en-US" noProof="0"/>
          </a:p>
        </p:txBody>
      </p:sp>
      <p:sp>
        <p:nvSpPr>
          <p:cNvPr id="3" name="Footer Placeholder 2">
            <a:extLst>
              <a:ext uri="{FF2B5EF4-FFF2-40B4-BE49-F238E27FC236}">
                <a16:creationId xmlns:a16="http://schemas.microsoft.com/office/drawing/2014/main" id="{E3A6F049-73A7-72B6-1979-84A01A41B023}"/>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60C42A6C-99C5-3562-6F77-D1871F52FD02}"/>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32139594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70EE-6D1D-D3EF-7D41-8C3B738DA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2DFEAC-8671-0B7A-031E-FA4DB9108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E472B0-E150-1305-AC2C-ECB26A13A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B04BA-0C67-204B-2F33-7AB5297CDDA5}"/>
              </a:ext>
            </a:extLst>
          </p:cNvPr>
          <p:cNvSpPr>
            <a:spLocks noGrp="1"/>
          </p:cNvSpPr>
          <p:nvPr>
            <p:ph type="dt" sz="half" idx="10"/>
          </p:nvPr>
        </p:nvSpPr>
        <p:spPr/>
        <p:txBody>
          <a:bodyPr/>
          <a:lstStyle/>
          <a:p>
            <a:fld id="{A90851AE-F437-A04B-ADE2-D5E346F2089C}" type="datetime1">
              <a:rPr lang="en-US" noProof="0" smtClean="0"/>
              <a:t>4/12/24</a:t>
            </a:fld>
            <a:endParaRPr lang="en-US" noProof="0"/>
          </a:p>
        </p:txBody>
      </p:sp>
      <p:sp>
        <p:nvSpPr>
          <p:cNvPr id="6" name="Footer Placeholder 5">
            <a:extLst>
              <a:ext uri="{FF2B5EF4-FFF2-40B4-BE49-F238E27FC236}">
                <a16:creationId xmlns:a16="http://schemas.microsoft.com/office/drawing/2014/main" id="{8E586714-D98B-1557-25E9-DB21FE8E26F9}"/>
              </a:ext>
            </a:extLst>
          </p:cNvPr>
          <p:cNvSpPr>
            <a:spLocks noGrp="1"/>
          </p:cNvSpPr>
          <p:nvPr>
            <p:ph type="ftr" sz="quarter" idx="11"/>
          </p:nvPr>
        </p:nvSpPr>
        <p:spPr/>
        <p:txBody>
          <a:bodyPr/>
          <a:lstStyle/>
          <a:p>
            <a:endParaRPr lang="en-US" noProof="0"/>
          </a:p>
        </p:txBody>
      </p:sp>
      <p:sp>
        <p:nvSpPr>
          <p:cNvPr id="7" name="Slide Number Placeholder 6">
            <a:extLst>
              <a:ext uri="{FF2B5EF4-FFF2-40B4-BE49-F238E27FC236}">
                <a16:creationId xmlns:a16="http://schemas.microsoft.com/office/drawing/2014/main" id="{9EEF90E0-C84D-4B93-A5D3-76A686998C73}"/>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178896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04BB-B885-DB42-1F67-D75AFBB3F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E08890-12A1-797B-0986-7F6430F7AD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21925-03A4-0F4E-81FE-28958BF02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EB1D8-3726-48D7-9D2A-23300094109F}"/>
              </a:ext>
            </a:extLst>
          </p:cNvPr>
          <p:cNvSpPr>
            <a:spLocks noGrp="1"/>
          </p:cNvSpPr>
          <p:nvPr>
            <p:ph type="dt" sz="half" idx="10"/>
          </p:nvPr>
        </p:nvSpPr>
        <p:spPr/>
        <p:txBody>
          <a:bodyPr/>
          <a:lstStyle/>
          <a:p>
            <a:fld id="{A90851AE-F437-A04B-ADE2-D5E346F2089C}" type="datetime1">
              <a:rPr lang="en-US" noProof="0" smtClean="0"/>
              <a:t>4/12/24</a:t>
            </a:fld>
            <a:endParaRPr lang="en-US" noProof="0"/>
          </a:p>
        </p:txBody>
      </p:sp>
      <p:sp>
        <p:nvSpPr>
          <p:cNvPr id="6" name="Footer Placeholder 5">
            <a:extLst>
              <a:ext uri="{FF2B5EF4-FFF2-40B4-BE49-F238E27FC236}">
                <a16:creationId xmlns:a16="http://schemas.microsoft.com/office/drawing/2014/main" id="{E1B7F00C-C038-38E0-3D28-7F5E5E8FDF79}"/>
              </a:ext>
            </a:extLst>
          </p:cNvPr>
          <p:cNvSpPr>
            <a:spLocks noGrp="1"/>
          </p:cNvSpPr>
          <p:nvPr>
            <p:ph type="ftr" sz="quarter" idx="11"/>
          </p:nvPr>
        </p:nvSpPr>
        <p:spPr/>
        <p:txBody>
          <a:bodyPr/>
          <a:lstStyle/>
          <a:p>
            <a:endParaRPr lang="en-US" noProof="0"/>
          </a:p>
        </p:txBody>
      </p:sp>
      <p:sp>
        <p:nvSpPr>
          <p:cNvPr id="7" name="Slide Number Placeholder 6">
            <a:extLst>
              <a:ext uri="{FF2B5EF4-FFF2-40B4-BE49-F238E27FC236}">
                <a16:creationId xmlns:a16="http://schemas.microsoft.com/office/drawing/2014/main" id="{F12E5DE9-7269-E9A9-3F60-21CFB7DBD6CF}"/>
              </a:ext>
            </a:extLst>
          </p:cNvPr>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380982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457FD-6625-3A71-E6B8-1EC7023654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1925B4-E642-D66D-A613-459D25B06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FF928-3FC7-1194-A7FA-47C1CA8A2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851AE-F437-A04B-ADE2-D5E346F2089C}" type="datetime1">
              <a:rPr lang="en-US" noProof="0" smtClean="0"/>
              <a:t>4/12/24</a:t>
            </a:fld>
            <a:endParaRPr lang="en-US" noProof="0"/>
          </a:p>
        </p:txBody>
      </p:sp>
      <p:sp>
        <p:nvSpPr>
          <p:cNvPr id="5" name="Footer Placeholder 4">
            <a:extLst>
              <a:ext uri="{FF2B5EF4-FFF2-40B4-BE49-F238E27FC236}">
                <a16:creationId xmlns:a16="http://schemas.microsoft.com/office/drawing/2014/main" id="{A8AB31C2-DDD2-EB6F-9A52-3C8EB5FC5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Slide Number Placeholder 5">
            <a:extLst>
              <a:ext uri="{FF2B5EF4-FFF2-40B4-BE49-F238E27FC236}">
                <a16:creationId xmlns:a16="http://schemas.microsoft.com/office/drawing/2014/main" id="{C5AD419A-61BC-2CB6-DEE1-EDDCFFC0E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3781956860"/>
      </p:ext>
    </p:extLst>
  </p:cSld>
  <p:clrMap bg1="lt1" tx1="dk1" bg2="lt2" tx2="dk2" accent1="accent1" accent2="accent2" accent3="accent3" accent4="accent4" accent5="accent5" accent6="accent6" hlink="hlink" folHlink="folHlink"/>
  <p:sldLayoutIdLst>
    <p:sldLayoutId id="2147484517" r:id="rId1"/>
    <p:sldLayoutId id="2147484518" r:id="rId2"/>
    <p:sldLayoutId id="2147484519" r:id="rId3"/>
    <p:sldLayoutId id="2147484520" r:id="rId4"/>
    <p:sldLayoutId id="2147484521" r:id="rId5"/>
    <p:sldLayoutId id="2147484522" r:id="rId6"/>
    <p:sldLayoutId id="2147484523" r:id="rId7"/>
    <p:sldLayoutId id="2147484524" r:id="rId8"/>
    <p:sldLayoutId id="2147484525" r:id="rId9"/>
    <p:sldLayoutId id="2147484526" r:id="rId10"/>
    <p:sldLayoutId id="2147484527" r:id="rId11"/>
    <p:sldLayoutId id="2147484528" r:id="rId12"/>
    <p:sldLayoutId id="2147484529" r:id="rId13"/>
    <p:sldLayoutId id="2147484530" r:id="rId14"/>
    <p:sldLayoutId id="2147484480" r:id="rId15"/>
    <p:sldLayoutId id="2147484495" r:id="rId16"/>
    <p:sldLayoutId id="2147484490" r:id="rId17"/>
    <p:sldLayoutId id="2147484491" r:id="rId18"/>
    <p:sldLayoutId id="2147484493" r:id="rId19"/>
    <p:sldLayoutId id="2147484496" r:id="rId20"/>
    <p:sldLayoutId id="2147484499" r:id="rId21"/>
    <p:sldLayoutId id="2147484500"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2">
            <a:extLst>
              <a:ext uri="{FF2B5EF4-FFF2-40B4-BE49-F238E27FC236}">
                <a16:creationId xmlns:a16="http://schemas.microsoft.com/office/drawing/2014/main" id="{6DC951F6-C215-1CF2-856E-BBCD722AEEB8}"/>
              </a:ext>
            </a:extLst>
          </p:cNvPr>
          <p:cNvSpPr txBox="1">
            <a:spLocks/>
          </p:cNvSpPr>
          <p:nvPr/>
        </p:nvSpPr>
        <p:spPr>
          <a:xfrm>
            <a:off x="6160863" y="2006146"/>
            <a:ext cx="5867013" cy="2383131"/>
          </a:xfrm>
          <a:prstGeom prst="rect">
            <a:avLst/>
          </a:prstGeom>
        </p:spPr>
        <p:txBody>
          <a:bodyPr vert="horz" lIns="91440" tIns="45720" rIns="91440" bIns="45720" rtlCol="0" anchor="t">
            <a:normAutofit/>
          </a:bodyPr>
          <a:lstStyle>
            <a:lvl1pPr marL="0" indent="0" algn="r" defTabSz="914400" rtl="0" eaLnBrk="1" latinLnBrk="0" hangingPunct="1">
              <a:lnSpc>
                <a:spcPct val="100000"/>
              </a:lnSpc>
              <a:spcBef>
                <a:spcPts val="0"/>
              </a:spcBef>
              <a:buFont typeface="Arial" panose="020B0604020202020204" pitchFamily="34" charset="0"/>
              <a:buNone/>
              <a:defRPr sz="23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l">
              <a:lnSpc>
                <a:spcPct val="90000"/>
              </a:lnSpc>
              <a:spcBef>
                <a:spcPct val="0"/>
              </a:spcBef>
              <a:spcAft>
                <a:spcPts val="600"/>
              </a:spcAft>
            </a:pPr>
            <a:r>
              <a:rPr lang="en-US" sz="6000" b="1" i="1" kern="1200" baseline="0">
                <a:latin typeface="+mj-lt"/>
                <a:ea typeface="+mj-ea"/>
                <a:cs typeface="+mj-cs"/>
              </a:rPr>
              <a:t>World University Rankings Analysis</a:t>
            </a:r>
            <a:endParaRPr lang="en-US" sz="6000" b="1" kern="1200">
              <a:latin typeface="+mj-lt"/>
              <a:ea typeface="+mj-ea"/>
              <a:cs typeface="+mj-cs"/>
            </a:endParaRPr>
          </a:p>
        </p:txBody>
      </p:sp>
      <p:pic>
        <p:nvPicPr>
          <p:cNvPr id="20" name="Graphic 19" descr="Earth Globe Europe-Africa">
            <a:extLst>
              <a:ext uri="{FF2B5EF4-FFF2-40B4-BE49-F238E27FC236}">
                <a16:creationId xmlns:a16="http://schemas.microsoft.com/office/drawing/2014/main" id="{DBD0F21B-FD4E-E960-8761-BA6208B3F4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6" name="Group 15">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1" name="Freeform: Shape 20">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064D756A-4398-37D7-056F-F4B7B7AE5331}"/>
              </a:ext>
            </a:extLst>
          </p:cNvPr>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159748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marL="0" marR="0" lvl="0" indent="0" algn="l" defTabSz="530352" rtl="0" eaLnBrk="1" fontAlgn="auto" latinLnBrk="0" hangingPunct="1">
              <a:lnSpc>
                <a:spcPct val="90000"/>
              </a:lnSpc>
              <a:spcBef>
                <a:spcPts val="0"/>
              </a:spcBef>
              <a:spcAft>
                <a:spcPts val="348"/>
              </a:spcAft>
              <a:buClrTx/>
              <a:buSzTx/>
              <a:buFontTx/>
              <a:buNone/>
              <a:tabLst/>
              <a:defRPr/>
            </a:pPr>
            <a:fld id="{13D2E340-0663-474B-992C-9192B5C45E57}" type="slidenum">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530352" rtl="0" eaLnBrk="1" fontAlgn="auto" latinLnBrk="0" hangingPunct="1">
                <a:lnSpc>
                  <a:spcPct val="90000"/>
                </a:lnSpc>
                <a:spcBef>
                  <a:spcPts val="0"/>
                </a:spcBef>
                <a:spcAft>
                  <a:spcPts val="348"/>
                </a:spcAft>
                <a:buClrTx/>
                <a:buSzTx/>
                <a:buFontTx/>
                <a:buNone/>
                <a:tabLst/>
                <a:defRPr/>
              </a:pPr>
              <a:t>10</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74341"/>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lang="en-US" sz="1800" b="1"/>
              <a:t>How do universities group based on teaching, research, and international outlook scores, and what insights do these clusters reveal about shared characteristics?</a:t>
            </a:r>
          </a:p>
          <a:p>
            <a:pPr marL="0" marR="0" lvl="0" indent="0" algn="ctr" defTabSz="914400" rtl="0" eaLnBrk="1" fontAlgn="t" latinLnBrk="0" hangingPunct="1">
              <a:lnSpc>
                <a:spcPct val="115000"/>
              </a:lnSpc>
              <a:spcBef>
                <a:spcPts val="0"/>
              </a:spcBef>
              <a:spcAft>
                <a:spcPts val="0"/>
              </a:spcAft>
              <a:buClrTx/>
              <a:buSzTx/>
              <a:buFontTx/>
              <a:buNone/>
              <a:tabLst/>
              <a:defRPr/>
            </a:pPr>
            <a:br>
              <a:rPr lang="en-US" sz="1800" b="1"/>
            </a:br>
            <a:r>
              <a:rPr lang="en-US" sz="1800" b="1">
                <a:solidFill>
                  <a:srgbClr val="ED7D31">
                    <a:lumMod val="75000"/>
                  </a:srgbClr>
                </a:solidFill>
                <a:latin typeface="Times New Roman" panose="02020603050405020304" pitchFamily="18" charset="0"/>
                <a:ea typeface="Calibri" panose="020F0502020204030204" pitchFamily="34" charset="0"/>
                <a:cs typeface="Times New Roman" panose="02020603050405020304" pitchFamily="18" charset="0"/>
              </a:rPr>
              <a:t>K- Means Cluster Analysis</a:t>
            </a:r>
            <a:endParaRPr kumimoji="0" lang="en-US" sz="2800" b="1" i="0" u="none" strike="noStrike" kern="1200" cap="none" spc="0" normalizeH="0" baseline="0" noProof="0">
              <a:ln>
                <a:noFill/>
              </a:ln>
              <a:solidFill>
                <a:srgbClr val="ED7D31">
                  <a:lumMod val="75000"/>
                </a:srgbClr>
              </a:solidFill>
              <a:effectLst/>
              <a:uLnTx/>
              <a:uFillTx/>
              <a:latin typeface="Calibri Light" panose="020F0302020204030204"/>
              <a:ea typeface="+mj-ea"/>
              <a:cs typeface="Calibri Light"/>
            </a:endParaRP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1508105"/>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a:ln>
                  <a:noFill/>
                </a:ln>
                <a:solidFill>
                  <a:prstClr val="white"/>
                </a:solidFill>
                <a:effectLst/>
                <a:uLnTx/>
                <a:uFillTx/>
                <a:latin typeface="Calibri" panose="020F0502020204030204"/>
                <a:ea typeface="+mn-ea"/>
                <a:cs typeface="+mn-cs"/>
              </a:rPr>
              <a:t>Application</a:t>
            </a:r>
            <a:r>
              <a:rPr kumimoji="0" lang="en-US" sz="1800" b="1" i="1" u="none" strike="noStrike" kern="1200" cap="none" spc="0" normalizeH="0" baseline="0" noProof="0">
                <a:ln>
                  <a:noFill/>
                </a:ln>
                <a:solidFill>
                  <a:prstClr val="white"/>
                </a:solidFill>
                <a:effectLst/>
                <a:uLnTx/>
                <a:uFillTx/>
                <a:latin typeface="Calibri" panose="020F0502020204030204"/>
                <a:ea typeface="+mn-ea"/>
                <a:cs typeface="+mn-cs"/>
              </a:rPr>
              <a:t>:</a:t>
            </a:r>
          </a:p>
          <a:p>
            <a:pPr>
              <a:defRPr/>
            </a:pPr>
            <a:r>
              <a:rPr lang="en-US" sz="1400" i="1">
                <a:solidFill>
                  <a:prstClr val="white"/>
                </a:solidFill>
                <a:latin typeface="Calibri" panose="020F0502020204030204"/>
                <a:ea typeface="Calibri"/>
                <a:cs typeface="Calibri"/>
              </a:rPr>
              <a:t>We utilized K-Means Clustering to identify groups of universities with similar characteristics based on selected features such as 'Teaching Score', 'Research Score', and 'International Outlook Score'.</a:t>
            </a:r>
            <a:endParaRPr lang="en-US" sz="1400">
              <a:solidFill>
                <a:prstClr val="white"/>
              </a:solidFill>
              <a:latin typeface="Calibri" panose="020F0502020204030204"/>
              <a:ea typeface="Calibri"/>
              <a:cs typeface="Calibri"/>
            </a:endParaRPr>
          </a:p>
          <a:p>
            <a:pPr marL="0" marR="0" lvl="0" indent="0" algn="l" defTabSz="914400">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prstClr val="white"/>
              </a:solidFill>
              <a:effectLst/>
              <a:uLnTx/>
              <a:uFillTx/>
              <a:latin typeface="Calibri" panose="020F0502020204030204"/>
              <a:ea typeface="Calibri"/>
              <a:cs typeface="Calibri"/>
            </a:endParaRPr>
          </a:p>
        </p:txBody>
      </p:sp>
      <p:sp>
        <p:nvSpPr>
          <p:cNvPr id="2" name="TextBox 1">
            <a:extLst>
              <a:ext uri="{FF2B5EF4-FFF2-40B4-BE49-F238E27FC236}">
                <a16:creationId xmlns:a16="http://schemas.microsoft.com/office/drawing/2014/main" id="{1E0939E9-BF2B-EFA1-510B-B6C689A5715C}"/>
              </a:ext>
            </a:extLst>
          </p:cNvPr>
          <p:cNvSpPr txBox="1"/>
          <p:nvPr/>
        </p:nvSpPr>
        <p:spPr>
          <a:xfrm>
            <a:off x="4516399" y="658540"/>
            <a:ext cx="6923314" cy="1477328"/>
          </a:xfrm>
          <a:prstGeom prst="rect">
            <a:avLst/>
          </a:prstGeom>
          <a:noFill/>
        </p:spPr>
        <p:txBody>
          <a:bodyPr wrap="square" lIns="91440" tIns="45720" rIns="91440" bIns="45720" anchor="t">
            <a:spAutoFit/>
          </a:bodyPr>
          <a:lstStyle/>
          <a:p>
            <a:r>
              <a:rPr lang="en-US" b="1" i="1"/>
              <a:t>Conclusion</a:t>
            </a:r>
            <a:r>
              <a:rPr lang="en-US"/>
              <a:t>: </a:t>
            </a:r>
          </a:p>
          <a:p>
            <a:r>
              <a:rPr lang="en-US">
                <a:cs typeface="Calibri" panose="020F0502020204030204"/>
              </a:rPr>
              <a:t>The K-means clustering effectively identified groups of universities based on the scores. The result reveal significant differences in the performance and focus areas of these institutions. </a:t>
            </a:r>
            <a:endParaRPr lang="en-US"/>
          </a:p>
          <a:p>
            <a:endParaRPr lang="en-US"/>
          </a:p>
        </p:txBody>
      </p:sp>
      <p:pic>
        <p:nvPicPr>
          <p:cNvPr id="4" name="Picture 3" descr="A screenshot of a computer program&#10;&#10;Description automatically generated">
            <a:extLst>
              <a:ext uri="{FF2B5EF4-FFF2-40B4-BE49-F238E27FC236}">
                <a16:creationId xmlns:a16="http://schemas.microsoft.com/office/drawing/2014/main" id="{FF56FCFF-5580-DB40-9107-7FC15D784941}"/>
              </a:ext>
            </a:extLst>
          </p:cNvPr>
          <p:cNvPicPr>
            <a:picLocks noChangeAspect="1"/>
          </p:cNvPicPr>
          <p:nvPr/>
        </p:nvPicPr>
        <p:blipFill>
          <a:blip r:embed="rId3"/>
          <a:stretch>
            <a:fillRect/>
          </a:stretch>
        </p:blipFill>
        <p:spPr>
          <a:xfrm>
            <a:off x="5260258" y="2869600"/>
            <a:ext cx="5269600" cy="3260431"/>
          </a:xfrm>
          <a:prstGeom prst="rect">
            <a:avLst/>
          </a:prstGeom>
        </p:spPr>
      </p:pic>
    </p:spTree>
    <p:extLst>
      <p:ext uri="{BB962C8B-B14F-4D97-AF65-F5344CB8AC3E}">
        <p14:creationId xmlns:p14="http://schemas.microsoft.com/office/powerpoint/2010/main" val="288656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marL="0" marR="0" lvl="0" indent="0" algn="l" defTabSz="530352" rtl="0" eaLnBrk="1" fontAlgn="auto" latinLnBrk="0" hangingPunct="1">
              <a:lnSpc>
                <a:spcPct val="90000"/>
              </a:lnSpc>
              <a:spcBef>
                <a:spcPts val="0"/>
              </a:spcBef>
              <a:spcAft>
                <a:spcPts val="348"/>
              </a:spcAft>
              <a:buClrTx/>
              <a:buSzTx/>
              <a:buFontTx/>
              <a:buNone/>
              <a:tabLst/>
              <a:defRPr/>
            </a:pPr>
            <a:fld id="{13D2E340-0663-474B-992C-9192B5C45E57}" type="slidenum">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530352" rtl="0" eaLnBrk="1" fontAlgn="auto" latinLnBrk="0" hangingPunct="1">
                <a:lnSpc>
                  <a:spcPct val="90000"/>
                </a:lnSpc>
                <a:spcBef>
                  <a:spcPts val="0"/>
                </a:spcBef>
                <a:spcAft>
                  <a:spcPts val="348"/>
                </a:spcAft>
                <a:buClrTx/>
                <a:buSzTx/>
                <a:buFontTx/>
                <a:buNone/>
                <a:tabLst/>
                <a:defRPr/>
              </a:pPr>
              <a:t>11</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t>How does the exploration of complex, non-linear relationships and interactions among influencing factors contribute to understanding university rankings?</a:t>
            </a:r>
            <a:b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br>
            <a:b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br>
            <a:r>
              <a:rPr kumimoji="0" lang="en-US" sz="1800" b="1"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Decision Tree Regression</a:t>
            </a: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2400657"/>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a:ln>
                  <a:noFill/>
                </a:ln>
                <a:solidFill>
                  <a:prstClr val="white"/>
                </a:solidFill>
                <a:effectLst/>
                <a:uLnTx/>
                <a:uFillTx/>
                <a:latin typeface="Calibri" panose="020F0502020204030204"/>
                <a:ea typeface="+mn-ea"/>
                <a:cs typeface="+mn-cs"/>
              </a:rPr>
              <a:t>Methodology:</a:t>
            </a:r>
            <a:r>
              <a:rPr kumimoji="0" lang="en-US" sz="1200" b="1" i="1" u="none" strike="noStrike" kern="1200" cap="none" spc="0" normalizeH="0" baseline="0" noProof="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1" u="none" strike="noStrike" kern="1200" cap="none" spc="0" normalizeH="0" baseline="0" noProof="0">
                <a:ln>
                  <a:noFill/>
                </a:ln>
                <a:solidFill>
                  <a:prstClr val="white"/>
                </a:solidFill>
                <a:effectLst/>
                <a:uLnTx/>
                <a:uFillTx/>
                <a:latin typeface="Calibri" panose="020F0502020204030204"/>
                <a:ea typeface="+mn-ea"/>
                <a:cs typeface="+mn-cs"/>
              </a:rPr>
              <a:t>Brief Description: Decision Trees are a non-linear model used for regression and classification tasks. They split the data into subsets based on the value of input features, which are chosen through a process that aims to maximize the reduction of variance (for regression trees) within each split.</a:t>
            </a: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graph with blue dots&#10;&#10;Description automatically generated">
            <a:extLst>
              <a:ext uri="{FF2B5EF4-FFF2-40B4-BE49-F238E27FC236}">
                <a16:creationId xmlns:a16="http://schemas.microsoft.com/office/drawing/2014/main" id="{DA81150E-423E-0B0D-1746-2E2281F77B3A}"/>
              </a:ext>
            </a:extLst>
          </p:cNvPr>
          <p:cNvPicPr>
            <a:picLocks noChangeAspect="1"/>
          </p:cNvPicPr>
          <p:nvPr/>
        </p:nvPicPr>
        <p:blipFill>
          <a:blip r:embed="rId3"/>
          <a:stretch>
            <a:fillRect/>
          </a:stretch>
        </p:blipFill>
        <p:spPr>
          <a:xfrm>
            <a:off x="5252198" y="1401847"/>
            <a:ext cx="5508865" cy="3665523"/>
          </a:xfrm>
          <a:prstGeom prst="rect">
            <a:avLst/>
          </a:prstGeom>
        </p:spPr>
      </p:pic>
    </p:spTree>
    <p:extLst>
      <p:ext uri="{BB962C8B-B14F-4D97-AF65-F5344CB8AC3E}">
        <p14:creationId xmlns:p14="http://schemas.microsoft.com/office/powerpoint/2010/main" val="2582642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marL="0" marR="0" lvl="0" indent="0" algn="l" defTabSz="530352" rtl="0" eaLnBrk="1" fontAlgn="auto" latinLnBrk="0" hangingPunct="1">
              <a:lnSpc>
                <a:spcPct val="90000"/>
              </a:lnSpc>
              <a:spcBef>
                <a:spcPts val="0"/>
              </a:spcBef>
              <a:spcAft>
                <a:spcPts val="348"/>
              </a:spcAft>
              <a:buClrTx/>
              <a:buSzTx/>
              <a:buFontTx/>
              <a:buNone/>
              <a:tabLst/>
              <a:defRPr/>
            </a:pPr>
            <a:fld id="{13D2E340-0663-474B-992C-9192B5C45E57}" type="slidenum">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530352" rtl="0" eaLnBrk="1" fontAlgn="auto" latinLnBrk="0" hangingPunct="1">
                <a:lnSpc>
                  <a:spcPct val="90000"/>
                </a:lnSpc>
                <a:spcBef>
                  <a:spcPts val="0"/>
                </a:spcBef>
                <a:spcAft>
                  <a:spcPts val="348"/>
                </a:spcAft>
                <a:buClrTx/>
                <a:buSzTx/>
                <a:buFontTx/>
                <a:buNone/>
                <a:tabLst/>
                <a:defRPr/>
              </a:pPr>
              <a:t>12</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lang="en-US" sz="1800" b="1"/>
              <a:t>How does the exploration of complex, non-linear relationships and interactions among influencing factors contribute to understanding university rankings?</a:t>
            </a:r>
            <a:br>
              <a:rPr lang="en-US" sz="1800" b="1"/>
            </a:br>
            <a:br>
              <a:rPr lang="en-US" sz="1800" b="1"/>
            </a:br>
            <a:r>
              <a:rPr lang="en-US" sz="1800" b="1" i="0" u="none" strike="noStrike" kern="1200" spc="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Decision Tree Regression</a:t>
            </a:r>
            <a:endParaRPr kumimoji="0" lang="en-US" sz="1800" b="1" i="0" u="none" strike="noStrike" kern="1200" cap="none" spc="0" normalizeH="0" baseline="0" noProof="0">
              <a:ln>
                <a:noFill/>
              </a:ln>
              <a:solidFill>
                <a:schemeClr val="accent2">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2154436"/>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a:ln>
                  <a:noFill/>
                </a:ln>
                <a:solidFill>
                  <a:prstClr val="white"/>
                </a:solidFill>
                <a:effectLst/>
                <a:uLnTx/>
                <a:uFillTx/>
                <a:latin typeface="Calibri" panose="020F0502020204030204"/>
                <a:ea typeface="+mn-ea"/>
                <a:cs typeface="+mn-cs"/>
              </a:rPr>
              <a:t>Application:</a:t>
            </a:r>
          </a:p>
          <a:p>
            <a:pPr>
              <a:defRPr/>
            </a:pPr>
            <a:r>
              <a:rPr lang="en-US" sz="1400" i="1">
                <a:solidFill>
                  <a:prstClr val="white"/>
                </a:solidFill>
                <a:latin typeface="Calibri" panose="020F0502020204030204"/>
                <a:ea typeface="Calibri"/>
                <a:cs typeface="Calibri"/>
              </a:rPr>
              <a:t>The Decision Tree Regressor was applied to capture the complex and potentially non-linear relationships between features like 'Teaching Score', 'Research Score', 'Citations Score', and university rankings, allowing us to identify interaction effects and non-linear patterns that linear models may miss.</a:t>
            </a:r>
            <a:endParaRPr lang="en-US" sz="1400">
              <a:solidFill>
                <a:prstClr val="white"/>
              </a:solidFill>
              <a:latin typeface="Calibri" panose="020F0502020204030204"/>
              <a:ea typeface="Calibri"/>
              <a:cs typeface="Calibri"/>
            </a:endParaRPr>
          </a:p>
          <a:p>
            <a:pPr marL="0" marR="0" lvl="0" indent="0" algn="l" defTabSz="914400">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prstClr val="white"/>
              </a:solidFill>
              <a:effectLst/>
              <a:uLnTx/>
              <a:uFillTx/>
              <a:latin typeface="Calibri" panose="020F0502020204030204"/>
              <a:ea typeface="Calibri"/>
              <a:cs typeface="Calibri"/>
            </a:endParaRPr>
          </a:p>
        </p:txBody>
      </p:sp>
      <p:sp>
        <p:nvSpPr>
          <p:cNvPr id="2" name="TextBox 1">
            <a:extLst>
              <a:ext uri="{FF2B5EF4-FFF2-40B4-BE49-F238E27FC236}">
                <a16:creationId xmlns:a16="http://schemas.microsoft.com/office/drawing/2014/main" id="{D1DB8885-722B-DC63-09E1-775E8E2EE01C}"/>
              </a:ext>
            </a:extLst>
          </p:cNvPr>
          <p:cNvSpPr txBox="1"/>
          <p:nvPr/>
        </p:nvSpPr>
        <p:spPr>
          <a:xfrm>
            <a:off x="4516399" y="492094"/>
            <a:ext cx="6923314" cy="2308324"/>
          </a:xfrm>
          <a:prstGeom prst="rect">
            <a:avLst/>
          </a:prstGeom>
          <a:noFill/>
        </p:spPr>
        <p:txBody>
          <a:bodyPr wrap="square" lIns="91440" tIns="45720" rIns="91440" bIns="45720" anchor="t">
            <a:spAutoFit/>
          </a:bodyPr>
          <a:lstStyle/>
          <a:p>
            <a:pPr>
              <a:defRPr/>
            </a:pPr>
            <a:r>
              <a:rPr kumimoji="0" lang="en-US" sz="1800" b="1" i="1" u="none" strike="noStrike" kern="1200" cap="none" spc="0" normalizeH="0" baseline="0" noProof="0">
                <a:ln>
                  <a:noFill/>
                </a:ln>
                <a:solidFill>
                  <a:prstClr val="black"/>
                </a:solidFill>
                <a:effectLst/>
                <a:uLnTx/>
                <a:uFillTx/>
                <a:latin typeface="Calibri" panose="020F0502020204030204"/>
                <a:ea typeface="+mn-ea"/>
                <a:cs typeface="+mn-cs"/>
              </a:rPr>
              <a:t>Conclusion</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lang="en-US">
                <a:solidFill>
                  <a:prstClr val="black"/>
                </a:solidFill>
                <a:latin typeface="Calibri" panose="020F0502020204030204"/>
              </a:rPr>
              <a:t> </a:t>
            </a:r>
            <a:endParaRPr lang="en-US">
              <a:solidFill>
                <a:prstClr val="black"/>
              </a:solidFill>
              <a:latin typeface="Calibri" panose="020F0502020204030204"/>
              <a:ea typeface="Calibri"/>
              <a:cs typeface="Calibri"/>
            </a:endParaRPr>
          </a:p>
          <a:p>
            <a:pPr>
              <a:defRPr/>
            </a:pPr>
            <a:r>
              <a:rPr lang="en-US">
                <a:solidFill>
                  <a:prstClr val="black"/>
                </a:solidFill>
                <a:latin typeface="Calibri" panose="020F0502020204030204"/>
                <a:ea typeface="Calibri"/>
                <a:cs typeface="Calibri"/>
              </a:rPr>
              <a:t>The decision tree regressor had a high level of accuracy in predicting the overall scores with the MSE of 8.19 and R-Squared of 0.96. The model is effective in capturing the relationship between these factors and the overall university rankings.</a:t>
            </a:r>
            <a:endParaRPr lang="en-US" sz="1800" b="0" i="0" u="none" strike="noStrike" kern="1200" cap="none" spc="0" normalizeH="0" baseline="0" noProof="0">
              <a:ln>
                <a:noFill/>
              </a:ln>
              <a:solidFill>
                <a:prstClr val="black"/>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A screenshot of a computer program&#10;&#10;Description automatically generated">
            <a:extLst>
              <a:ext uri="{FF2B5EF4-FFF2-40B4-BE49-F238E27FC236}">
                <a16:creationId xmlns:a16="http://schemas.microsoft.com/office/drawing/2014/main" id="{093EF537-BE9D-4C02-DBFF-168156988411}"/>
              </a:ext>
            </a:extLst>
          </p:cNvPr>
          <p:cNvPicPr>
            <a:picLocks noChangeAspect="1"/>
          </p:cNvPicPr>
          <p:nvPr/>
        </p:nvPicPr>
        <p:blipFill>
          <a:blip r:embed="rId3"/>
          <a:stretch>
            <a:fillRect/>
          </a:stretch>
        </p:blipFill>
        <p:spPr>
          <a:xfrm>
            <a:off x="5206032" y="2486161"/>
            <a:ext cx="5825761" cy="3625774"/>
          </a:xfrm>
          <a:prstGeom prst="rect">
            <a:avLst/>
          </a:prstGeom>
        </p:spPr>
      </p:pic>
    </p:spTree>
    <p:extLst>
      <p:ext uri="{BB962C8B-B14F-4D97-AF65-F5344CB8AC3E}">
        <p14:creationId xmlns:p14="http://schemas.microsoft.com/office/powerpoint/2010/main" val="429437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marL="0" marR="0" lvl="0" indent="0" algn="l" defTabSz="530352" rtl="0" eaLnBrk="1" fontAlgn="auto" latinLnBrk="0" hangingPunct="1">
              <a:lnSpc>
                <a:spcPct val="90000"/>
              </a:lnSpc>
              <a:spcBef>
                <a:spcPts val="0"/>
              </a:spcBef>
              <a:spcAft>
                <a:spcPts val="348"/>
              </a:spcAft>
              <a:buClrTx/>
              <a:buSzTx/>
              <a:buFontTx/>
              <a:buNone/>
              <a:tabLst/>
              <a:defRPr/>
            </a:pPr>
            <a:fld id="{13D2E340-0663-474B-992C-9192B5C45E57}" type="slidenum">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530352" rtl="0" eaLnBrk="1" fontAlgn="auto" latinLnBrk="0" hangingPunct="1">
                <a:lnSpc>
                  <a:spcPct val="90000"/>
                </a:lnSpc>
                <a:spcBef>
                  <a:spcPts val="0"/>
                </a:spcBef>
                <a:spcAft>
                  <a:spcPts val="348"/>
                </a:spcAft>
                <a:buClrTx/>
                <a:buSzTx/>
                <a:buFontTx/>
                <a:buNone/>
                <a:tabLst/>
                <a:defRPr/>
              </a:pPr>
              <a:t>13</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lang="en-US" sz="1800" b="1"/>
              <a:t>Is there a significant association between university ranking categorical variables and university types?</a:t>
            </a:r>
            <a:br>
              <a:rPr lang="en-US" sz="1800" b="1"/>
            </a:br>
            <a:br>
              <a:rPr lang="en-US" sz="2800" b="1"/>
            </a:br>
            <a:r>
              <a:rPr lang="en-US" sz="1800" b="1" i="0" u="none" strike="noStrike" kern="1200" spc="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Chi-Squared Test</a:t>
            </a:r>
            <a:endParaRPr kumimoji="0" lang="en-US" sz="1800" b="1" i="0" u="none" strike="noStrike" kern="1200" cap="none" spc="0" normalizeH="0" baseline="0" noProof="0">
              <a:ln>
                <a:noFill/>
              </a:ln>
              <a:solidFill>
                <a:schemeClr val="accent2">
                  <a:lumMod val="75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3385542"/>
          </a:xfrm>
          <a:prstGeom prst="rect">
            <a:avLst/>
          </a:prstGeom>
          <a:noFill/>
        </p:spPr>
        <p:txBody>
          <a:bodyPr wrap="square" lIns="91440" tIns="45720" rIns="91440" bIns="45720" anchor="t">
            <a:spAutoFit/>
          </a:bodyPr>
          <a:lstStyle/>
          <a:p>
            <a:pPr>
              <a:defRPr/>
            </a:pPr>
            <a:r>
              <a:rPr kumimoji="0" lang="en-US" sz="1800" b="1" i="1" u="none" strike="noStrike" kern="1200" cap="none" spc="0" normalizeH="0" baseline="0" noProof="0">
                <a:ln>
                  <a:noFill/>
                </a:ln>
                <a:solidFill>
                  <a:prstClr val="white"/>
                </a:solidFill>
                <a:effectLst/>
                <a:uLnTx/>
                <a:uFillTx/>
                <a:latin typeface="Calibri" panose="020F0502020204030204"/>
                <a:ea typeface="+mn-ea"/>
                <a:cs typeface="+mn-cs"/>
              </a:rPr>
              <a:t>Methodology:</a:t>
            </a:r>
            <a:r>
              <a:rPr lang="en-US" b="1" i="1">
                <a:solidFill>
                  <a:prstClr val="white"/>
                </a:solidFill>
                <a:latin typeface="Calibri" panose="020F0502020204030204"/>
              </a:rPr>
              <a:t> </a:t>
            </a:r>
          </a:p>
          <a:p>
            <a:pPr>
              <a:defRPr/>
            </a:pPr>
            <a:endParaRPr lang="en-US" sz="1200" b="1" i="1">
              <a:solidFill>
                <a:prstClr val="white"/>
              </a:solidFill>
              <a:latin typeface="Calibri" panose="020F0502020204030204"/>
              <a:ea typeface="+mn-lt"/>
              <a:cs typeface="+mn-lt"/>
            </a:endParaRPr>
          </a:p>
          <a:p>
            <a:pPr>
              <a:defRPr/>
            </a:pPr>
            <a:r>
              <a:rPr lang="en-US" sz="1400" i="1">
                <a:solidFill>
                  <a:schemeClr val="bg1"/>
                </a:solidFill>
                <a:ea typeface="+mn-lt"/>
                <a:cs typeface="+mn-lt"/>
              </a:rPr>
              <a:t>For our Chi-Squared Test, we chose two pivotal variables from our data: the geographical location of universities (represented by 'Country') and their ranking categories ( high, medium, low tiers).</a:t>
            </a:r>
            <a:endParaRPr lang="en-US" sz="1400" i="1">
              <a:solidFill>
                <a:schemeClr val="bg1"/>
              </a:solidFill>
              <a:latin typeface="Calibri" panose="020F0502020204030204"/>
              <a:cs typeface="Calibri"/>
            </a:endParaRPr>
          </a:p>
          <a:p>
            <a:pPr marL="285750" indent="-285750">
              <a:buFont typeface="Arial"/>
              <a:buChar char="•"/>
              <a:defRPr/>
            </a:pPr>
            <a:endParaRPr lang="en-US" sz="1400" b="1" i="1">
              <a:solidFill>
                <a:schemeClr val="bg1"/>
              </a:solidFill>
              <a:latin typeface="Calibri" panose="020F0502020204030204"/>
            </a:endParaRPr>
          </a:p>
          <a:p>
            <a:pPr>
              <a:defRPr/>
            </a:pPr>
            <a:br>
              <a:rPr lang="en-US"/>
            </a:br>
            <a:endParaRPr lang="en-US"/>
          </a:p>
          <a:p>
            <a:pPr marL="0" marR="0" lvl="0" indent="0" algn="l" defTabSz="914400">
              <a:lnSpc>
                <a:spcPct val="100000"/>
              </a:lnSpc>
              <a:spcBef>
                <a:spcPts val="0"/>
              </a:spcBef>
              <a:spcAft>
                <a:spcPts val="0"/>
              </a:spcAft>
              <a:buClrTx/>
              <a:buSzTx/>
              <a:buFontTx/>
              <a:buNone/>
              <a:tabLst/>
              <a:defRPr/>
            </a:pPr>
            <a:endParaRPr lang="en-US" sz="1200" u="none" strike="noStrike" kern="1200" cap="none" spc="0" normalizeH="0" baseline="0" noProof="0">
              <a:ln>
                <a:noFill/>
              </a:ln>
              <a:solidFill>
                <a:schemeClr val="bg1"/>
              </a:solidFill>
              <a:effectLst/>
              <a:uLnTx/>
              <a:uFillTx/>
              <a:latin typeface="Calibri" panose="020F0502020204030204"/>
              <a:ea typeface="Calibri"/>
              <a:cs typeface="Calibri"/>
            </a:endParaRPr>
          </a:p>
          <a:p>
            <a:pPr marL="0" marR="0" lvl="0" indent="0" algn="l" defTabSz="914400">
              <a:lnSpc>
                <a:spcPct val="100000"/>
              </a:lnSpc>
              <a:spcBef>
                <a:spcPts val="0"/>
              </a:spcBef>
              <a:spcAft>
                <a:spcPts val="0"/>
              </a:spcAft>
              <a:buClrTx/>
              <a:buSzTx/>
              <a:buFontTx/>
              <a:buNone/>
              <a:tabLst/>
              <a:defRPr/>
            </a:pPr>
            <a:endParaRPr lang="en-US" sz="1200" u="none" strike="noStrike" kern="1200" cap="none" spc="0" normalizeH="0" baseline="0" noProof="0">
              <a:ln>
                <a:noFill/>
              </a:ln>
              <a:solidFill>
                <a:schemeClr val="bg1"/>
              </a:solidFill>
              <a:effectLst/>
              <a:uLnTx/>
              <a:uFillTx/>
              <a:latin typeface="Calibri" panose="020F0502020204030204"/>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u="none" strike="noStrike" kern="1200" cap="none" spc="0" normalizeH="0" baseline="0" noProof="0">
              <a:ln>
                <a:noFill/>
              </a:ln>
              <a:solidFill>
                <a:prstClr val="white"/>
              </a:solidFill>
              <a:effectLst/>
              <a:uLnTx/>
              <a:uFillTx/>
              <a:latin typeface="Calibri" panose="020F0502020204030204"/>
              <a:ea typeface="Calibri"/>
              <a:cs typeface="Calibri"/>
            </a:endParaRPr>
          </a:p>
          <a:p>
            <a:pPr>
              <a:defRPr/>
            </a:pPr>
            <a:endParaRPr lang="en-US" sz="1200" i="1">
              <a:solidFill>
                <a:prstClr val="white"/>
              </a:solidFill>
              <a:latin typeface="Calibri" panose="020F0502020204030204"/>
              <a:ea typeface="Calibri" panose="020F0502020204030204"/>
              <a:cs typeface="Calibri" panose="020F0502020204030204"/>
            </a:endParaRPr>
          </a:p>
          <a:p>
            <a:pPr>
              <a:defRPr/>
            </a:pPr>
            <a:endParaRPr lang="en-US" b="1" i="1">
              <a:solidFill>
                <a:prstClr val="white"/>
              </a:solidFill>
              <a:latin typeface="Calibri" panose="020F0502020204030204"/>
              <a:ea typeface="Calibri" panose="020F0502020204030204"/>
              <a:cs typeface="Calibri" panose="020F0502020204030204"/>
            </a:endParaRPr>
          </a:p>
        </p:txBody>
      </p:sp>
      <p:pic>
        <p:nvPicPr>
          <p:cNvPr id="3" name="Picture 2" descr="A white background with black text&#10;&#10;Description automatically generated">
            <a:extLst>
              <a:ext uri="{FF2B5EF4-FFF2-40B4-BE49-F238E27FC236}">
                <a16:creationId xmlns:a16="http://schemas.microsoft.com/office/drawing/2014/main" id="{6533BACE-417B-D994-F819-3A5FDC24F971}"/>
              </a:ext>
            </a:extLst>
          </p:cNvPr>
          <p:cNvPicPr>
            <a:picLocks noChangeAspect="1"/>
          </p:cNvPicPr>
          <p:nvPr/>
        </p:nvPicPr>
        <p:blipFill>
          <a:blip r:embed="rId3"/>
          <a:stretch>
            <a:fillRect/>
          </a:stretch>
        </p:blipFill>
        <p:spPr>
          <a:xfrm>
            <a:off x="4202012" y="3962570"/>
            <a:ext cx="7904312" cy="1933666"/>
          </a:xfrm>
          <a:prstGeom prst="rect">
            <a:avLst/>
          </a:prstGeom>
        </p:spPr>
      </p:pic>
      <p:pic>
        <p:nvPicPr>
          <p:cNvPr id="2" name="Picture 1" descr="A screenshot of a computer code&#10;&#10;Description automatically generated">
            <a:extLst>
              <a:ext uri="{FF2B5EF4-FFF2-40B4-BE49-F238E27FC236}">
                <a16:creationId xmlns:a16="http://schemas.microsoft.com/office/drawing/2014/main" id="{6422C0EF-DBF6-35BA-E5B4-F4C6889BA4E1}"/>
              </a:ext>
            </a:extLst>
          </p:cNvPr>
          <p:cNvPicPr>
            <a:picLocks noChangeAspect="1"/>
          </p:cNvPicPr>
          <p:nvPr/>
        </p:nvPicPr>
        <p:blipFill>
          <a:blip r:embed="rId4"/>
          <a:stretch>
            <a:fillRect/>
          </a:stretch>
        </p:blipFill>
        <p:spPr>
          <a:xfrm>
            <a:off x="4520807" y="627177"/>
            <a:ext cx="7188200" cy="2933700"/>
          </a:xfrm>
          <a:prstGeom prst="rect">
            <a:avLst/>
          </a:prstGeom>
        </p:spPr>
      </p:pic>
    </p:spTree>
    <p:extLst>
      <p:ext uri="{BB962C8B-B14F-4D97-AF65-F5344CB8AC3E}">
        <p14:creationId xmlns:p14="http://schemas.microsoft.com/office/powerpoint/2010/main" val="220846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marL="0" marR="0" lvl="0" indent="0" algn="l" defTabSz="530352" rtl="0" eaLnBrk="1" fontAlgn="auto" latinLnBrk="0" hangingPunct="1">
              <a:lnSpc>
                <a:spcPct val="90000"/>
              </a:lnSpc>
              <a:spcBef>
                <a:spcPts val="0"/>
              </a:spcBef>
              <a:spcAft>
                <a:spcPts val="348"/>
              </a:spcAft>
              <a:buClrTx/>
              <a:buSzTx/>
              <a:buFontTx/>
              <a:buNone/>
              <a:tabLst/>
              <a:defRPr/>
            </a:pPr>
            <a:fld id="{13D2E340-0663-474B-992C-9192B5C45E57}" type="slidenum">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530352" rtl="0" eaLnBrk="1" fontAlgn="auto" latinLnBrk="0" hangingPunct="1">
                <a:lnSpc>
                  <a:spcPct val="90000"/>
                </a:lnSpc>
                <a:spcBef>
                  <a:spcPts val="0"/>
                </a:spcBef>
                <a:spcAft>
                  <a:spcPts val="348"/>
                </a:spcAft>
                <a:buClrTx/>
                <a:buSzTx/>
                <a:buFontTx/>
                <a:buNone/>
                <a:tabLst/>
                <a:defRPr/>
              </a:pPr>
              <a:t>14</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t>Is there a significant association between university ranking categorical variables and university types?</a:t>
            </a:r>
            <a:b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br>
            <a:br>
              <a:rPr kumimoji="0" lang="en-US" sz="2800" b="1" i="0" u="none" strike="noStrike" kern="1200" cap="none" spc="0" normalizeH="0" baseline="0" noProof="0">
                <a:ln>
                  <a:noFill/>
                </a:ln>
                <a:solidFill>
                  <a:prstClr val="white"/>
                </a:solidFill>
                <a:effectLst/>
                <a:uLnTx/>
                <a:uFillTx/>
                <a:latin typeface="Calibri Light" panose="020F0302020204030204"/>
                <a:ea typeface="+mj-ea"/>
                <a:cs typeface="+mj-cs"/>
              </a:rPr>
            </a:br>
            <a:r>
              <a:rPr kumimoji="0" lang="en-US" sz="1800" b="1"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Chi-Squared Test</a:t>
            </a: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2031325"/>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a:ln>
                  <a:noFill/>
                </a:ln>
                <a:solidFill>
                  <a:prstClr val="white"/>
                </a:solidFill>
                <a:effectLst/>
                <a:uLnTx/>
                <a:uFillTx/>
                <a:latin typeface="Calibri" panose="020F0502020204030204"/>
                <a:ea typeface="+mn-ea"/>
                <a:cs typeface="+mn-cs"/>
              </a:rPr>
              <a:t>Application:</a:t>
            </a:r>
          </a:p>
          <a:p>
            <a:pPr>
              <a:defRPr/>
            </a:pPr>
            <a:r>
              <a:rPr lang="en-US" i="1">
                <a:solidFill>
                  <a:prstClr val="white"/>
                </a:solidFill>
                <a:latin typeface="Calibri" panose="020F0502020204030204"/>
                <a:ea typeface="Calibri"/>
                <a:cs typeface="Calibri"/>
              </a:rPr>
              <a:t>The Chi-Squared Test was applied to see if the distribution of different university types across different ranking tiers (high, medium and low) were due to randomness or if there was a deeper systemic relationship associated with it.</a:t>
            </a:r>
          </a:p>
        </p:txBody>
      </p:sp>
      <p:sp>
        <p:nvSpPr>
          <p:cNvPr id="2" name="TextBox 1">
            <a:extLst>
              <a:ext uri="{FF2B5EF4-FFF2-40B4-BE49-F238E27FC236}">
                <a16:creationId xmlns:a16="http://schemas.microsoft.com/office/drawing/2014/main" id="{D1DB8885-722B-DC63-09E1-775E8E2EE01C}"/>
              </a:ext>
            </a:extLst>
          </p:cNvPr>
          <p:cNvSpPr txBox="1"/>
          <p:nvPr/>
        </p:nvSpPr>
        <p:spPr>
          <a:xfrm>
            <a:off x="4648571" y="1028339"/>
            <a:ext cx="6923314" cy="5355312"/>
          </a:xfrm>
          <a:prstGeom prst="rect">
            <a:avLst/>
          </a:prstGeom>
          <a:noFill/>
        </p:spPr>
        <p:txBody>
          <a:bodyPr wrap="square" lIns="91440" tIns="45720" rIns="91440" bIns="45720" anchor="t">
            <a:spAutoFit/>
          </a:bodyPr>
          <a:lstStyle/>
          <a:p>
            <a:pPr>
              <a:defRPr/>
            </a:pPr>
            <a:r>
              <a:rPr kumimoji="0" lang="en-US" sz="1800" b="1" i="1" u="none" strike="noStrike" kern="1200" cap="none" spc="0" normalizeH="0" baseline="0" noProof="0">
                <a:ln>
                  <a:noFill/>
                </a:ln>
                <a:solidFill>
                  <a:prstClr val="black"/>
                </a:solidFill>
                <a:effectLst/>
                <a:uLnTx/>
                <a:uFillTx/>
                <a:latin typeface="Calibri" panose="020F0502020204030204"/>
                <a:ea typeface="+mn-ea"/>
                <a:cs typeface="+mn-cs"/>
              </a:rPr>
              <a:t>Conclusion</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lang="en-US">
                <a:solidFill>
                  <a:prstClr val="black"/>
                </a:solidFill>
                <a:latin typeface="Calibri" panose="020F0502020204030204"/>
              </a:rPr>
              <a:t> </a:t>
            </a:r>
          </a:p>
          <a:p>
            <a:pPr>
              <a:defRPr/>
            </a:pPr>
            <a:endParaRPr lang="en-US" sz="1800" b="0" i="0" u="none" strike="noStrike" kern="1200" cap="none" spc="0" normalizeH="0" baseline="0" noProof="0">
              <a:ln>
                <a:noFill/>
              </a:ln>
              <a:solidFill>
                <a:prstClr val="black"/>
              </a:solidFill>
              <a:effectLst/>
              <a:uLnTx/>
              <a:uFillTx/>
              <a:latin typeface="Calibri" panose="020F0502020204030204"/>
              <a:ea typeface="Calibri"/>
              <a:cs typeface="Calibri"/>
            </a:endParaRPr>
          </a:p>
          <a:p>
            <a:pPr>
              <a:defRPr/>
            </a:pPr>
            <a:r>
              <a:rPr lang="en-US">
                <a:solidFill>
                  <a:prstClr val="black"/>
                </a:solidFill>
                <a:latin typeface="Calibri" panose="020F0502020204030204"/>
                <a:ea typeface="Calibri"/>
                <a:cs typeface="Calibri"/>
              </a:rPr>
              <a:t>This test revealed an association between university rankings and types. The test yielded a p value of 2.31e-80, which is </a:t>
            </a:r>
            <a:r>
              <a:rPr lang="en-US">
                <a:solidFill>
                  <a:prstClr val="black"/>
                </a:solidFill>
                <a:ea typeface="+mn-lt"/>
                <a:cs typeface="+mn-lt"/>
              </a:rPr>
              <a:t>significantly </a:t>
            </a:r>
            <a:r>
              <a:rPr lang="en-US">
                <a:solidFill>
                  <a:prstClr val="black"/>
                </a:solidFill>
                <a:latin typeface="Calibri" panose="020F0502020204030204"/>
                <a:ea typeface="Calibri"/>
                <a:cs typeface="Calibri"/>
              </a:rPr>
              <a:t>lower than the normal significance level of 0.05. This suggests that the university rankings are not independent of university types.</a:t>
            </a:r>
            <a:endParaRPr lang="en-US" sz="1800" b="0" i="0" u="none" strike="noStrike" kern="1200" cap="none" spc="0" normalizeH="0" baseline="0" noProof="0">
              <a:ln>
                <a:noFill/>
              </a:ln>
              <a:solidFill>
                <a:prstClr val="black"/>
              </a:solidFill>
              <a:effectLst/>
              <a:uLnTx/>
              <a:uFillTx/>
              <a:latin typeface="Calibri" panose="020F0502020204030204"/>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a:defRPr/>
            </a:pPr>
            <a:endParaRPr lang="en-US">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76A8360-C2F1-63EE-7A29-623FA6D1FA21}"/>
              </a:ext>
            </a:extLst>
          </p:cNvPr>
          <p:cNvPicPr>
            <a:picLocks noChangeAspect="1"/>
          </p:cNvPicPr>
          <p:nvPr/>
        </p:nvPicPr>
        <p:blipFill>
          <a:blip r:embed="rId3"/>
          <a:stretch>
            <a:fillRect/>
          </a:stretch>
        </p:blipFill>
        <p:spPr>
          <a:xfrm>
            <a:off x="5106476" y="4268823"/>
            <a:ext cx="4965700" cy="797714"/>
          </a:xfrm>
          <a:prstGeom prst="rect">
            <a:avLst/>
          </a:prstGeom>
        </p:spPr>
      </p:pic>
    </p:spTree>
    <p:extLst>
      <p:ext uri="{BB962C8B-B14F-4D97-AF65-F5344CB8AC3E}">
        <p14:creationId xmlns:p14="http://schemas.microsoft.com/office/powerpoint/2010/main" val="128479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t>What are the key factors contributing significantly to the variability in University rankings?</a:t>
            </a:r>
            <a:b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br>
            <a:br>
              <a:rPr kumimoji="0" lang="en-US" sz="2800" b="1" i="0" u="none" strike="noStrike" kern="1200" cap="none" spc="0" normalizeH="0" baseline="0" noProof="0">
                <a:ln>
                  <a:noFill/>
                </a:ln>
                <a:solidFill>
                  <a:prstClr val="white"/>
                </a:solidFill>
                <a:effectLst/>
                <a:uLnTx/>
                <a:uFillTx/>
                <a:latin typeface="Calibri Light" panose="020F0302020204030204"/>
                <a:ea typeface="+mj-ea"/>
                <a:cs typeface="+mj-cs"/>
              </a:rPr>
            </a:br>
            <a:r>
              <a:rPr kumimoji="0" lang="en-US" sz="1800" b="1"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ANOVA</a:t>
            </a: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3139321"/>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a:ln>
                  <a:noFill/>
                </a:ln>
                <a:solidFill>
                  <a:prstClr val="white"/>
                </a:solidFill>
                <a:effectLst/>
                <a:uLnTx/>
                <a:uFillTx/>
                <a:latin typeface="Calibri" panose="020F0502020204030204"/>
                <a:ea typeface="+mn-ea"/>
                <a:cs typeface="+mn-cs"/>
              </a:rPr>
              <a:t>Methodologies: </a:t>
            </a:r>
          </a:p>
          <a:p>
            <a:pPr>
              <a:defRPr/>
            </a:pPr>
            <a:r>
              <a:rPr lang="en-US" sz="1400" i="1">
                <a:solidFill>
                  <a:schemeClr val="bg1"/>
                </a:solidFill>
                <a:ea typeface="+mn-lt"/>
                <a:cs typeface="+mn-lt"/>
              </a:rPr>
              <a:t>In this analysis, universities were categorized according to the GDP of their respective countries as of the year 2023. This approach is based on the hypothesis that a country’s economic status, indicated by its GDP, could have a significant impact on the rankings of its universities.</a:t>
            </a:r>
            <a:endParaRPr lang="en-US" sz="1400" i="1">
              <a:solidFill>
                <a:schemeClr val="bg1"/>
              </a:solidFill>
              <a:ea typeface="Calibri"/>
              <a:cs typeface="Calibri"/>
            </a:endParaRPr>
          </a:p>
          <a:p>
            <a:pPr>
              <a:defRPr/>
            </a:pPr>
            <a:r>
              <a:rPr lang="en-US" sz="1400" i="1">
                <a:solidFill>
                  <a:prstClr val="white"/>
                </a:solidFill>
                <a:latin typeface="Calibri" panose="020F0502020204030204"/>
                <a:ea typeface="Calibri"/>
                <a:cs typeface="Calibri"/>
              </a:rPr>
              <a:t>What we did is </a:t>
            </a:r>
            <a:r>
              <a:rPr lang="en-US" sz="1400" i="1">
                <a:solidFill>
                  <a:schemeClr val="bg1"/>
                </a:solidFill>
                <a:ea typeface="+mn-lt"/>
                <a:cs typeface="+mn-lt"/>
              </a:rPr>
              <a:t>we extracted the 'Overall Scores' of universities which allowed us to make sure that the results reflected the GDP and the impact on the university rankings</a:t>
            </a:r>
            <a:r>
              <a:rPr lang="en-US" sz="1400">
                <a:solidFill>
                  <a:schemeClr val="bg1"/>
                </a:solidFill>
                <a:ea typeface="+mn-lt"/>
                <a:cs typeface="+mn-lt"/>
              </a:rPr>
              <a:t>.</a:t>
            </a:r>
            <a:r>
              <a:rPr lang="en-US" sz="1100">
                <a:solidFill>
                  <a:srgbClr val="374151"/>
                </a:solidFill>
                <a:ea typeface="+mn-lt"/>
                <a:cs typeface="+mn-lt"/>
              </a:rPr>
              <a:t>.</a:t>
            </a:r>
            <a:endParaRPr lang="en-US" sz="1100" i="1" u="none" strike="noStrike" kern="1200" cap="none" spc="0" normalizeH="0" baseline="0" noProof="0">
              <a:ln>
                <a:noFill/>
              </a:ln>
              <a:solidFill>
                <a:prstClr val="white"/>
              </a:solidFill>
              <a:effectLst/>
              <a:uLnTx/>
              <a:uFillTx/>
              <a:latin typeface="Calibri" panose="020F0502020204030204"/>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white background with black text&#10;&#10;Description automatically generated">
            <a:extLst>
              <a:ext uri="{FF2B5EF4-FFF2-40B4-BE49-F238E27FC236}">
                <a16:creationId xmlns:a16="http://schemas.microsoft.com/office/drawing/2014/main" id="{7B996EA6-D177-A7E5-B1E6-3F10DBCBD05D}"/>
              </a:ext>
            </a:extLst>
          </p:cNvPr>
          <p:cNvPicPr>
            <a:picLocks noChangeAspect="1"/>
          </p:cNvPicPr>
          <p:nvPr/>
        </p:nvPicPr>
        <p:blipFill>
          <a:blip r:embed="rId3"/>
          <a:stretch>
            <a:fillRect/>
          </a:stretch>
        </p:blipFill>
        <p:spPr>
          <a:xfrm>
            <a:off x="4273493" y="1340105"/>
            <a:ext cx="6833419" cy="2294480"/>
          </a:xfrm>
          <a:prstGeom prst="rect">
            <a:avLst/>
          </a:prstGeom>
        </p:spPr>
      </p:pic>
      <p:pic>
        <p:nvPicPr>
          <p:cNvPr id="4" name="Picture 3" descr="A close-up of a white background&#10;&#10;Description automatically generated">
            <a:extLst>
              <a:ext uri="{FF2B5EF4-FFF2-40B4-BE49-F238E27FC236}">
                <a16:creationId xmlns:a16="http://schemas.microsoft.com/office/drawing/2014/main" id="{FA7F8CAA-1096-CD1C-5A56-34811BF4977A}"/>
              </a:ext>
            </a:extLst>
          </p:cNvPr>
          <p:cNvPicPr>
            <a:picLocks noChangeAspect="1"/>
          </p:cNvPicPr>
          <p:nvPr/>
        </p:nvPicPr>
        <p:blipFill>
          <a:blip r:embed="rId4"/>
          <a:stretch>
            <a:fillRect/>
          </a:stretch>
        </p:blipFill>
        <p:spPr>
          <a:xfrm>
            <a:off x="4273493" y="363803"/>
            <a:ext cx="7916300" cy="633874"/>
          </a:xfrm>
          <a:prstGeom prst="rect">
            <a:avLst/>
          </a:prstGeom>
        </p:spPr>
      </p:pic>
    </p:spTree>
    <p:extLst>
      <p:ext uri="{BB962C8B-B14F-4D97-AF65-F5344CB8AC3E}">
        <p14:creationId xmlns:p14="http://schemas.microsoft.com/office/powerpoint/2010/main" val="443581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t>What are the key factors contributing significantly to the variability in University rankings?</a:t>
            </a:r>
            <a:b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br>
            <a:br>
              <a:rPr kumimoji="0" lang="en-US" sz="2800" b="1" i="0" u="none" strike="noStrike" kern="1200" cap="none" spc="0" normalizeH="0" baseline="0" noProof="0">
                <a:ln>
                  <a:noFill/>
                </a:ln>
                <a:solidFill>
                  <a:prstClr val="white"/>
                </a:solidFill>
                <a:effectLst/>
                <a:uLnTx/>
                <a:uFillTx/>
                <a:latin typeface="Calibri Light" panose="020F0302020204030204"/>
                <a:ea typeface="+mj-ea"/>
                <a:cs typeface="+mj-cs"/>
              </a:rPr>
            </a:br>
            <a:r>
              <a:rPr kumimoji="0" lang="en-US" sz="1800" b="1"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ANOVA</a:t>
            </a: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270843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a:ln>
                  <a:noFill/>
                </a:ln>
                <a:solidFill>
                  <a:prstClr val="white"/>
                </a:solidFill>
                <a:effectLst/>
                <a:uLnTx/>
                <a:uFillTx/>
                <a:latin typeface="Calibri" panose="020F0502020204030204"/>
                <a:ea typeface="+mn-ea"/>
                <a:cs typeface="+mn-cs"/>
              </a:rPr>
              <a:t>Application:</a:t>
            </a:r>
          </a:p>
          <a:p>
            <a:pPr>
              <a:defRPr/>
            </a:pPr>
            <a:r>
              <a:rPr lang="en-US" sz="1400" i="1">
                <a:solidFill>
                  <a:schemeClr val="bg1"/>
                </a:solidFill>
                <a:ea typeface="+mn-lt"/>
                <a:cs typeface="+mn-lt"/>
              </a:rPr>
              <a:t>In our study, we implemented ANOVA to examine the influence of economic factors, specifically Gross Domestic Product on the rankings of universities. The purpose of ANOVA was to answer the following research question: "What are the key factors contributing significantly to the variability in University rankings?" By grouping universities based on the GDP categories of their respective countries for the year 2023, ANOVA allowed us to compare the mean 'Overall Scores' between these groups. </a:t>
            </a:r>
            <a:endParaRPr lang="en-US" sz="1400" i="1">
              <a:solidFill>
                <a:schemeClr val="bg1"/>
              </a:solidFill>
              <a:cs typeface="Calibri"/>
            </a:endParaRPr>
          </a:p>
          <a:p>
            <a:pPr>
              <a:defRPr/>
            </a:pPr>
            <a:endParaRPr lang="en-US" sz="1200" i="1">
              <a:solidFill>
                <a:prstClr val="white"/>
              </a:solidFill>
              <a:cs typeface="Calibri"/>
            </a:endParaRPr>
          </a:p>
        </p:txBody>
      </p:sp>
      <p:sp>
        <p:nvSpPr>
          <p:cNvPr id="2" name="TextBox 1">
            <a:extLst>
              <a:ext uri="{FF2B5EF4-FFF2-40B4-BE49-F238E27FC236}">
                <a16:creationId xmlns:a16="http://schemas.microsoft.com/office/drawing/2014/main" id="{D1DB8885-722B-DC63-09E1-775E8E2EE01C}"/>
              </a:ext>
            </a:extLst>
          </p:cNvPr>
          <p:cNvSpPr txBox="1"/>
          <p:nvPr/>
        </p:nvSpPr>
        <p:spPr>
          <a:xfrm>
            <a:off x="4622887" y="1028339"/>
            <a:ext cx="6923314" cy="5632311"/>
          </a:xfrm>
          <a:prstGeom prst="rect">
            <a:avLst/>
          </a:prstGeom>
          <a:noFill/>
        </p:spPr>
        <p:txBody>
          <a:bodyPr wrap="square" lIns="91440" tIns="45720" rIns="91440" bIns="45720" anchor="t">
            <a:spAutoFit/>
          </a:bodyPr>
          <a:lstStyle/>
          <a:p>
            <a:pPr>
              <a:defRPr/>
            </a:pPr>
            <a:r>
              <a:rPr kumimoji="0" lang="en-US" sz="1800" b="1" i="1" u="none" strike="noStrike" kern="1200" cap="none" spc="0" normalizeH="0" baseline="0" noProof="0">
                <a:ln>
                  <a:noFill/>
                </a:ln>
                <a:solidFill>
                  <a:prstClr val="black"/>
                </a:solidFill>
                <a:effectLst/>
                <a:uLnTx/>
                <a:uFillTx/>
                <a:latin typeface="Calibri" panose="020F0502020204030204"/>
                <a:ea typeface="+mn-ea"/>
                <a:cs typeface="+mn-cs"/>
              </a:rPr>
              <a:t>Conclusion</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t>
            </a:r>
            <a:r>
              <a:rPr lang="en-US">
                <a:solidFill>
                  <a:prstClr val="black"/>
                </a:solidFill>
                <a:latin typeface="Calibri" panose="020F0502020204030204"/>
              </a:rPr>
              <a:t> </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a:defRPr/>
            </a:pPr>
            <a:r>
              <a:rPr lang="en-US">
                <a:solidFill>
                  <a:prstClr val="black"/>
                </a:solidFill>
                <a:ea typeface="+mn-lt"/>
                <a:cs typeface="+mn-lt"/>
              </a:rPr>
              <a:t>The ANOVA test revealed that the differences in 'Overall Scores' across universities from different GDP categories were significant. This finding implied that a country's economic condition is a major factor that contributes to the variability in university rankings, confirming the hypothesis that external economic factors are aligned with university rankings</a:t>
            </a:r>
            <a:br>
              <a:rPr lang="en-US"/>
            </a:br>
            <a:endParaRPr lang="en-US">
              <a:cs typeface="Calibri"/>
            </a:endParaRPr>
          </a:p>
          <a:p>
            <a:pPr marL="0" marR="0" lvl="0" indent="0" algn="l" defTabSz="914400">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prstClr val="black"/>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D999987-C58E-C053-DEDD-ABA500588148}"/>
              </a:ext>
            </a:extLst>
          </p:cNvPr>
          <p:cNvPicPr>
            <a:picLocks noChangeAspect="1"/>
          </p:cNvPicPr>
          <p:nvPr/>
        </p:nvPicPr>
        <p:blipFill>
          <a:blip r:embed="rId3"/>
          <a:stretch>
            <a:fillRect/>
          </a:stretch>
        </p:blipFill>
        <p:spPr>
          <a:xfrm>
            <a:off x="4763984" y="4654351"/>
            <a:ext cx="7097485" cy="379584"/>
          </a:xfrm>
          <a:prstGeom prst="rect">
            <a:avLst/>
          </a:prstGeom>
        </p:spPr>
      </p:pic>
    </p:spTree>
    <p:extLst>
      <p:ext uri="{BB962C8B-B14F-4D97-AF65-F5344CB8AC3E}">
        <p14:creationId xmlns:p14="http://schemas.microsoft.com/office/powerpoint/2010/main" val="175047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Rectangle 9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1" baseline="0">
                <a:solidFill>
                  <a:srgbClr val="FFFFFF"/>
                </a:solidFill>
              </a:rPr>
              <a:t>Limitations</a:t>
            </a: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defRPr/>
            </a:pPr>
            <a:fld id="{13D2E340-0663-474B-992C-9192B5C45E57}" type="slidenum">
              <a:rPr lang="en-US" sz="1100">
                <a:solidFill>
                  <a:srgbClr val="FFFFFF"/>
                </a:solidFill>
                <a:latin typeface="Calibri" panose="020F0502020204030204"/>
              </a:rPr>
              <a:pPr>
                <a:spcAft>
                  <a:spcPts val="600"/>
                </a:spcAft>
                <a:defRPr/>
              </a:pPr>
              <a:t>17</a:t>
            </a:fld>
            <a:endParaRPr lang="en-US" sz="1100">
              <a:solidFill>
                <a:srgbClr val="FFFFFF"/>
              </a:solidFill>
              <a:latin typeface="Calibri" panose="020F0502020204030204"/>
            </a:endParaRPr>
          </a:p>
        </p:txBody>
      </p:sp>
      <p:sp>
        <p:nvSpPr>
          <p:cNvPr id="6" name="TextBox 5">
            <a:extLst>
              <a:ext uri="{FF2B5EF4-FFF2-40B4-BE49-F238E27FC236}">
                <a16:creationId xmlns:a16="http://schemas.microsoft.com/office/drawing/2014/main" id="{A22A9739-0B6A-5149-BAE8-50E2197F094E}"/>
              </a:ext>
            </a:extLst>
          </p:cNvPr>
          <p:cNvSpPr txBox="1"/>
          <p:nvPr/>
        </p:nvSpPr>
        <p:spPr>
          <a:xfrm>
            <a:off x="5095568" y="1869428"/>
            <a:ext cx="6100916" cy="369332"/>
          </a:xfrm>
          <a:prstGeom prst="rect">
            <a:avLst/>
          </a:prstGeom>
          <a:noFill/>
        </p:spPr>
        <p:txBody>
          <a:bodyPr wrap="square" lIns="91440" tIns="45720" rIns="91440" bIns="45720" anchor="t">
            <a:spAutoFit/>
          </a:bodyPr>
          <a:lstStyle/>
          <a:p>
            <a:endParaRPr lang="en-US">
              <a:cs typeface="Calibri"/>
            </a:endParaRPr>
          </a:p>
        </p:txBody>
      </p:sp>
      <p:graphicFrame>
        <p:nvGraphicFramePr>
          <p:cNvPr id="5" name="Diagram 4">
            <a:extLst>
              <a:ext uri="{FF2B5EF4-FFF2-40B4-BE49-F238E27FC236}">
                <a16:creationId xmlns:a16="http://schemas.microsoft.com/office/drawing/2014/main" id="{307C07FD-4589-AC85-AFBF-1B8D73B616F1}"/>
              </a:ext>
            </a:extLst>
          </p:cNvPr>
          <p:cNvGraphicFramePr/>
          <p:nvPr>
            <p:extLst>
              <p:ext uri="{D42A27DB-BD31-4B8C-83A1-F6EECF244321}">
                <p14:modId xmlns:p14="http://schemas.microsoft.com/office/powerpoint/2010/main" val="1289263368"/>
              </p:ext>
            </p:extLst>
          </p:nvPr>
        </p:nvGraphicFramePr>
        <p:xfrm>
          <a:off x="4581727" y="649480"/>
          <a:ext cx="6930335" cy="5546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3996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b="1" i="1" kern="1200" baseline="0">
                <a:solidFill>
                  <a:srgbClr val="FFFFFF"/>
                </a:solidFill>
                <a:latin typeface="+mj-lt"/>
                <a:ea typeface="+mj-ea"/>
                <a:cs typeface="+mj-cs"/>
              </a:rPr>
              <a:t>Future work</a:t>
            </a: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13D2E340-0663-474B-992C-9192B5C45E57}"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graphicFrame>
        <p:nvGraphicFramePr>
          <p:cNvPr id="7" name="Diagram 6">
            <a:extLst>
              <a:ext uri="{FF2B5EF4-FFF2-40B4-BE49-F238E27FC236}">
                <a16:creationId xmlns:a16="http://schemas.microsoft.com/office/drawing/2014/main" id="{4284890F-0EB2-2FAD-59F6-DFACFFA9F265}"/>
              </a:ext>
            </a:extLst>
          </p:cNvPr>
          <p:cNvGraphicFramePr/>
          <p:nvPr>
            <p:extLst>
              <p:ext uri="{D42A27DB-BD31-4B8C-83A1-F6EECF244321}">
                <p14:modId xmlns:p14="http://schemas.microsoft.com/office/powerpoint/2010/main" val="937612816"/>
              </p:ext>
            </p:extLst>
          </p:nvPr>
        </p:nvGraphicFramePr>
        <p:xfrm>
          <a:off x="11970" y="2273575"/>
          <a:ext cx="12180030" cy="454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187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i="1" kern="1200">
                <a:solidFill>
                  <a:srgbClr val="FFFFFF"/>
                </a:solidFill>
                <a:latin typeface="+mj-lt"/>
                <a:ea typeface="+mj-ea"/>
                <a:cs typeface="+mj-cs"/>
              </a:rPr>
              <a:t>Final Thoughts</a:t>
            </a:r>
            <a:endParaRPr lang="en-US" sz="4000" kern="1200">
              <a:solidFill>
                <a:srgbClr val="FFFFFF"/>
              </a:solidFill>
              <a:latin typeface="+mj-lt"/>
              <a:ea typeface="+mj-ea"/>
              <a:cs typeface="+mj-cs"/>
            </a:endParaRPr>
          </a:p>
        </p:txBody>
      </p:sp>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13D2E340-0663-474B-992C-9192B5C45E57}" type="slidenum">
              <a:rPr lang="en-US" sz="1100">
                <a:solidFill>
                  <a:schemeClr val="tx1">
                    <a:lumMod val="50000"/>
                    <a:lumOff val="50000"/>
                  </a:schemeClr>
                </a:solidFill>
              </a:rPr>
              <a:pPr>
                <a:spcAft>
                  <a:spcPts val="600"/>
                </a:spcAft>
              </a:pPr>
              <a:t>19</a:t>
            </a:fld>
            <a:endParaRPr lang="en-US" sz="1100">
              <a:solidFill>
                <a:schemeClr val="tx1">
                  <a:lumMod val="50000"/>
                  <a:lumOff val="50000"/>
                </a:schemeClr>
              </a:solidFill>
            </a:endParaRPr>
          </a:p>
        </p:txBody>
      </p:sp>
      <p:graphicFrame>
        <p:nvGraphicFramePr>
          <p:cNvPr id="38" name="Table 37">
            <a:extLst>
              <a:ext uri="{FF2B5EF4-FFF2-40B4-BE49-F238E27FC236}">
                <a16:creationId xmlns:a16="http://schemas.microsoft.com/office/drawing/2014/main" id="{2B36A5A9-A273-8589-ADC5-D64BB27B9419}"/>
              </a:ext>
            </a:extLst>
          </p:cNvPr>
          <p:cNvGraphicFramePr>
            <a:graphicFrameLocks noGrp="1"/>
          </p:cNvGraphicFramePr>
          <p:nvPr>
            <p:extLst>
              <p:ext uri="{D42A27DB-BD31-4B8C-83A1-F6EECF244321}">
                <p14:modId xmlns:p14="http://schemas.microsoft.com/office/powerpoint/2010/main" val="1741696288"/>
              </p:ext>
            </p:extLst>
          </p:nvPr>
        </p:nvGraphicFramePr>
        <p:xfrm>
          <a:off x="4502428" y="867712"/>
          <a:ext cx="7225748" cy="5143648"/>
        </p:xfrm>
        <a:graphic>
          <a:graphicData uri="http://schemas.openxmlformats.org/drawingml/2006/table">
            <a:tbl>
              <a:tblPr firstRow="1" firstCol="1" bandRow="1">
                <a:solidFill>
                  <a:srgbClr val="F2F2F2">
                    <a:alpha val="45098"/>
                  </a:srgbClr>
                </a:solidFill>
                <a:tableStyleId>{5C22544A-7EE6-4342-B048-85BDC9FD1C3A}</a:tableStyleId>
              </a:tblPr>
              <a:tblGrid>
                <a:gridCol w="2638187">
                  <a:extLst>
                    <a:ext uri="{9D8B030D-6E8A-4147-A177-3AD203B41FA5}">
                      <a16:colId xmlns:a16="http://schemas.microsoft.com/office/drawing/2014/main" val="3075709184"/>
                    </a:ext>
                  </a:extLst>
                </a:gridCol>
                <a:gridCol w="1949374">
                  <a:extLst>
                    <a:ext uri="{9D8B030D-6E8A-4147-A177-3AD203B41FA5}">
                      <a16:colId xmlns:a16="http://schemas.microsoft.com/office/drawing/2014/main" val="3079562269"/>
                    </a:ext>
                  </a:extLst>
                </a:gridCol>
                <a:gridCol w="2638187">
                  <a:extLst>
                    <a:ext uri="{9D8B030D-6E8A-4147-A177-3AD203B41FA5}">
                      <a16:colId xmlns:a16="http://schemas.microsoft.com/office/drawing/2014/main" val="359603911"/>
                    </a:ext>
                  </a:extLst>
                </a:gridCol>
              </a:tblGrid>
              <a:tr h="342735">
                <a:tc>
                  <a:txBody>
                    <a:bodyPr/>
                    <a:lstStyle/>
                    <a:p>
                      <a:pPr marL="0" marR="0" algn="l">
                        <a:lnSpc>
                          <a:spcPct val="115000"/>
                        </a:lnSpc>
                        <a:spcBef>
                          <a:spcPts val="0"/>
                        </a:spcBef>
                        <a:spcAft>
                          <a:spcPts val="0"/>
                        </a:spcAft>
                      </a:pPr>
                      <a:r>
                        <a:rPr lang="en-US" sz="1400" b="0" i="1" cap="none" spc="0">
                          <a:solidFill>
                            <a:schemeClr val="bg1"/>
                          </a:solidFill>
                          <a:effectLst/>
                          <a:latin typeface="+mn-lt"/>
                          <a:ea typeface="Calibri" panose="020F0502020204030204" pitchFamily="34" charset="0"/>
                          <a:cs typeface="Times New Roman" panose="02020603050405020304" pitchFamily="18" charset="0"/>
                        </a:rPr>
                        <a:t>RESEARCH QUESTION</a:t>
                      </a:r>
                    </a:p>
                  </a:txBody>
                  <a:tcPr marL="59920" marR="59920" marT="87584" marB="0"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l">
                        <a:lnSpc>
                          <a:spcPct val="115000"/>
                        </a:lnSpc>
                        <a:spcBef>
                          <a:spcPts val="0"/>
                        </a:spcBef>
                        <a:spcAft>
                          <a:spcPts val="0"/>
                        </a:spcAft>
                      </a:pPr>
                      <a:r>
                        <a:rPr lang="en-US" sz="1400" b="0" i="1" cap="none" spc="0">
                          <a:solidFill>
                            <a:schemeClr val="bg1"/>
                          </a:solidFill>
                          <a:effectLst/>
                          <a:latin typeface="+mn-lt"/>
                          <a:ea typeface="Calibri" panose="020F0502020204030204" pitchFamily="34" charset="0"/>
                          <a:cs typeface="Times New Roman" panose="02020603050405020304" pitchFamily="18" charset="0"/>
                        </a:rPr>
                        <a:t>METHOD</a:t>
                      </a:r>
                    </a:p>
                  </a:txBody>
                  <a:tcPr marL="59920" marR="59920" marT="87584" marB="0"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gn="l">
                        <a:lnSpc>
                          <a:spcPct val="115000"/>
                        </a:lnSpc>
                        <a:spcBef>
                          <a:spcPts val="0"/>
                        </a:spcBef>
                        <a:spcAft>
                          <a:spcPts val="0"/>
                        </a:spcAft>
                      </a:pPr>
                      <a:r>
                        <a:rPr lang="en-US" sz="1400" b="0" i="1" cap="none" spc="0">
                          <a:solidFill>
                            <a:schemeClr val="bg1"/>
                          </a:solidFill>
                          <a:effectLst/>
                          <a:latin typeface="+mn-lt"/>
                          <a:ea typeface="Calibri" panose="020F0502020204030204" pitchFamily="34" charset="0"/>
                          <a:cs typeface="Times New Roman" panose="02020603050405020304" pitchFamily="18" charset="0"/>
                        </a:rPr>
                        <a:t>OUTCOME</a:t>
                      </a:r>
                    </a:p>
                  </a:txBody>
                  <a:tcPr marL="59920" marR="59920" marT="87584"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878397221"/>
                  </a:ext>
                </a:extLst>
              </a:tr>
              <a:tr h="915680">
                <a:tc>
                  <a:txBody>
                    <a:bodyPr/>
                    <a:lstStyle/>
                    <a:p>
                      <a:pPr marL="0" marR="0" algn="l">
                        <a:lnSpc>
                          <a:spcPct val="115000"/>
                        </a:lnSpc>
                        <a:spcBef>
                          <a:spcPts val="0"/>
                        </a:spcBef>
                        <a:spcAft>
                          <a:spcPts val="0"/>
                        </a:spcAft>
                      </a:pPr>
                      <a:r>
                        <a:rPr lang="en-US" sz="1200" b="1" i="1" cap="none" spc="0">
                          <a:solidFill>
                            <a:schemeClr val="tx1"/>
                          </a:solidFill>
                          <a:effectLst/>
                          <a:latin typeface="+mn-lt"/>
                          <a:ea typeface="Calibri" panose="020F0502020204030204" pitchFamily="34" charset="0"/>
                          <a:cs typeface="Times New Roman" panose="02020603050405020304" pitchFamily="18" charset="0"/>
                        </a:rPr>
                        <a:t>To what extent do teaching, research, and citation scores contribute to predicting and understanding the university's overall Score' in rankings?</a:t>
                      </a:r>
                    </a:p>
                  </a:txBody>
                  <a:tcPr marL="59920" marR="59920" marT="87584"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panose="02020603050405020304" pitchFamily="18" charset="0"/>
                        </a:rPr>
                        <a:t>Linear Regression Analysis</a:t>
                      </a:r>
                    </a:p>
                  </a:txBody>
                  <a:tcPr marL="59920" marR="59920" marT="87584"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panose="02020603050405020304" pitchFamily="18" charset="0"/>
                        </a:rPr>
                        <a:t>Low MSE for the model suggests a high level of accuracy in capturing the relationship between the variables  and the overall university score</a:t>
                      </a:r>
                    </a:p>
                  </a:txBody>
                  <a:tcPr marL="59920" marR="59920" marT="87584"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937260456"/>
                  </a:ext>
                </a:extLst>
              </a:tr>
              <a:tr h="1117124">
                <a:tc>
                  <a:txBody>
                    <a:bodyPr/>
                    <a:lstStyle/>
                    <a:p>
                      <a:pPr marL="0" marR="0" algn="l">
                        <a:lnSpc>
                          <a:spcPct val="115000"/>
                        </a:lnSpc>
                        <a:spcBef>
                          <a:spcPts val="0"/>
                        </a:spcBef>
                        <a:spcAft>
                          <a:spcPts val="0"/>
                        </a:spcAft>
                      </a:pPr>
                      <a:r>
                        <a:rPr lang="en-US" sz="1200" b="1" i="1" cap="none" spc="0">
                          <a:solidFill>
                            <a:schemeClr val="tx1"/>
                          </a:solidFill>
                          <a:effectLst/>
                          <a:latin typeface="+mn-lt"/>
                          <a:ea typeface="Calibri" panose="020F0502020204030204" pitchFamily="34" charset="0"/>
                          <a:cs typeface="Times New Roman" panose="02020603050405020304" pitchFamily="18" charset="0"/>
                        </a:rPr>
                        <a:t>How do universities group based on teaching, research, and international outlook scores, and what insights do these clusters reveal about shared characteristics?</a:t>
                      </a:r>
                    </a:p>
                  </a:txBody>
                  <a:tcPr marL="59920" marR="59920" marT="87584"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panose="02020603050405020304" pitchFamily="18" charset="0"/>
                        </a:rPr>
                        <a:t>K- Means Cluster Analysis</a:t>
                      </a:r>
                    </a:p>
                  </a:txBody>
                  <a:tcPr marL="59920" marR="59920" marT="87584"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panose="02020603050405020304" pitchFamily="18" charset="0"/>
                        </a:rPr>
                        <a:t>The three clusters, characterized by different mean scores across teaching, research, and international outlook, potentially represent tiers of universities with varying academic profiles</a:t>
                      </a:r>
                    </a:p>
                  </a:txBody>
                  <a:tcPr marL="59920" marR="59920" marT="87584"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014518752"/>
                  </a:ext>
                </a:extLst>
              </a:tr>
              <a:tr h="714237">
                <a:tc>
                  <a:txBody>
                    <a:bodyPr/>
                    <a:lstStyle/>
                    <a:p>
                      <a:pPr marL="0" marR="0" algn="l">
                        <a:lnSpc>
                          <a:spcPct val="115000"/>
                        </a:lnSpc>
                        <a:spcBef>
                          <a:spcPts val="0"/>
                        </a:spcBef>
                        <a:spcAft>
                          <a:spcPts val="0"/>
                        </a:spcAft>
                      </a:pPr>
                      <a:r>
                        <a:rPr lang="en-US" sz="1200" b="1" i="1" cap="none" spc="0">
                          <a:solidFill>
                            <a:schemeClr val="tx1"/>
                          </a:solidFill>
                          <a:effectLst/>
                          <a:latin typeface="+mn-lt"/>
                          <a:ea typeface="Calibri" panose="020F0502020204030204" pitchFamily="34" charset="0"/>
                          <a:cs typeface="Times New Roman" panose="02020603050405020304" pitchFamily="18" charset="0"/>
                        </a:rPr>
                        <a:t>What are the key factors contributing significantly to the variability in University rankings?</a:t>
                      </a:r>
                    </a:p>
                  </a:txBody>
                  <a:tcPr marL="59920" marR="59920" marT="87584"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panose="02020603050405020304" pitchFamily="18" charset="0"/>
                        </a:rPr>
                        <a:t>Principal Component Analysis</a:t>
                      </a:r>
                    </a:p>
                  </a:txBody>
                  <a:tcPr marL="59920" marR="59920" marT="87584"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panose="02020603050405020304" pitchFamily="18" charset="0"/>
                        </a:rPr>
                        <a:t>Variability in university rankings can be attributed to academic excellence and global presence/ reputation</a:t>
                      </a:r>
                    </a:p>
                  </a:txBody>
                  <a:tcPr marL="59920" marR="59920" marT="87584"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19679736"/>
                  </a:ext>
                </a:extLst>
              </a:tr>
              <a:tr h="1117124">
                <a:tc>
                  <a:txBody>
                    <a:bodyPr/>
                    <a:lstStyle/>
                    <a:p>
                      <a:pPr marL="0" marR="0" algn="l">
                        <a:lnSpc>
                          <a:spcPct val="115000"/>
                        </a:lnSpc>
                        <a:spcBef>
                          <a:spcPts val="0"/>
                        </a:spcBef>
                        <a:spcAft>
                          <a:spcPts val="0"/>
                        </a:spcAft>
                      </a:pPr>
                      <a:r>
                        <a:rPr lang="en-US" sz="1200" b="1" i="1" cap="none" spc="0">
                          <a:solidFill>
                            <a:schemeClr val="tx1"/>
                          </a:solidFill>
                          <a:effectLst/>
                          <a:latin typeface="+mn-lt"/>
                          <a:ea typeface="Calibri" panose="020F0502020204030204" pitchFamily="34" charset="0"/>
                          <a:cs typeface="Times New Roman" panose="02020603050405020304" pitchFamily="18" charset="0"/>
                        </a:rPr>
                        <a:t>How does the exploration of complex, non-linear relationships and interactions among influencing factors contribute to understanding university rankings?</a:t>
                      </a:r>
                    </a:p>
                  </a:txBody>
                  <a:tcPr marL="59920" marR="59920" marT="87584"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panose="02020603050405020304" pitchFamily="18" charset="0"/>
                        </a:rPr>
                        <a:t>Decision Tree Regressor</a:t>
                      </a:r>
                    </a:p>
                  </a:txBody>
                  <a:tcPr marL="59920" marR="59920" marT="87584"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panose="02020603050405020304" pitchFamily="18" charset="0"/>
                        </a:rPr>
                        <a:t>Universities with a certain level of research score significantly improve their ranking if coupled with high teaching scores, indicating a synergistic effect</a:t>
                      </a:r>
                    </a:p>
                  </a:txBody>
                  <a:tcPr marL="59920" marR="59920" marT="87584"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137137218"/>
                  </a:ext>
                </a:extLst>
              </a:tr>
              <a:tr h="915680">
                <a:tc>
                  <a:txBody>
                    <a:bodyPr/>
                    <a:lstStyle/>
                    <a:p>
                      <a:pPr marL="0" marR="0" algn="l">
                        <a:lnSpc>
                          <a:spcPct val="115000"/>
                        </a:lnSpc>
                        <a:spcBef>
                          <a:spcPts val="0"/>
                        </a:spcBef>
                        <a:spcAft>
                          <a:spcPts val="0"/>
                        </a:spcAft>
                      </a:pPr>
                      <a:r>
                        <a:rPr lang="en-US" sz="1200" b="1" i="1" cap="none" spc="0">
                          <a:solidFill>
                            <a:schemeClr val="tx1"/>
                          </a:solidFill>
                          <a:effectLst/>
                          <a:latin typeface="+mn-lt"/>
                          <a:ea typeface="Calibri" panose="020F0502020204030204" pitchFamily="34" charset="0"/>
                          <a:cs typeface="Times New Roman" panose="02020603050405020304" pitchFamily="18" charset="0"/>
                        </a:rPr>
                        <a:t>Is there a significant association between university ranking categorical variables and university types?</a:t>
                      </a:r>
                    </a:p>
                  </a:txBody>
                  <a:tcPr marL="59920" marR="59920" marT="87584" marB="0"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a:rPr>
                        <a:t>Chi-Squared Test</a:t>
                      </a:r>
                      <a:br>
                        <a:rPr lang="en-US" sz="1200" i="1" cap="none" spc="0">
                          <a:solidFill>
                            <a:srgbClr val="000000"/>
                          </a:solidFill>
                          <a:effectLst/>
                          <a:latin typeface="+mn-lt"/>
                          <a:ea typeface="Calibri" panose="020F0502020204030204" pitchFamily="34" charset="0"/>
                          <a:cs typeface="Times New Roman"/>
                        </a:rPr>
                      </a:br>
                      <a:r>
                        <a:rPr lang="en-US" sz="1200" i="1" cap="none" spc="0">
                          <a:solidFill>
                            <a:schemeClr val="tx1"/>
                          </a:solidFill>
                          <a:effectLst/>
                          <a:latin typeface="+mn-lt"/>
                          <a:ea typeface="Calibri" panose="020F0502020204030204" pitchFamily="34" charset="0"/>
                          <a:cs typeface="Times New Roman"/>
                        </a:rPr>
                        <a:t>ANOVA</a:t>
                      </a:r>
                    </a:p>
                  </a:txBody>
                  <a:tcPr marL="59920" marR="59920" marT="87584" marB="0"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marL="0" marR="0" algn="l">
                        <a:lnSpc>
                          <a:spcPct val="115000"/>
                        </a:lnSpc>
                        <a:spcBef>
                          <a:spcPts val="0"/>
                        </a:spcBef>
                        <a:spcAft>
                          <a:spcPts val="0"/>
                        </a:spcAft>
                      </a:pPr>
                      <a:r>
                        <a:rPr lang="en-US" sz="1200" i="1" cap="none" spc="0">
                          <a:solidFill>
                            <a:schemeClr val="tx1"/>
                          </a:solidFill>
                          <a:effectLst/>
                          <a:latin typeface="+mn-lt"/>
                          <a:ea typeface="Calibri" panose="020F0502020204030204" pitchFamily="34" charset="0"/>
                          <a:cs typeface="Times New Roman" panose="02020603050405020304" pitchFamily="18" charset="0"/>
                        </a:rPr>
                        <a:t>There’s a strong relationship between categorical variables, such as university ranking categories and university types ( public or private)</a:t>
                      </a:r>
                    </a:p>
                  </a:txBody>
                  <a:tcPr marL="59920" marR="59920" marT="87584" marB="0"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253411427"/>
                  </a:ext>
                </a:extLst>
              </a:tr>
            </a:tbl>
          </a:graphicData>
        </a:graphic>
      </p:graphicFrame>
    </p:spTree>
    <p:extLst>
      <p:ext uri="{BB962C8B-B14F-4D97-AF65-F5344CB8AC3E}">
        <p14:creationId xmlns:p14="http://schemas.microsoft.com/office/powerpoint/2010/main" val="4119302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i="1" kern="1200">
                <a:solidFill>
                  <a:srgbClr val="FFFFFF"/>
                </a:solidFill>
                <a:latin typeface="+mj-lt"/>
                <a:ea typeface="+mj-ea"/>
                <a:cs typeface="+mj-cs"/>
              </a:rPr>
              <a:t>Introduction</a:t>
            </a:r>
            <a:endParaRPr lang="en-US" sz="4000" b="0" i="1" kern="1200" baseline="0">
              <a:solidFill>
                <a:srgbClr val="FFFFFF"/>
              </a:solidFill>
              <a:latin typeface="+mj-lt"/>
              <a:ea typeface="+mj-ea"/>
              <a:cs typeface="+mj-cs"/>
            </a:endParaRPr>
          </a:p>
        </p:txBody>
      </p:sp>
      <p:sp>
        <p:nvSpPr>
          <p:cNvPr id="3" name="TextBox 2">
            <a:extLst>
              <a:ext uri="{FF2B5EF4-FFF2-40B4-BE49-F238E27FC236}">
                <a16:creationId xmlns:a16="http://schemas.microsoft.com/office/drawing/2014/main" id="{CEFBCA36-471F-D063-D783-9DF9E8B4E2A6}"/>
              </a:ext>
            </a:extLst>
          </p:cNvPr>
          <p:cNvSpPr txBox="1"/>
          <p:nvPr/>
        </p:nvSpPr>
        <p:spPr>
          <a:xfrm>
            <a:off x="4367695" y="398584"/>
            <a:ext cx="7519505" cy="6057079"/>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57150">
              <a:lnSpc>
                <a:spcPct val="90000"/>
              </a:lnSpc>
              <a:spcAft>
                <a:spcPts val="600"/>
              </a:spcAft>
            </a:pPr>
            <a:r>
              <a:rPr lang="en-US" sz="2000">
                <a:solidFill>
                  <a:schemeClr val="tx1"/>
                </a:solidFill>
              </a:rPr>
              <a:t>	</a:t>
            </a:r>
            <a:r>
              <a:rPr lang="en-US" sz="2000" i="1">
                <a:solidFill>
                  <a:schemeClr val="tx1"/>
                </a:solidFill>
              </a:rPr>
              <a:t>The academic landscape is greatly influenced by world university rankings, which also shape how educational institutions are viewed around the world. Our study focuses on factors influencing the rankings to provide insights into the dynamics that either elevate universities or cause them to fall in the eyes of the world. </a:t>
            </a:r>
          </a:p>
          <a:p>
            <a:pPr marL="57150">
              <a:lnSpc>
                <a:spcPct val="90000"/>
              </a:lnSpc>
              <a:spcAft>
                <a:spcPts val="600"/>
              </a:spcAft>
            </a:pPr>
            <a:r>
              <a:rPr lang="en-US" sz="2000" i="1">
                <a:solidFill>
                  <a:schemeClr val="tx1"/>
                </a:solidFill>
              </a:rPr>
              <a:t>	Through the identification of influential individuals, our goal is to equip universities with strategies to effectively navigate the highly competitive world of higher education and achieve favorable rankings worldwide. </a:t>
            </a:r>
          </a:p>
          <a:p>
            <a:pPr marL="57150">
              <a:lnSpc>
                <a:spcPct val="90000"/>
              </a:lnSpc>
              <a:spcAft>
                <a:spcPts val="600"/>
              </a:spcAft>
            </a:pPr>
            <a:endParaRPr lang="en-US" sz="2000">
              <a:solidFill>
                <a:schemeClr val="tx1"/>
              </a:solidFill>
            </a:endParaRPr>
          </a:p>
          <a:p>
            <a:pPr marL="285750" indent="-228600">
              <a:lnSpc>
                <a:spcPct val="90000"/>
              </a:lnSpc>
              <a:spcAft>
                <a:spcPts val="600"/>
              </a:spcAft>
              <a:buFont typeface="Arial" panose="020B0604020202020204" pitchFamily="34" charset="0"/>
              <a:buChar char="•"/>
            </a:pPr>
            <a:r>
              <a:rPr lang="en-US" sz="2000" b="1" i="1">
                <a:solidFill>
                  <a:schemeClr val="tx1"/>
                </a:solidFill>
              </a:rPr>
              <a:t>Study Overview</a:t>
            </a:r>
            <a:r>
              <a:rPr lang="en-US" sz="2000" i="1">
                <a:solidFill>
                  <a:schemeClr val="tx1"/>
                </a:solidFill>
              </a:rPr>
              <a:t>: Exploring key factors influencing the World University rankings.</a:t>
            </a:r>
          </a:p>
          <a:p>
            <a:pPr marL="285750" indent="-228600">
              <a:lnSpc>
                <a:spcPct val="90000"/>
              </a:lnSpc>
              <a:spcAft>
                <a:spcPts val="600"/>
              </a:spcAft>
              <a:buFont typeface="Arial" panose="020B0604020202020204" pitchFamily="34" charset="0"/>
              <a:buChar char="•"/>
            </a:pPr>
            <a:r>
              <a:rPr lang="en-US" sz="2000" b="1" i="1">
                <a:solidFill>
                  <a:schemeClr val="tx1"/>
                </a:solidFill>
              </a:rPr>
              <a:t>Data</a:t>
            </a:r>
            <a:r>
              <a:rPr lang="en-US" sz="2000" i="1">
                <a:solidFill>
                  <a:schemeClr val="tx1"/>
                </a:solidFill>
              </a:rPr>
              <a:t>: World University Rankings 2023 and </a:t>
            </a:r>
            <a:r>
              <a:rPr lang="en-US" sz="2000" i="1" err="1">
                <a:solidFill>
                  <a:schemeClr val="tx1"/>
                </a:solidFill>
              </a:rPr>
              <a:t>GDPPrayer</a:t>
            </a:r>
            <a:endParaRPr lang="en-US" sz="2000" i="1">
              <a:solidFill>
                <a:schemeClr val="tx1"/>
              </a:solidFill>
            </a:endParaRPr>
          </a:p>
          <a:p>
            <a:pPr marL="285750" indent="-228600">
              <a:lnSpc>
                <a:spcPct val="90000"/>
              </a:lnSpc>
              <a:spcAft>
                <a:spcPts val="600"/>
              </a:spcAft>
              <a:buFont typeface="Arial" panose="020B0604020202020204" pitchFamily="34" charset="0"/>
              <a:buChar char="•"/>
            </a:pPr>
            <a:r>
              <a:rPr lang="en-US" sz="2000" b="1" i="1">
                <a:solidFill>
                  <a:schemeClr val="tx1"/>
                </a:solidFill>
              </a:rPr>
              <a:t>Focus</a:t>
            </a:r>
            <a:r>
              <a:rPr lang="en-US" sz="2000" i="1">
                <a:solidFill>
                  <a:schemeClr val="tx1"/>
                </a:solidFill>
              </a:rPr>
              <a:t>: Location, gender, international student ratio, etc.</a:t>
            </a:r>
          </a:p>
          <a:p>
            <a:pPr marL="285750" indent="-228600">
              <a:lnSpc>
                <a:spcPct val="90000"/>
              </a:lnSpc>
              <a:spcAft>
                <a:spcPts val="600"/>
              </a:spcAft>
              <a:buFont typeface="Arial" panose="020B0604020202020204" pitchFamily="34" charset="0"/>
              <a:buChar char="•"/>
            </a:pPr>
            <a:r>
              <a:rPr lang="en-US" sz="2000" b="1" i="1">
                <a:solidFill>
                  <a:schemeClr val="tx1"/>
                </a:solidFill>
              </a:rPr>
              <a:t>Five statistical methods</a:t>
            </a:r>
            <a:r>
              <a:rPr lang="en-US" sz="2000" i="1">
                <a:solidFill>
                  <a:schemeClr val="tx1"/>
                </a:solidFill>
              </a:rPr>
              <a:t>: Linear Regression, Decision Tree Regression, Principal Component Analysis (PCA) for dimensionality reduction, K-Means Clustering, and Hypothesis Testing using ANOVA and the Chi-Square Test </a:t>
            </a:r>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13D2E340-0663-474B-992C-9192B5C45E57}"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5378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b="1" i="1" kern="1200" baseline="0">
                <a:solidFill>
                  <a:srgbClr val="FFFFFF"/>
                </a:solidFill>
                <a:latin typeface="+mj-lt"/>
                <a:ea typeface="+mj-ea"/>
                <a:cs typeface="+mj-cs"/>
              </a:rPr>
              <a:t>Conclusion</a:t>
            </a:r>
          </a:p>
        </p:txBody>
      </p:sp>
      <p:sp>
        <p:nvSpPr>
          <p:cNvPr id="3" name="Slide Number Placeholder 2">
            <a:extLst>
              <a:ext uri="{FF2B5EF4-FFF2-40B4-BE49-F238E27FC236}">
                <a16:creationId xmlns:a16="http://schemas.microsoft.com/office/drawing/2014/main" id="{EB761CE6-695A-0941-954E-A6BD7E16386F}"/>
              </a:ext>
            </a:extLst>
          </p:cNvPr>
          <p:cNvSpPr>
            <a:spLocks/>
          </p:cNvSpPr>
          <p:nvPr/>
        </p:nvSpPr>
        <p:spPr>
          <a:xfrm>
            <a:off x="8149829" y="5805369"/>
            <a:ext cx="2997635" cy="398991"/>
          </a:xfrm>
          <a:prstGeom prst="rect">
            <a:avLst/>
          </a:prstGeom>
        </p:spPr>
        <p:txBody>
          <a:bodyPr vert="horz" lIns="91440" tIns="45720" rIns="91440" bIns="45720" rtlCol="0" anchor="ctr">
            <a:normAutofit/>
          </a:bodyPr>
          <a:lstStyle/>
          <a:p>
            <a:pPr defTabSz="996696">
              <a:spcAft>
                <a:spcPts val="654"/>
              </a:spcAft>
            </a:pPr>
            <a:fld id="{13D2E340-0663-474B-992C-9192B5C45E57}" type="slidenum">
              <a:rPr lang="en-US" sz="1962" kern="1200">
                <a:solidFill>
                  <a:schemeClr val="tx1"/>
                </a:solidFill>
                <a:latin typeface="+mn-lt"/>
                <a:ea typeface="+mn-ea"/>
                <a:cs typeface="+mn-cs"/>
              </a:rPr>
              <a:pPr defTabSz="996696">
                <a:spcAft>
                  <a:spcPts val="654"/>
                </a:spcAft>
              </a:pPr>
              <a:t>20</a:t>
            </a:fld>
            <a:endParaRPr lang="en-US">
              <a:solidFill>
                <a:schemeClr val="tx1"/>
              </a:solidFill>
            </a:endParaRPr>
          </a:p>
        </p:txBody>
      </p:sp>
      <p:sp>
        <p:nvSpPr>
          <p:cNvPr id="4" name="TextBox 3">
            <a:extLst>
              <a:ext uri="{FF2B5EF4-FFF2-40B4-BE49-F238E27FC236}">
                <a16:creationId xmlns:a16="http://schemas.microsoft.com/office/drawing/2014/main" id="{E3ABE621-F0CF-E91A-7524-77E70A45FD3E}"/>
              </a:ext>
            </a:extLst>
          </p:cNvPr>
          <p:cNvSpPr txBox="1"/>
          <p:nvPr/>
        </p:nvSpPr>
        <p:spPr>
          <a:xfrm>
            <a:off x="4386721" y="2141123"/>
            <a:ext cx="7526215" cy="1938992"/>
          </a:xfrm>
          <a:prstGeom prst="rect">
            <a:avLst/>
          </a:prstGeom>
          <a:noFill/>
        </p:spPr>
        <p:txBody>
          <a:bodyPr wrap="square" rtlCol="0">
            <a:spAutoFit/>
          </a:bodyPr>
          <a:lstStyle/>
          <a:p>
            <a:pPr defTabSz="996696">
              <a:spcAft>
                <a:spcPts val="600"/>
              </a:spcAft>
            </a:pPr>
            <a:r>
              <a:rPr lang="en-US" sz="2000" i="1" kern="1200">
                <a:solidFill>
                  <a:schemeClr val="tx1"/>
                </a:solidFill>
                <a:latin typeface="+mn-lt"/>
                <a:ea typeface="+mn-ea"/>
                <a:cs typeface="+mn-cs"/>
              </a:rPr>
              <a:t>The diverse methodologies provided a comprehensive understanding of university rankings. They reveal the impact of academic scores, strategic profiles through clustering, key factors driving differences via PCA, and complex interactions with decision tree regression. Statistical tests confirm the influence of categorical factors. This approach is valuable for education stakeholders, aiding informed decision-making.</a:t>
            </a:r>
            <a:endParaRPr lang="en-US" sz="2000" i="1"/>
          </a:p>
        </p:txBody>
      </p:sp>
    </p:spTree>
    <p:extLst>
      <p:ext uri="{BB962C8B-B14F-4D97-AF65-F5344CB8AC3E}">
        <p14:creationId xmlns:p14="http://schemas.microsoft.com/office/powerpoint/2010/main" val="184028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b="1" i="1">
                <a:solidFill>
                  <a:srgbClr val="FFFFFF"/>
                </a:solidFill>
                <a:cs typeface="Calibri Light"/>
              </a:rPr>
              <a:t>References</a:t>
            </a:r>
            <a:endParaRPr lang="en-US" sz="4000" b="1" i="1" kern="1200" baseline="0">
              <a:solidFill>
                <a:srgbClr val="FFFFFF"/>
              </a:solidFill>
              <a:latin typeface="+mj-lt"/>
              <a:cs typeface="Calibri Light"/>
            </a:endParaRPr>
          </a:p>
        </p:txBody>
      </p:sp>
      <p:sp>
        <p:nvSpPr>
          <p:cNvPr id="3" name="Slide Number Placeholder 2">
            <a:extLst>
              <a:ext uri="{FF2B5EF4-FFF2-40B4-BE49-F238E27FC236}">
                <a16:creationId xmlns:a16="http://schemas.microsoft.com/office/drawing/2014/main" id="{EB761CE6-695A-0941-954E-A6BD7E16386F}"/>
              </a:ext>
            </a:extLst>
          </p:cNvPr>
          <p:cNvSpPr>
            <a:spLocks/>
          </p:cNvSpPr>
          <p:nvPr/>
        </p:nvSpPr>
        <p:spPr>
          <a:xfrm>
            <a:off x="8149829" y="5805369"/>
            <a:ext cx="2997635" cy="398991"/>
          </a:xfrm>
          <a:prstGeom prst="rect">
            <a:avLst/>
          </a:prstGeom>
        </p:spPr>
        <p:txBody>
          <a:bodyPr vert="horz" lIns="91440" tIns="45720" rIns="91440" bIns="45720" rtlCol="0" anchor="ctr">
            <a:normAutofit/>
          </a:bodyPr>
          <a:lstStyle/>
          <a:p>
            <a:pPr defTabSz="996696">
              <a:spcAft>
                <a:spcPts val="654"/>
              </a:spcAft>
            </a:pPr>
            <a:fld id="{13D2E340-0663-474B-992C-9192B5C45E57}" type="slidenum">
              <a:rPr lang="en-US" sz="1962" kern="1200">
                <a:solidFill>
                  <a:schemeClr val="tx1"/>
                </a:solidFill>
                <a:latin typeface="+mn-lt"/>
                <a:ea typeface="+mn-ea"/>
                <a:cs typeface="+mn-cs"/>
              </a:rPr>
              <a:pPr defTabSz="996696">
                <a:spcAft>
                  <a:spcPts val="654"/>
                </a:spcAft>
              </a:pPr>
              <a:t>21</a:t>
            </a:fld>
            <a:endParaRPr lang="en-US">
              <a:solidFill>
                <a:schemeClr val="tx1"/>
              </a:solidFill>
            </a:endParaRPr>
          </a:p>
        </p:txBody>
      </p:sp>
      <p:graphicFrame>
        <p:nvGraphicFramePr>
          <p:cNvPr id="6" name="Diagram 5">
            <a:extLst>
              <a:ext uri="{FF2B5EF4-FFF2-40B4-BE49-F238E27FC236}">
                <a16:creationId xmlns:a16="http://schemas.microsoft.com/office/drawing/2014/main" id="{5862560C-45FC-5D92-825C-01D59B51AEDB}"/>
              </a:ext>
            </a:extLst>
          </p:cNvPr>
          <p:cNvGraphicFramePr/>
          <p:nvPr>
            <p:extLst>
              <p:ext uri="{D42A27DB-BD31-4B8C-83A1-F6EECF244321}">
                <p14:modId xmlns:p14="http://schemas.microsoft.com/office/powerpoint/2010/main" val="1625161179"/>
              </p:ext>
            </p:extLst>
          </p:nvPr>
        </p:nvGraphicFramePr>
        <p:xfrm>
          <a:off x="5063613" y="337194"/>
          <a:ext cx="6548283" cy="6183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760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4821C91-2A82-6EE8-012A-5AA85A3722EB}"/>
              </a:ext>
            </a:extLst>
          </p:cNvPr>
          <p:cNvCxnSpPr/>
          <p:nvPr/>
        </p:nvCxnSpPr>
        <p:spPr>
          <a:xfrm>
            <a:off x="457200" y="5573131"/>
            <a:ext cx="442284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Google Shape;336;p47">
            <a:extLst>
              <a:ext uri="{FF2B5EF4-FFF2-40B4-BE49-F238E27FC236}">
                <a16:creationId xmlns:a16="http://schemas.microsoft.com/office/drawing/2014/main" id="{F0052C2F-3550-2F0A-25FD-81EC3732A6DF}"/>
              </a:ext>
            </a:extLst>
          </p:cNvPr>
          <p:cNvSpPr txBox="1">
            <a:spLocks/>
          </p:cNvSpPr>
          <p:nvPr/>
        </p:nvSpPr>
        <p:spPr>
          <a:xfrm>
            <a:off x="2466226" y="2013596"/>
            <a:ext cx="8092123" cy="1177437"/>
          </a:xfrm>
          <a:prstGeom prst="rect">
            <a:avLst/>
          </a:prstGeom>
        </p:spPr>
        <p:txBody>
          <a:bodyPr spcFirstLastPara="1" vert="horz" wrap="square" lIns="121900" tIns="121900" rIns="121900" bIns="121900" rtlCol="0" anchor="t" anchorCtr="0">
            <a:no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ctr" defTabSz="905256">
              <a:spcAft>
                <a:spcPts val="600"/>
              </a:spcAft>
            </a:pPr>
            <a:r>
              <a:rPr lang="en-US" sz="6600" b="1" i="1" kern="1200" baseline="0">
                <a:solidFill>
                  <a:schemeClr val="tx1"/>
                </a:solidFill>
                <a:latin typeface="+mj-lt"/>
                <a:ea typeface="+mj-ea"/>
                <a:cs typeface="+mj-cs"/>
              </a:rPr>
              <a:t>THANK YOU!</a:t>
            </a:r>
            <a:endParaRPr lang="en-US" sz="6600" b="1">
              <a:solidFill>
                <a:schemeClr val="tx1"/>
              </a:solidFill>
              <a:latin typeface="Calibri" panose="020F0502020204030204" pitchFamily="34" charset="0"/>
              <a:cs typeface="Calibri" panose="020F0502020204030204" pitchFamily="34" charset="0"/>
            </a:endParaRPr>
          </a:p>
        </p:txBody>
      </p:sp>
      <p:cxnSp>
        <p:nvCxnSpPr>
          <p:cNvPr id="4" name="Google Shape;337;p47">
            <a:extLst>
              <a:ext uri="{FF2B5EF4-FFF2-40B4-BE49-F238E27FC236}">
                <a16:creationId xmlns:a16="http://schemas.microsoft.com/office/drawing/2014/main" id="{1BF0CE81-B6CE-846E-3AEC-63893ED1E9F7}"/>
              </a:ext>
            </a:extLst>
          </p:cNvPr>
          <p:cNvCxnSpPr>
            <a:cxnSpLocks/>
          </p:cNvCxnSpPr>
          <p:nvPr/>
        </p:nvCxnSpPr>
        <p:spPr>
          <a:xfrm>
            <a:off x="2828776" y="1035452"/>
            <a:ext cx="7700053" cy="0"/>
          </a:xfrm>
          <a:prstGeom prst="straightConnector1">
            <a:avLst/>
          </a:prstGeom>
          <a:noFill/>
          <a:ln w="19050" cap="flat" cmpd="sng">
            <a:solidFill>
              <a:schemeClr val="bg2"/>
            </a:solidFill>
            <a:prstDash val="solid"/>
            <a:round/>
            <a:headEnd type="none" w="med" len="med"/>
            <a:tailEnd type="none" w="med" len="med"/>
          </a:ln>
        </p:spPr>
      </p:cxnSp>
    </p:spTree>
    <p:extLst>
      <p:ext uri="{BB962C8B-B14F-4D97-AF65-F5344CB8AC3E}">
        <p14:creationId xmlns:p14="http://schemas.microsoft.com/office/powerpoint/2010/main" val="91736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461273" y="10138"/>
            <a:ext cx="3115265" cy="2396359"/>
          </a:xfrm>
        </p:spPr>
        <p:txBody>
          <a:bodyPr vert="horz" lIns="91440" tIns="45720" rIns="91440" bIns="45720" rtlCol="0" anchor="b">
            <a:normAutofit/>
          </a:bodyPr>
          <a:lstStyle/>
          <a:p>
            <a:pPr algn="ctr"/>
            <a:r>
              <a:rPr lang="en-US" sz="4000" b="0" i="1" kern="1200" baseline="0">
                <a:solidFill>
                  <a:srgbClr val="FFFFFF"/>
                </a:solidFill>
                <a:latin typeface="+mj-lt"/>
                <a:ea typeface="+mj-ea"/>
                <a:cs typeface="+mj-cs"/>
              </a:rPr>
              <a:t>Literature </a:t>
            </a:r>
            <a:br>
              <a:rPr lang="en-US" sz="4000" b="0" i="1" kern="1200" baseline="0">
                <a:solidFill>
                  <a:srgbClr val="FFFFFF"/>
                </a:solidFill>
                <a:latin typeface="+mj-lt"/>
                <a:ea typeface="+mj-ea"/>
                <a:cs typeface="+mj-cs"/>
              </a:rPr>
            </a:br>
            <a:r>
              <a:rPr lang="en-US" sz="4000" b="0" i="1" kern="1200" baseline="0">
                <a:solidFill>
                  <a:srgbClr val="FFFFFF"/>
                </a:solidFill>
                <a:latin typeface="+mj-lt"/>
                <a:ea typeface="+mj-ea"/>
                <a:cs typeface="+mj-cs"/>
              </a:rPr>
              <a:t>Review</a:t>
            </a: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defTabSz="530352">
              <a:lnSpc>
                <a:spcPct val="90000"/>
              </a:lnSpc>
              <a:spcAft>
                <a:spcPts val="348"/>
              </a:spcAft>
            </a:pPr>
            <a:fld id="{13D2E340-0663-474B-992C-9192B5C45E57}" type="slidenum">
              <a:rPr lang="en-US" sz="1400" kern="1200">
                <a:solidFill>
                  <a:schemeClr val="tx1"/>
                </a:solidFill>
                <a:latin typeface="+mn-lt"/>
                <a:ea typeface="+mn-ea"/>
                <a:cs typeface="+mn-cs"/>
              </a:rPr>
              <a:pPr defTabSz="530352">
                <a:lnSpc>
                  <a:spcPct val="90000"/>
                </a:lnSpc>
                <a:spcAft>
                  <a:spcPts val="348"/>
                </a:spcAft>
              </a:pPr>
              <a:t>3</a:t>
            </a:fld>
            <a:endParaRPr lang="en-US" sz="1400"/>
          </a:p>
        </p:txBody>
      </p:sp>
      <p:sp>
        <p:nvSpPr>
          <p:cNvPr id="5" name="TextBox 4">
            <a:extLst>
              <a:ext uri="{FF2B5EF4-FFF2-40B4-BE49-F238E27FC236}">
                <a16:creationId xmlns:a16="http://schemas.microsoft.com/office/drawing/2014/main" id="{75CC1493-6387-AF97-AD90-0CBF3ABF2F86}"/>
              </a:ext>
            </a:extLst>
          </p:cNvPr>
          <p:cNvSpPr txBox="1"/>
          <p:nvPr/>
        </p:nvSpPr>
        <p:spPr>
          <a:xfrm>
            <a:off x="0" y="2858943"/>
            <a:ext cx="4037824" cy="3570208"/>
          </a:xfrm>
          <a:prstGeom prst="rect">
            <a:avLst/>
          </a:prstGeom>
          <a:noFill/>
        </p:spPr>
        <p:txBody>
          <a:bodyPr wrap="square">
            <a:spAutoFit/>
          </a:bodyPr>
          <a:lstStyle/>
          <a:p>
            <a:pPr marL="285750" indent="-285750" defTabSz="530352">
              <a:spcAft>
                <a:spcPts val="600"/>
              </a:spcAft>
              <a:buFont typeface="Arial" panose="020B0604020202020204" pitchFamily="34" charset="0"/>
              <a:buChar char="•"/>
            </a:pPr>
            <a:r>
              <a:rPr lang="en-US" i="1" kern="1200">
                <a:solidFill>
                  <a:schemeClr val="bg1"/>
                </a:solidFill>
                <a:latin typeface="+mn-lt"/>
                <a:ea typeface="+mn-ea"/>
                <a:cs typeface="+mn-cs"/>
              </a:rPr>
              <a:t>For this research project, we incorporated the research findings from the referenced studies into finding any trends that explain our research objectives.</a:t>
            </a:r>
          </a:p>
          <a:p>
            <a:pPr marL="285750" indent="-285750" defTabSz="530352">
              <a:spcAft>
                <a:spcPts val="600"/>
              </a:spcAft>
              <a:buFont typeface="Arial" panose="020B0604020202020204" pitchFamily="34" charset="0"/>
              <a:buChar char="•"/>
            </a:pPr>
            <a:endParaRPr lang="en-US" i="1" kern="1200">
              <a:solidFill>
                <a:schemeClr val="bg1"/>
              </a:solidFill>
              <a:latin typeface="+mn-lt"/>
              <a:ea typeface="+mn-ea"/>
              <a:cs typeface="+mn-cs"/>
            </a:endParaRPr>
          </a:p>
          <a:p>
            <a:pPr marL="285750" indent="-285750" defTabSz="530352">
              <a:spcAft>
                <a:spcPts val="600"/>
              </a:spcAft>
              <a:buFont typeface="Arial" panose="020B0604020202020204" pitchFamily="34" charset="0"/>
              <a:buChar char="•"/>
            </a:pPr>
            <a:r>
              <a:rPr lang="en-US" i="1" kern="1200">
                <a:solidFill>
                  <a:schemeClr val="bg1"/>
                </a:solidFill>
                <a:latin typeface="+mn-lt"/>
                <a:ea typeface="+mn-ea"/>
                <a:cs typeface="+mn-cs"/>
              </a:rPr>
              <a:t>We aimed to go beyond simple numerical measurements to understand the practical consequences of university rankings for academic institutions as well as students. </a:t>
            </a:r>
            <a:endParaRPr lang="en-US" sz="4000">
              <a:solidFill>
                <a:schemeClr val="bg1"/>
              </a:solidFill>
            </a:endParaRPr>
          </a:p>
        </p:txBody>
      </p:sp>
      <p:sp>
        <p:nvSpPr>
          <p:cNvPr id="6" name="TextBox 5">
            <a:extLst>
              <a:ext uri="{FF2B5EF4-FFF2-40B4-BE49-F238E27FC236}">
                <a16:creationId xmlns:a16="http://schemas.microsoft.com/office/drawing/2014/main" id="{D7476E3E-EC24-0533-C5D5-24260D65CACB}"/>
              </a:ext>
            </a:extLst>
          </p:cNvPr>
          <p:cNvSpPr txBox="1"/>
          <p:nvPr/>
        </p:nvSpPr>
        <p:spPr>
          <a:xfrm>
            <a:off x="4905052" y="474341"/>
            <a:ext cx="6373090" cy="59093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i="1">
                <a:ea typeface="+mn-lt"/>
                <a:cs typeface="+mn-lt"/>
              </a:rPr>
              <a:t>1. </a:t>
            </a:r>
            <a:r>
              <a:rPr lang="en-US" sz="1600" b="1" i="0">
                <a:solidFill>
                  <a:srgbClr val="111111"/>
                </a:solidFill>
                <a:effectLst/>
                <a:latin typeface="Roboto" panose="02000000000000000000" pitchFamily="2" charset="0"/>
              </a:rPr>
              <a:t>Funding, is it key for standing out in the university rankings? </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b="1" i="1">
                <a:ea typeface="+mn-lt"/>
                <a:cs typeface="+mn-lt"/>
              </a:rPr>
              <a:t>Benito et al. (2019) </a:t>
            </a:r>
            <a:r>
              <a:rPr lang="en-US" i="1">
                <a:ea typeface="+mn-lt"/>
                <a:cs typeface="+mn-lt"/>
              </a:rPr>
              <a:t>conducted a quantitative evaluation investigating the influence of funding on university rankings. It offers useful information for universities looking to strategically improve their academic standing being crucial for our research.</a:t>
            </a:r>
            <a:endParaRPr lang="en-US">
              <a:cs typeface="Calibri" panose="020F0502020204030204"/>
            </a:endParaRPr>
          </a:p>
          <a:p>
            <a:pPr algn="just"/>
            <a:endParaRPr lang="en-US" i="1">
              <a:cs typeface="Calibri"/>
            </a:endParaRPr>
          </a:p>
          <a:p>
            <a:pPr algn="just"/>
            <a:r>
              <a:rPr lang="en-US" i="1">
                <a:cs typeface="Calibri"/>
              </a:rPr>
              <a:t>2. </a:t>
            </a:r>
            <a:r>
              <a:rPr lang="en-US" sz="1800" b="1">
                <a:effectLst/>
                <a:latin typeface="Calibri" panose="020F0502020204030204" pitchFamily="34" charset="0"/>
                <a:ea typeface="Calibri" panose="020F0502020204030204" pitchFamily="34" charset="0"/>
                <a:cs typeface="Times New Roman" panose="02020603050405020304" pitchFamily="18" charset="0"/>
              </a:rPr>
              <a:t>The task of improving the University Ranking based on the Statistical Analysis Methods.</a:t>
            </a:r>
          </a:p>
          <a:p>
            <a:pPr algn="just"/>
            <a:r>
              <a:rPr lang="en-US" b="1" i="1" err="1">
                <a:ea typeface="+mn-lt"/>
                <a:cs typeface="+mn-lt"/>
              </a:rPr>
              <a:t>Mikryukov</a:t>
            </a:r>
            <a:r>
              <a:rPr lang="en-US" b="1" i="1">
                <a:ea typeface="+mn-lt"/>
                <a:cs typeface="+mn-lt"/>
              </a:rPr>
              <a:t> et al. (1970) </a:t>
            </a:r>
            <a:r>
              <a:rPr lang="en-US" i="1">
                <a:ea typeface="+mn-lt"/>
                <a:cs typeface="+mn-lt"/>
              </a:rPr>
              <a:t>examined the relationship between university performance indicators and ranking functionality using correlation regression and factor analysis techniques. By implementing their report's suggestions, we can customize our own approaches to enhance university performance metrics.</a:t>
            </a:r>
            <a:endParaRPr lang="en-US">
              <a:cs typeface="Calibri" panose="020F0502020204030204"/>
            </a:endParaRPr>
          </a:p>
          <a:p>
            <a:pPr algn="just"/>
            <a:endParaRPr lang="en-US" i="1">
              <a:cs typeface="Calibri"/>
            </a:endParaRPr>
          </a:p>
          <a:p>
            <a:pPr algn="just"/>
            <a:r>
              <a:rPr lang="en-US" i="1">
                <a:cs typeface="Calibri"/>
              </a:rPr>
              <a:t>3. </a:t>
            </a:r>
            <a:r>
              <a:rPr lang="en-US" sz="1800" b="1">
                <a:effectLst/>
                <a:latin typeface="Calibri" panose="020F0502020204030204" pitchFamily="34" charset="0"/>
                <a:ea typeface="Calibri" panose="020F0502020204030204" pitchFamily="34" charset="0"/>
                <a:cs typeface="Times New Roman" panose="02020603050405020304" pitchFamily="18" charset="0"/>
              </a:rPr>
              <a:t>Characteristics of highly ranked universities in the Times Higher Education (the) World University Rankings.</a:t>
            </a:r>
          </a:p>
          <a:p>
            <a:pPr algn="just"/>
            <a:r>
              <a:rPr lang="en-US" b="1" i="1">
                <a:ea typeface="+mn-lt"/>
                <a:cs typeface="+mn-lt"/>
              </a:rPr>
              <a:t>Sharif et al. (2015) </a:t>
            </a:r>
            <a:r>
              <a:rPr lang="en-US" i="1">
                <a:ea typeface="+mn-lt"/>
                <a:cs typeface="+mn-lt"/>
              </a:rPr>
              <a:t>used quantitative methods to analyze factors influencing Times Higher Education (THE) rankings. We took advantage of a comparable quantitative framework, which expands the range and practicality of our own analysis of university rankings. </a:t>
            </a:r>
            <a:endParaRPr lang="en-US">
              <a:cs typeface="Calibri" panose="020F0502020204030204"/>
            </a:endParaRPr>
          </a:p>
        </p:txBody>
      </p:sp>
    </p:spTree>
    <p:extLst>
      <p:ext uri="{BB962C8B-B14F-4D97-AF65-F5344CB8AC3E}">
        <p14:creationId xmlns:p14="http://schemas.microsoft.com/office/powerpoint/2010/main" val="353863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8" name="Rectangle 75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Rectangle 75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76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76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i="1" kern="1200">
                <a:solidFill>
                  <a:srgbClr val="FFFFFF"/>
                </a:solidFill>
                <a:latin typeface="+mj-lt"/>
                <a:ea typeface="+mj-ea"/>
                <a:cs typeface="+mj-cs"/>
              </a:rPr>
              <a:t>Research Questions</a:t>
            </a:r>
            <a:endParaRPr lang="en-US" sz="4000" b="0" i="1" kern="1200" baseline="0">
              <a:solidFill>
                <a:srgbClr val="FFFFFF"/>
              </a:solidFill>
              <a:latin typeface="+mj-lt"/>
              <a:ea typeface="+mj-ea"/>
              <a:cs typeface="+mj-cs"/>
            </a:endParaRPr>
          </a:p>
        </p:txBody>
      </p:sp>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defRPr/>
            </a:pPr>
            <a:fld id="{13D2E340-0663-474B-992C-9192B5C45E57}" type="slidenum">
              <a:rPr lang="en-US" sz="1100">
                <a:solidFill>
                  <a:schemeClr val="tx1">
                    <a:lumMod val="50000"/>
                    <a:lumOff val="50000"/>
                  </a:schemeClr>
                </a:solidFill>
              </a:rPr>
              <a:pPr>
                <a:spcAft>
                  <a:spcPts val="600"/>
                </a:spcAft>
                <a:defRPr/>
              </a:pPr>
              <a:t>4</a:t>
            </a:fld>
            <a:endParaRPr lang="en-US" sz="1100">
              <a:solidFill>
                <a:schemeClr val="tx1">
                  <a:lumMod val="50000"/>
                  <a:lumOff val="50000"/>
                </a:schemeClr>
              </a:solidFill>
            </a:endParaRPr>
          </a:p>
        </p:txBody>
      </p:sp>
      <p:graphicFrame>
        <p:nvGraphicFramePr>
          <p:cNvPr id="742" name="TextBox 3">
            <a:extLst>
              <a:ext uri="{FF2B5EF4-FFF2-40B4-BE49-F238E27FC236}">
                <a16:creationId xmlns:a16="http://schemas.microsoft.com/office/drawing/2014/main" id="{06C6EF6B-C6AA-0C0D-7695-2303EB3B69FF}"/>
              </a:ext>
            </a:extLst>
          </p:cNvPr>
          <p:cNvGraphicFramePr/>
          <p:nvPr>
            <p:extLst>
              <p:ext uri="{D42A27DB-BD31-4B8C-83A1-F6EECF244321}">
                <p14:modId xmlns:p14="http://schemas.microsoft.com/office/powerpoint/2010/main" val="84342971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790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marL="0" marR="0" lvl="0" indent="0" algn="l" defTabSz="530352" rtl="0" eaLnBrk="1" fontAlgn="auto" latinLnBrk="0" hangingPunct="1">
              <a:lnSpc>
                <a:spcPct val="90000"/>
              </a:lnSpc>
              <a:spcBef>
                <a:spcPts val="0"/>
              </a:spcBef>
              <a:spcAft>
                <a:spcPts val="348"/>
              </a:spcAft>
              <a:buClrTx/>
              <a:buSzTx/>
              <a:buFontTx/>
              <a:buNone/>
              <a:tabLst/>
              <a:defRPr/>
            </a:pPr>
            <a:fld id="{13D2E340-0663-474B-992C-9192B5C45E57}" type="slidenum">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530352" rtl="0" eaLnBrk="1" fontAlgn="auto" latinLnBrk="0" hangingPunct="1">
                <a:lnSpc>
                  <a:spcPct val="90000"/>
                </a:lnSpc>
                <a:spcBef>
                  <a:spcPts val="0"/>
                </a:spcBef>
                <a:spcAft>
                  <a:spcPts val="348"/>
                </a:spcAft>
                <a:buClrTx/>
                <a:buSzTx/>
                <a:buFontTx/>
                <a:buNone/>
                <a:tabLst/>
                <a:defRPr/>
              </a:pPr>
              <a:t>5</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t>To what extent do teaching, research, and citation scores contribute to predicting and understanding the university's overall Score' in rankings?</a:t>
            </a:r>
            <a:br>
              <a:rPr kumimoji="0" lang="en-US" sz="2400" b="1" i="0" u="none" strike="noStrike" kern="1200" cap="none" spc="0" normalizeH="0" baseline="0" noProof="0">
                <a:ln>
                  <a:noFill/>
                </a:ln>
                <a:solidFill>
                  <a:prstClr val="black"/>
                </a:solidFill>
                <a:effectLst/>
                <a:uLnTx/>
                <a:uFillTx/>
                <a:latin typeface="Calibri Light" panose="020F0302020204030204"/>
                <a:ea typeface="+mj-ea"/>
                <a:cs typeface="+mj-cs"/>
              </a:rPr>
            </a:br>
            <a:br>
              <a:rPr kumimoji="0" lang="en-US" sz="2800" b="1" i="0" u="none" strike="noStrike" kern="1200" cap="none" spc="0" normalizeH="0" baseline="0" noProof="0">
                <a:ln>
                  <a:noFill/>
                </a:ln>
                <a:solidFill>
                  <a:prstClr val="white"/>
                </a:solidFill>
                <a:effectLst/>
                <a:uLnTx/>
                <a:uFillTx/>
                <a:latin typeface="Calibri Light" panose="020F0302020204030204"/>
                <a:ea typeface="+mj-ea"/>
                <a:cs typeface="+mj-cs"/>
              </a:rPr>
            </a:br>
            <a:r>
              <a:rPr kumimoji="0" lang="en-US" sz="1800" b="1"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Linear Regression Analysis</a:t>
            </a:r>
            <a:endParaRPr kumimoji="0" lang="en-US" sz="2800" b="1" i="0" u="none" strike="noStrike" kern="1200" cap="none" spc="0" normalizeH="0" baseline="0" noProof="0">
              <a:ln>
                <a:noFill/>
              </a:ln>
              <a:solidFill>
                <a:srgbClr val="ED7D31">
                  <a:lumMod val="75000"/>
                </a:srgbClr>
              </a:solidFill>
              <a:effectLst/>
              <a:uLnTx/>
              <a:uFillTx/>
              <a:latin typeface="Calibri Light" panose="020F0302020204030204"/>
              <a:ea typeface="+mj-ea"/>
              <a:cs typeface="Calibri Light"/>
            </a:endParaRP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270843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a:ln>
                  <a:noFill/>
                </a:ln>
                <a:solidFill>
                  <a:prstClr val="white"/>
                </a:solidFill>
                <a:effectLst/>
                <a:uLnTx/>
                <a:uFillTx/>
                <a:latin typeface="Calibri" panose="020F0502020204030204"/>
                <a:ea typeface="+mn-ea"/>
                <a:cs typeface="+mn-cs"/>
              </a:rPr>
              <a:t>Methodology: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1" u="none" strike="noStrike" kern="1200" cap="none" spc="0" normalizeH="0" baseline="0" noProof="0">
                <a:ln>
                  <a:noFill/>
                </a:ln>
                <a:solidFill>
                  <a:prstClr val="white"/>
                </a:solidFill>
                <a:effectLst/>
                <a:uLnTx/>
                <a:uFillTx/>
                <a:latin typeface="Calibri" panose="020F0502020204030204"/>
                <a:ea typeface="+mn-ea"/>
                <a:cs typeface="+mn-cs"/>
              </a:rPr>
              <a:t>Brief Description: Linear Regression is a statistical method used to model the relationship between a dependent variable and one or more independent variables by fitting a linear equation.</a:t>
            </a: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1" u="none" strike="noStrike" kern="1200" cap="none" spc="0" normalizeH="0" baseline="0" noProof="0">
                <a:ln>
                  <a:noFill/>
                </a:ln>
                <a:solidFill>
                  <a:prstClr val="white"/>
                </a:solidFill>
                <a:effectLst/>
                <a:uLnTx/>
                <a:uFillTx/>
                <a:latin typeface="Calibri" panose="020F0502020204030204"/>
                <a:ea typeface="+mn-ea"/>
                <a:cs typeface="+mn-cs"/>
              </a:rPr>
              <a:t>Process: We divided our dataset into a training set and a testing set. The model was trained on the training set to establish a relationship between the predictors and the university ranking. We then used the testing set to evaluate the model's performance.</a:t>
            </a:r>
            <a:endParaRPr lang="en-US" sz="1400" i="1" u="none" strike="noStrike" kern="1200" cap="none" spc="0" normalizeH="0" baseline="0" noProof="0">
              <a:ln>
                <a:noFill/>
              </a:ln>
              <a:solidFill>
                <a:prstClr val="white"/>
              </a:solidFill>
              <a:effectLst/>
              <a:uLnTx/>
              <a:uFillTx/>
              <a:latin typeface="Calibri" panose="020F0502020204030204"/>
              <a:cs typeface="Calibri"/>
            </a:endParaRPr>
          </a:p>
        </p:txBody>
      </p:sp>
      <p:pic>
        <p:nvPicPr>
          <p:cNvPr id="2" name="Picture 1" descr="A graph with blue dots&#10;&#10;Description automatically generated">
            <a:extLst>
              <a:ext uri="{FF2B5EF4-FFF2-40B4-BE49-F238E27FC236}">
                <a16:creationId xmlns:a16="http://schemas.microsoft.com/office/drawing/2014/main" id="{67A89B65-386F-DECA-61E6-2BAEBAA3BDD2}"/>
              </a:ext>
            </a:extLst>
          </p:cNvPr>
          <p:cNvPicPr>
            <a:picLocks noChangeAspect="1"/>
          </p:cNvPicPr>
          <p:nvPr/>
        </p:nvPicPr>
        <p:blipFill>
          <a:blip r:embed="rId3"/>
          <a:stretch>
            <a:fillRect/>
          </a:stretch>
        </p:blipFill>
        <p:spPr>
          <a:xfrm>
            <a:off x="5041903" y="3108045"/>
            <a:ext cx="6223973" cy="3603872"/>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BDEB66A0-D01F-D391-F110-518777BCEB1C}"/>
              </a:ext>
            </a:extLst>
          </p:cNvPr>
          <p:cNvPicPr>
            <a:picLocks noChangeAspect="1"/>
          </p:cNvPicPr>
          <p:nvPr/>
        </p:nvPicPr>
        <p:blipFill>
          <a:blip r:embed="rId4"/>
          <a:stretch>
            <a:fillRect/>
          </a:stretch>
        </p:blipFill>
        <p:spPr>
          <a:xfrm>
            <a:off x="5979128" y="0"/>
            <a:ext cx="4141915" cy="2967513"/>
          </a:xfrm>
          <a:prstGeom prst="rect">
            <a:avLst/>
          </a:prstGeom>
        </p:spPr>
      </p:pic>
    </p:spTree>
    <p:extLst>
      <p:ext uri="{BB962C8B-B14F-4D97-AF65-F5344CB8AC3E}">
        <p14:creationId xmlns:p14="http://schemas.microsoft.com/office/powerpoint/2010/main" val="56214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marL="0" marR="0" lvl="0" indent="0" algn="l" defTabSz="530352" rtl="0" eaLnBrk="1" fontAlgn="auto" latinLnBrk="0" hangingPunct="1">
              <a:lnSpc>
                <a:spcPct val="90000"/>
              </a:lnSpc>
              <a:spcBef>
                <a:spcPts val="0"/>
              </a:spcBef>
              <a:spcAft>
                <a:spcPts val="348"/>
              </a:spcAft>
              <a:buClrTx/>
              <a:buSzTx/>
              <a:buFontTx/>
              <a:buNone/>
              <a:tabLst/>
              <a:defRPr/>
            </a:pPr>
            <a:fld id="{13D2E340-0663-474B-992C-9192B5C45E57}" type="slidenum">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530352" rtl="0" eaLnBrk="1" fontAlgn="auto" latinLnBrk="0" hangingPunct="1">
                <a:lnSpc>
                  <a:spcPct val="90000"/>
                </a:lnSpc>
                <a:spcBef>
                  <a:spcPts val="0"/>
                </a:spcBef>
                <a:spcAft>
                  <a:spcPts val="348"/>
                </a:spcAft>
                <a:buClrTx/>
                <a:buSzTx/>
                <a:buFontTx/>
                <a:buNone/>
                <a:tabLst/>
                <a:defRPr/>
              </a:pPr>
              <a:t>6</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fontAlgn="t">
              <a:lnSpc>
                <a:spcPct val="115000"/>
              </a:lnSpc>
              <a:spcBef>
                <a:spcPts val="0"/>
              </a:spcBef>
            </a:pPr>
            <a:r>
              <a:rPr lang="en-US" sz="1800" b="1"/>
              <a:t>To what extent do teaching, research, and citation scores contribute to predicting and understanding the university's overall Score' in rankings?</a:t>
            </a:r>
            <a:br>
              <a:rPr lang="en-US" sz="2400" b="1">
                <a:solidFill>
                  <a:schemeClr val="tx1"/>
                </a:solidFill>
              </a:rPr>
            </a:br>
            <a:br>
              <a:rPr lang="en-US" sz="2800" b="1"/>
            </a:br>
            <a:r>
              <a:rPr lang="en-US" sz="1800" b="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Linear Regression Analysis</a:t>
            </a:r>
            <a:endParaRPr lang="en-US" sz="2800" b="1">
              <a:solidFill>
                <a:schemeClr val="accent2">
                  <a:lumMod val="75000"/>
                </a:schemeClr>
              </a:solidFill>
              <a:cs typeface="Calibri Light"/>
            </a:endParaRP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1446550"/>
          </a:xfrm>
          <a:prstGeom prst="rect">
            <a:avLst/>
          </a:prstGeom>
          <a:noFill/>
        </p:spPr>
        <p:txBody>
          <a:bodyPr wrap="square" lIns="91440" tIns="45720" rIns="91440" bIns="45720" anchor="t">
            <a:spAutoFit/>
          </a:bodyPr>
          <a:lstStyle/>
          <a:p>
            <a:r>
              <a:rPr lang="en-US" sz="1600" b="1" i="1">
                <a:solidFill>
                  <a:schemeClr val="bg1"/>
                </a:solidFill>
              </a:rPr>
              <a:t>Application</a:t>
            </a:r>
            <a:r>
              <a:rPr lang="en-US" b="1" i="1">
                <a:solidFill>
                  <a:schemeClr val="bg1"/>
                </a:solidFill>
              </a:rPr>
              <a:t>:</a:t>
            </a:r>
          </a:p>
          <a:p>
            <a:r>
              <a:rPr lang="en-US" sz="1400">
                <a:solidFill>
                  <a:schemeClr val="bg1"/>
                </a:solidFill>
                <a:ea typeface="+mn-lt"/>
                <a:cs typeface="+mn-lt"/>
              </a:rPr>
              <a:t>In this project, we used linear regression to predict the universities' 'Overall Score.' The independent variables 'Teaching Score,' 'Research Score,' and 'Citations Score' influenced the dependent variable, the universities' 'Overall Score.'</a:t>
            </a:r>
            <a:endParaRPr lang="en-US" sz="2000">
              <a:solidFill>
                <a:schemeClr val="bg1"/>
              </a:solidFill>
            </a:endParaRPr>
          </a:p>
        </p:txBody>
      </p:sp>
      <p:sp>
        <p:nvSpPr>
          <p:cNvPr id="11" name="TextBox 10">
            <a:extLst>
              <a:ext uri="{FF2B5EF4-FFF2-40B4-BE49-F238E27FC236}">
                <a16:creationId xmlns:a16="http://schemas.microsoft.com/office/drawing/2014/main" id="{A798D8DA-73FD-F71B-B9D6-1EAD1E8F9CFF}"/>
              </a:ext>
            </a:extLst>
          </p:cNvPr>
          <p:cNvSpPr txBox="1"/>
          <p:nvPr/>
        </p:nvSpPr>
        <p:spPr>
          <a:xfrm>
            <a:off x="4431644" y="237035"/>
            <a:ext cx="6923314" cy="6186309"/>
          </a:xfrm>
          <a:prstGeom prst="rect">
            <a:avLst/>
          </a:prstGeom>
          <a:noFill/>
        </p:spPr>
        <p:txBody>
          <a:bodyPr wrap="square" lIns="91440" tIns="45720" rIns="91440" bIns="45720" anchor="t">
            <a:spAutoFit/>
          </a:bodyPr>
          <a:lstStyle/>
          <a:p>
            <a:r>
              <a:rPr lang="en-US" b="1" i="1"/>
              <a:t>Conclusion</a:t>
            </a:r>
            <a:r>
              <a:rPr lang="en-US"/>
              <a:t>: </a:t>
            </a:r>
          </a:p>
          <a:p>
            <a:r>
              <a:rPr lang="en-US">
                <a:ea typeface="+mn-lt"/>
                <a:cs typeface="+mn-lt"/>
              </a:rPr>
              <a:t>A low model mean square error (MSE) indicates that the link between the factors and the final university score were accurately represented. This model's MSE is 8.190, which indicates a more accurate scope as it is closer to 1.  Much of the variability in the dependent variable is captured by the model's R-squared value of 0.961. </a:t>
            </a:r>
            <a:endParaRPr lang="en-US">
              <a:cs typeface="Calibri"/>
            </a:endParaRP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ea typeface="+mn-lt"/>
              <a:cs typeface="+mn-lt"/>
            </a:endParaRPr>
          </a:p>
          <a:p>
            <a:endParaRPr lang="en-US">
              <a:ea typeface="+mn-lt"/>
              <a:cs typeface="+mn-lt"/>
            </a:endParaRPr>
          </a:p>
          <a:p>
            <a:r>
              <a:rPr lang="en-US">
                <a:ea typeface="+mn-lt"/>
                <a:cs typeface="+mn-lt"/>
              </a:rPr>
              <a:t>Mean Squared Error: 8.190777404921699</a:t>
            </a:r>
            <a:br>
              <a:rPr lang="en-US">
                <a:ea typeface="+mn-lt"/>
                <a:cs typeface="+mn-lt"/>
              </a:rPr>
            </a:br>
            <a:r>
              <a:rPr lang="en-US">
                <a:ea typeface="+mn-lt"/>
                <a:cs typeface="+mn-lt"/>
              </a:rPr>
              <a:t>R-squared: 0.9610115844744507</a:t>
            </a:r>
            <a:endParaRPr lang="en-US"/>
          </a:p>
        </p:txBody>
      </p:sp>
      <p:pic>
        <p:nvPicPr>
          <p:cNvPr id="5" name="Picture 4" descr="A screenshot of a computer program&#10;&#10;Description automatically generated">
            <a:extLst>
              <a:ext uri="{FF2B5EF4-FFF2-40B4-BE49-F238E27FC236}">
                <a16:creationId xmlns:a16="http://schemas.microsoft.com/office/drawing/2014/main" id="{DAB2017D-9D12-4F0D-0203-F461A13FD025}"/>
              </a:ext>
            </a:extLst>
          </p:cNvPr>
          <p:cNvPicPr>
            <a:picLocks noChangeAspect="1"/>
          </p:cNvPicPr>
          <p:nvPr/>
        </p:nvPicPr>
        <p:blipFill>
          <a:blip r:embed="rId3"/>
          <a:stretch>
            <a:fillRect/>
          </a:stretch>
        </p:blipFill>
        <p:spPr>
          <a:xfrm>
            <a:off x="5276531" y="2011700"/>
            <a:ext cx="5047340" cy="3612567"/>
          </a:xfrm>
          <a:prstGeom prst="rect">
            <a:avLst/>
          </a:prstGeom>
        </p:spPr>
      </p:pic>
    </p:spTree>
    <p:extLst>
      <p:ext uri="{BB962C8B-B14F-4D97-AF65-F5344CB8AC3E}">
        <p14:creationId xmlns:p14="http://schemas.microsoft.com/office/powerpoint/2010/main" val="401753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t>What are the key factors contributing significantly to the variability in University rankings?</a:t>
            </a:r>
            <a:b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br>
            <a:br>
              <a:rPr kumimoji="0" lang="en-US" sz="2800" b="1" i="0" u="none" strike="noStrike" kern="1200" cap="none" spc="0" normalizeH="0" baseline="0" noProof="0">
                <a:ln>
                  <a:noFill/>
                </a:ln>
                <a:solidFill>
                  <a:prstClr val="white"/>
                </a:solidFill>
                <a:effectLst/>
                <a:uLnTx/>
                <a:uFillTx/>
                <a:latin typeface="Calibri Light" panose="020F0302020204030204"/>
                <a:ea typeface="+mj-ea"/>
                <a:cs typeface="+mj-cs"/>
              </a:rPr>
            </a:br>
            <a:r>
              <a:rPr kumimoji="0" lang="en-US" sz="1800" b="1"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Principal Component Analysis</a:t>
            </a: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4185761"/>
          </a:xfrm>
          <a:prstGeom prst="rect">
            <a:avLst/>
          </a:prstGeom>
          <a:noFill/>
        </p:spPr>
        <p:txBody>
          <a:bodyPr wrap="square" lIns="91440" tIns="45720" rIns="91440" bIns="45720" anchor="t">
            <a:spAutoFit/>
          </a:bodyPr>
          <a:lstStyle/>
          <a:p>
            <a:pPr>
              <a:defRPr/>
            </a:pPr>
            <a:r>
              <a:rPr kumimoji="0" lang="en-US" sz="1600" b="1" i="1" u="none" strike="noStrike" kern="1200" cap="none" spc="0" normalizeH="0" baseline="0" noProof="0">
                <a:ln>
                  <a:noFill/>
                </a:ln>
                <a:solidFill>
                  <a:prstClr val="white"/>
                </a:solidFill>
                <a:effectLst/>
                <a:uLnTx/>
                <a:uFillTx/>
                <a:latin typeface="Calibri" panose="020F0502020204030204"/>
                <a:ea typeface="+mn-ea"/>
                <a:cs typeface="+mn-cs"/>
              </a:rPr>
              <a:t>Methodology</a:t>
            </a:r>
            <a:r>
              <a:rPr kumimoji="0" lang="en-US" b="1" i="1" u="none" strike="noStrike" kern="1200" cap="none" spc="0" normalizeH="0" baseline="0" noProof="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1" u="none" strike="noStrike" kern="1200" cap="none" spc="0" normalizeH="0" baseline="0" noProof="0">
                <a:ln>
                  <a:noFill/>
                </a:ln>
                <a:solidFill>
                  <a:prstClr val="white"/>
                </a:solidFill>
                <a:effectLst/>
                <a:uLnTx/>
                <a:uFillTx/>
                <a:latin typeface="Calibri" panose="020F0502020204030204"/>
                <a:ea typeface="+mn-ea"/>
                <a:cs typeface="+mn-cs"/>
              </a:rPr>
              <a:t>Brief Description: Principal Component Analysis is a dimensionality reduction technique that transforms a large set of variables into a smaller one that still contains most of the information in the large set. It does this by identifying directions, called principal components, along which the variation in the data is maximized.</a:t>
            </a: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1" u="none" strike="noStrike" kern="1200" cap="none" spc="0" normalizeH="0" baseline="0" noProof="0">
                <a:ln>
                  <a:noFill/>
                </a:ln>
                <a:solidFill>
                  <a:prstClr val="white"/>
                </a:solidFill>
                <a:effectLst/>
                <a:uLnTx/>
                <a:uFillTx/>
                <a:latin typeface="Calibri" panose="020F0502020204030204"/>
                <a:ea typeface="+mn-ea"/>
                <a:cs typeface="+mn-cs"/>
              </a:rPr>
              <a:t>Process: The variables 'Teaching Score', 'Research Score', 'Citations Score', and 'International Outlook Score' were standardized. PCA was then applied to reduce the dimensionality of the data, and the principal components explaining the most variance were analyzed.</a:t>
            </a: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1"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diagram of a principal component&#10;&#10;Description automatically generated">
            <a:extLst>
              <a:ext uri="{FF2B5EF4-FFF2-40B4-BE49-F238E27FC236}">
                <a16:creationId xmlns:a16="http://schemas.microsoft.com/office/drawing/2014/main" id="{7445D1D1-8E5E-0FDC-BFA3-98F3D3CFDD6A}"/>
              </a:ext>
            </a:extLst>
          </p:cNvPr>
          <p:cNvPicPr>
            <a:picLocks noChangeAspect="1"/>
          </p:cNvPicPr>
          <p:nvPr/>
        </p:nvPicPr>
        <p:blipFill rotWithShape="1">
          <a:blip r:embed="rId3"/>
          <a:srcRect l="14727" r="2989"/>
          <a:stretch/>
        </p:blipFill>
        <p:spPr>
          <a:xfrm>
            <a:off x="4443046" y="3059197"/>
            <a:ext cx="6705600" cy="3602381"/>
          </a:xfrm>
          <a:prstGeom prst="rect">
            <a:avLst/>
          </a:prstGeom>
        </p:spPr>
      </p:pic>
      <p:pic>
        <p:nvPicPr>
          <p:cNvPr id="4" name="Picture 3" descr="A screenshot of a computer code&#10;&#10;Description automatically generated">
            <a:extLst>
              <a:ext uri="{FF2B5EF4-FFF2-40B4-BE49-F238E27FC236}">
                <a16:creationId xmlns:a16="http://schemas.microsoft.com/office/drawing/2014/main" id="{0C452B4C-951D-4DB2-4841-34F1D014065A}"/>
              </a:ext>
            </a:extLst>
          </p:cNvPr>
          <p:cNvPicPr>
            <a:picLocks noChangeAspect="1"/>
          </p:cNvPicPr>
          <p:nvPr/>
        </p:nvPicPr>
        <p:blipFill rotWithShape="1">
          <a:blip r:embed="rId4"/>
          <a:srcRect r="2318"/>
          <a:stretch/>
        </p:blipFill>
        <p:spPr>
          <a:xfrm>
            <a:off x="5548720" y="175841"/>
            <a:ext cx="4849650" cy="2574804"/>
          </a:xfrm>
          <a:prstGeom prst="rect">
            <a:avLst/>
          </a:prstGeom>
        </p:spPr>
      </p:pic>
    </p:spTree>
    <p:extLst>
      <p:ext uri="{BB962C8B-B14F-4D97-AF65-F5344CB8AC3E}">
        <p14:creationId xmlns:p14="http://schemas.microsoft.com/office/powerpoint/2010/main" val="268928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marL="0" marR="0" lvl="0" indent="0" algn="l" defTabSz="530352" rtl="0" eaLnBrk="1" fontAlgn="auto" latinLnBrk="0" hangingPunct="1">
              <a:lnSpc>
                <a:spcPct val="90000"/>
              </a:lnSpc>
              <a:spcBef>
                <a:spcPts val="0"/>
              </a:spcBef>
              <a:spcAft>
                <a:spcPts val="348"/>
              </a:spcAft>
              <a:buClrTx/>
              <a:buSzTx/>
              <a:buFontTx/>
              <a:buNone/>
              <a:tabLst/>
              <a:defRPr/>
            </a:pPr>
            <a:fld id="{13D2E340-0663-474B-992C-9192B5C45E57}" type="slidenum">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530352" rtl="0" eaLnBrk="1" fontAlgn="auto" latinLnBrk="0" hangingPunct="1">
                <a:lnSpc>
                  <a:spcPct val="90000"/>
                </a:lnSpc>
                <a:spcBef>
                  <a:spcPts val="0"/>
                </a:spcBef>
                <a:spcAft>
                  <a:spcPts val="348"/>
                </a:spcAft>
                <a:buClrTx/>
                <a:buSzTx/>
                <a:buFontTx/>
                <a:buNone/>
                <a:tabLst/>
                <a:defRPr/>
              </a:pPr>
              <a:t>8</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14857"/>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lang="en-US" sz="1800" b="1"/>
              <a:t>What are the key factors contributing significantly to the variability in University rankings?</a:t>
            </a:r>
            <a:br>
              <a:rPr lang="en-US" sz="1800" b="1"/>
            </a:br>
            <a:br>
              <a:rPr lang="en-US" sz="2800" b="1"/>
            </a:br>
            <a:r>
              <a:rPr lang="en-US" sz="1800" b="1">
                <a:solidFill>
                  <a:srgbClr val="ED7D31">
                    <a:lumMod val="75000"/>
                  </a:srgbClr>
                </a:solidFill>
                <a:latin typeface="Times New Roman" panose="02020603050405020304" pitchFamily="18" charset="0"/>
                <a:ea typeface="Calibri" panose="020F0502020204030204" pitchFamily="34" charset="0"/>
                <a:cs typeface="Times New Roman" panose="02020603050405020304" pitchFamily="18" charset="0"/>
              </a:rPr>
              <a:t>Principal Component Analysis</a:t>
            </a: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1723549"/>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a:ln>
                  <a:noFill/>
                </a:ln>
                <a:solidFill>
                  <a:prstClr val="white"/>
                </a:solidFill>
                <a:effectLst/>
                <a:uLnTx/>
                <a:uFillTx/>
                <a:latin typeface="Calibri" panose="020F0502020204030204"/>
                <a:ea typeface="+mn-ea"/>
                <a:cs typeface="+mn-cs"/>
              </a:rPr>
              <a:t>Application</a:t>
            </a:r>
            <a:r>
              <a:rPr kumimoji="0" lang="en-US" sz="1800" b="1" i="1" u="none" strike="noStrike" kern="1200" cap="none" spc="0" normalizeH="0" baseline="0" noProof="0">
                <a:ln>
                  <a:noFill/>
                </a:ln>
                <a:solidFill>
                  <a:prstClr val="white"/>
                </a:solidFill>
                <a:effectLst/>
                <a:uLnTx/>
                <a:uFillTx/>
                <a:latin typeface="Calibri" panose="020F0502020204030204"/>
                <a:ea typeface="+mn-ea"/>
                <a:cs typeface="+mn-cs"/>
              </a:rPr>
              <a:t>:</a:t>
            </a:r>
          </a:p>
          <a:p>
            <a:pPr>
              <a:defRPr/>
            </a:pPr>
            <a:r>
              <a:rPr lang="en-US" sz="1400">
                <a:solidFill>
                  <a:prstClr val="white"/>
                </a:solidFill>
                <a:ea typeface="+mn-lt"/>
                <a:cs typeface="+mn-lt"/>
              </a:rPr>
              <a:t>P</a:t>
            </a:r>
            <a:r>
              <a:rPr lang="en-US" sz="1400">
                <a:solidFill>
                  <a:schemeClr val="bg1"/>
                </a:solidFill>
                <a:ea typeface="+mn-lt"/>
                <a:cs typeface="+mn-lt"/>
              </a:rPr>
              <a:t>rincipal Component Analysis (PCA) was used in this study to distill complex university ranking data into principal components that capture the essence of what factors contribute most significantly to the variability in university ranking.</a:t>
            </a:r>
            <a:endParaRPr lang="en-US" sz="2000">
              <a:solidFill>
                <a:schemeClr val="bg1"/>
              </a:solidFill>
            </a:endParaRPr>
          </a:p>
          <a:p>
            <a:pPr marL="0" marR="0" lvl="0" indent="0" algn="l" defTabSz="914400">
              <a:lnSpc>
                <a:spcPct val="100000"/>
              </a:lnSpc>
              <a:spcBef>
                <a:spcPts val="0"/>
              </a:spcBef>
              <a:spcAft>
                <a:spcPts val="0"/>
              </a:spcAft>
              <a:buClrTx/>
              <a:buSzTx/>
              <a:buFontTx/>
              <a:buNone/>
              <a:tabLst/>
              <a:defRPr/>
            </a:pPr>
            <a:endParaRPr lang="en-US" sz="1800" b="0" i="0" u="none" strike="noStrike" kern="1200" cap="none" spc="0" normalizeH="0" baseline="0" noProof="0">
              <a:ln>
                <a:noFill/>
              </a:ln>
              <a:solidFill>
                <a:prstClr val="white"/>
              </a:solidFill>
              <a:effectLst/>
              <a:uLnTx/>
              <a:uFillTx/>
              <a:latin typeface="Calibri" panose="020F0502020204030204"/>
              <a:cs typeface="Calibri"/>
            </a:endParaRPr>
          </a:p>
        </p:txBody>
      </p:sp>
      <p:sp>
        <p:nvSpPr>
          <p:cNvPr id="2" name="TextBox 1">
            <a:extLst>
              <a:ext uri="{FF2B5EF4-FFF2-40B4-BE49-F238E27FC236}">
                <a16:creationId xmlns:a16="http://schemas.microsoft.com/office/drawing/2014/main" id="{D1DB8885-722B-DC63-09E1-775E8E2EE01C}"/>
              </a:ext>
            </a:extLst>
          </p:cNvPr>
          <p:cNvSpPr txBox="1"/>
          <p:nvPr/>
        </p:nvSpPr>
        <p:spPr>
          <a:xfrm>
            <a:off x="4692511" y="480224"/>
            <a:ext cx="6923314" cy="3970318"/>
          </a:xfrm>
          <a:prstGeom prst="rect">
            <a:avLst/>
          </a:prstGeom>
          <a:noFill/>
        </p:spPr>
        <p:txBody>
          <a:bodyPr wrap="square" lIns="91440" tIns="45720" rIns="91440" bIns="45720" anchor="t">
            <a:spAutoFit/>
          </a:bodyPr>
          <a:lstStyle/>
          <a:p>
            <a:r>
              <a:rPr lang="en-US" b="1" i="1"/>
              <a:t>Conclusion</a:t>
            </a:r>
            <a:r>
              <a:rPr lang="en-US"/>
              <a:t>: </a:t>
            </a:r>
          </a:p>
          <a:p>
            <a:endParaRPr lang="en-US"/>
          </a:p>
          <a:p>
            <a:r>
              <a:rPr lang="en-US">
                <a:ea typeface="+mn-lt"/>
                <a:cs typeface="+mn-lt"/>
              </a:rPr>
              <a:t>The dataset was reduced to two principal components using this method, which accounts for almost 96% of the variance. The second component, on the other hand, captures a significant amount of the variance, matching more closely with worldwide orientation, highlighting elements other than academic results that shape a university's global reputation.</a:t>
            </a:r>
            <a:endParaRPr lang="en-US"/>
          </a:p>
          <a:p>
            <a:endParaRPr lang="en-US">
              <a:cs typeface="Calibri" panose="020F0502020204030204"/>
            </a:endParaRPr>
          </a:p>
          <a:p>
            <a:endParaRPr lang="en-US"/>
          </a:p>
          <a:p>
            <a:endParaRPr lang="en-US"/>
          </a:p>
          <a:p>
            <a:endParaRPr lang="en-US"/>
          </a:p>
          <a:p>
            <a:endParaRPr lang="en-US"/>
          </a:p>
          <a:p>
            <a:endParaRPr lang="en-US">
              <a:cs typeface="Calibri"/>
            </a:endParaRPr>
          </a:p>
        </p:txBody>
      </p:sp>
      <p:pic>
        <p:nvPicPr>
          <p:cNvPr id="4" name="Picture 3" descr="A screenshot of a computer code&#10;&#10;Description automatically generated">
            <a:extLst>
              <a:ext uri="{FF2B5EF4-FFF2-40B4-BE49-F238E27FC236}">
                <a16:creationId xmlns:a16="http://schemas.microsoft.com/office/drawing/2014/main" id="{BEBEDDF1-782D-DD0D-2612-496EA4A20562}"/>
              </a:ext>
            </a:extLst>
          </p:cNvPr>
          <p:cNvPicPr>
            <a:picLocks noChangeAspect="1"/>
          </p:cNvPicPr>
          <p:nvPr/>
        </p:nvPicPr>
        <p:blipFill rotWithShape="1">
          <a:blip r:embed="rId3"/>
          <a:srcRect r="2318"/>
          <a:stretch/>
        </p:blipFill>
        <p:spPr>
          <a:xfrm>
            <a:off x="5230678" y="3059197"/>
            <a:ext cx="5846980" cy="3104312"/>
          </a:xfrm>
          <a:prstGeom prst="rect">
            <a:avLst/>
          </a:prstGeom>
        </p:spPr>
      </p:pic>
    </p:spTree>
    <p:extLst>
      <p:ext uri="{BB962C8B-B14F-4D97-AF65-F5344CB8AC3E}">
        <p14:creationId xmlns:p14="http://schemas.microsoft.com/office/powerpoint/2010/main" val="155274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C7C944DD-F200-6B48-8A79-099A08992A35}"/>
              </a:ext>
            </a:extLst>
          </p:cNvPr>
          <p:cNvSpPr>
            <a:spLocks/>
          </p:cNvSpPr>
          <p:nvPr/>
        </p:nvSpPr>
        <p:spPr>
          <a:xfrm>
            <a:off x="9961107" y="4392617"/>
            <a:ext cx="1610778" cy="214398"/>
          </a:xfrm>
          <a:prstGeom prst="rect">
            <a:avLst/>
          </a:prstGeom>
        </p:spPr>
        <p:txBody>
          <a:bodyPr vert="horz" lIns="91440" tIns="45720" rIns="91440" bIns="45720" rtlCol="0" anchor="ctr">
            <a:normAutofit fontScale="70000" lnSpcReduction="20000"/>
          </a:bodyPr>
          <a:lstStyle/>
          <a:p>
            <a:pPr marL="0" marR="0" lvl="0" indent="0" algn="l" defTabSz="530352" rtl="0" eaLnBrk="1" fontAlgn="auto" latinLnBrk="0" hangingPunct="1">
              <a:lnSpc>
                <a:spcPct val="90000"/>
              </a:lnSpc>
              <a:spcBef>
                <a:spcPts val="0"/>
              </a:spcBef>
              <a:spcAft>
                <a:spcPts val="348"/>
              </a:spcAft>
              <a:buClrTx/>
              <a:buSzTx/>
              <a:buFontTx/>
              <a:buNone/>
              <a:tabLst/>
              <a:defRPr/>
            </a:pPr>
            <a:fld id="{13D2E340-0663-474B-992C-9192B5C45E57}" type="slidenum">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530352" rtl="0" eaLnBrk="1" fontAlgn="auto" latinLnBrk="0" hangingPunct="1">
                <a:lnSpc>
                  <a:spcPct val="90000"/>
                </a:lnSpc>
                <a:spcBef>
                  <a:spcPts val="0"/>
                </a:spcBef>
                <a:spcAft>
                  <a:spcPts val="348"/>
                </a:spcAft>
                <a:buClrTx/>
                <a:buSzTx/>
                <a:buFontTx/>
                <a:buNone/>
                <a:tabLst/>
                <a:defRPr/>
              </a:pPr>
              <a:t>9</a:t>
            </a:fld>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DD6B95ED-4A7D-CAB4-FFAB-92D7102447BE}"/>
              </a:ext>
            </a:extLst>
          </p:cNvPr>
          <p:cNvSpPr txBox="1">
            <a:spLocks/>
          </p:cNvSpPr>
          <p:nvPr/>
        </p:nvSpPr>
        <p:spPr>
          <a:xfrm>
            <a:off x="0" y="474341"/>
            <a:ext cx="4037824" cy="19874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marL="0" marR="0" lvl="0" indent="0" algn="ctr" defTabSz="914400" rtl="0" eaLnBrk="1" fontAlgn="t"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t>How do universities group based on teaching, research, and international outlook scores, and what insights do these clusters reveal about shared characteristics?</a:t>
            </a:r>
          </a:p>
          <a:p>
            <a:pPr marL="0" marR="0" lvl="0" indent="0" algn="ctr" defTabSz="914400" rtl="0" eaLnBrk="1" fontAlgn="t" latinLnBrk="0" hangingPunct="1">
              <a:lnSpc>
                <a:spcPct val="115000"/>
              </a:lnSpc>
              <a:spcBef>
                <a:spcPts val="0"/>
              </a:spcBef>
              <a:spcAft>
                <a:spcPts val="0"/>
              </a:spcAft>
              <a:buClrTx/>
              <a:buSzTx/>
              <a:buFontTx/>
              <a:buNone/>
              <a:tabLst/>
              <a:defRPr/>
            </a:pPr>
            <a:br>
              <a:rPr kumimoji="0" lang="en-US" sz="1800" b="1" i="0" u="none" strike="noStrike" kern="1200" cap="none" spc="0" normalizeH="0" baseline="0" noProof="0">
                <a:ln>
                  <a:noFill/>
                </a:ln>
                <a:solidFill>
                  <a:prstClr val="white"/>
                </a:solidFill>
                <a:effectLst/>
                <a:uLnTx/>
                <a:uFillTx/>
                <a:latin typeface="Calibri Light" panose="020F0302020204030204"/>
                <a:ea typeface="+mj-ea"/>
                <a:cs typeface="+mj-cs"/>
              </a:rPr>
            </a:br>
            <a:r>
              <a:rPr kumimoji="0" lang="en-US" sz="1800" b="1" i="0" u="none" strike="noStrike" kern="1200" cap="none" spc="0" normalizeH="0" baseline="0" noProof="0">
                <a:ln>
                  <a:noFill/>
                </a:ln>
                <a:solidFill>
                  <a:srgbClr val="ED7D31">
                    <a:lumMod val="75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K- Means Cluster Analysis</a:t>
            </a:r>
            <a:endParaRPr kumimoji="0" lang="en-US" sz="2800" b="1" i="0" u="none" strike="noStrike" kern="1200" cap="none" spc="0" normalizeH="0" baseline="0" noProof="0">
              <a:ln>
                <a:noFill/>
              </a:ln>
              <a:solidFill>
                <a:srgbClr val="ED7D31">
                  <a:lumMod val="75000"/>
                </a:srgbClr>
              </a:solidFill>
              <a:effectLst/>
              <a:uLnTx/>
              <a:uFillTx/>
              <a:latin typeface="Calibri Light" panose="020F0302020204030204"/>
              <a:ea typeface="+mj-ea"/>
              <a:cs typeface="Calibri Light"/>
            </a:endParaRPr>
          </a:p>
        </p:txBody>
      </p:sp>
      <p:sp>
        <p:nvSpPr>
          <p:cNvPr id="9" name="TextBox 8">
            <a:extLst>
              <a:ext uri="{FF2B5EF4-FFF2-40B4-BE49-F238E27FC236}">
                <a16:creationId xmlns:a16="http://schemas.microsoft.com/office/drawing/2014/main" id="{CE57093B-D131-706E-53EA-21C2CFF7DBCC}"/>
              </a:ext>
            </a:extLst>
          </p:cNvPr>
          <p:cNvSpPr txBox="1"/>
          <p:nvPr/>
        </p:nvSpPr>
        <p:spPr>
          <a:xfrm>
            <a:off x="1" y="2637692"/>
            <a:ext cx="3991194" cy="3293209"/>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1" u="none" strike="noStrike" kern="1200" cap="none" spc="0" normalizeH="0" baseline="0" noProof="0">
                <a:ln>
                  <a:noFill/>
                </a:ln>
                <a:solidFill>
                  <a:prstClr val="white"/>
                </a:solidFill>
                <a:effectLst/>
                <a:uLnTx/>
                <a:uFillTx/>
                <a:latin typeface="Calibri" panose="020F0502020204030204"/>
                <a:ea typeface="+mn-ea"/>
                <a:cs typeface="+mn-cs"/>
              </a:rPr>
              <a:t>Methodology</a:t>
            </a:r>
            <a:r>
              <a:rPr kumimoji="0" lang="en-US" sz="1200" b="1" i="1" u="none" strike="noStrike" kern="1200" cap="none" spc="0" normalizeH="0" baseline="0" noProof="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1" u="none" strike="noStrike" kern="1200" cap="none" spc="0" normalizeH="0" baseline="0" noProof="0">
                <a:ln>
                  <a:noFill/>
                </a:ln>
                <a:solidFill>
                  <a:prstClr val="white"/>
                </a:solidFill>
                <a:effectLst/>
                <a:uLnTx/>
                <a:uFillTx/>
                <a:latin typeface="Calibri" panose="020F0502020204030204"/>
                <a:ea typeface="+mn-ea"/>
                <a:cs typeface="+mn-cs"/>
              </a:rPr>
              <a:t>Brief Description: K-Means Clustering is an unsupervised learning algorithm that partitions the data into K distinct, non-overlapping subsets or clusters. It assigns data points to the nearest cluster center, minimizing the within-cluster variances.</a:t>
            </a: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1" u="none" strike="noStrike" kern="1200" cap="none" spc="0" normalizeH="0" baseline="0" noProof="0">
                <a:ln>
                  <a:noFill/>
                </a:ln>
                <a:solidFill>
                  <a:prstClr val="white"/>
                </a:solidFill>
                <a:effectLst/>
                <a:uLnTx/>
                <a:uFillTx/>
                <a:latin typeface="Calibri" panose="020F0502020204030204"/>
                <a:ea typeface="+mn-ea"/>
                <a:cs typeface="+mn-cs"/>
              </a:rPr>
              <a:t>Process: The optimal number of clusters was determined, and the algorithm was run to assign each university to a cluster. The cluster centers — which are the means of the variables for that cluster — represent the profile of the typical university in that cluster.</a:t>
            </a:r>
            <a:endParaRPr lang="en-US" sz="1400" i="1" u="none" strike="noStrike" kern="1200" cap="none" spc="0" normalizeH="0" baseline="0" noProof="0">
              <a:ln>
                <a:noFill/>
              </a:ln>
              <a:solidFill>
                <a:prstClr val="white"/>
              </a:solidFill>
              <a:effectLst/>
              <a:uLnTx/>
              <a:uFillTx/>
              <a:latin typeface="Calibri" panose="020F0502020204030204"/>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i="1" u="none" strike="noStrike" kern="1200" cap="none" spc="0" normalizeH="0" baseline="0" noProof="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i="1"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graph with numbers and dots&#10;&#10;Description automatically generated">
            <a:extLst>
              <a:ext uri="{FF2B5EF4-FFF2-40B4-BE49-F238E27FC236}">
                <a16:creationId xmlns:a16="http://schemas.microsoft.com/office/drawing/2014/main" id="{B5E9AFAC-848B-AA15-F163-C0394C63BDC5}"/>
              </a:ext>
            </a:extLst>
          </p:cNvPr>
          <p:cNvPicPr>
            <a:picLocks noChangeAspect="1"/>
          </p:cNvPicPr>
          <p:nvPr/>
        </p:nvPicPr>
        <p:blipFill>
          <a:blip r:embed="rId3"/>
          <a:stretch>
            <a:fillRect/>
          </a:stretch>
        </p:blipFill>
        <p:spPr>
          <a:xfrm>
            <a:off x="5153758" y="1553864"/>
            <a:ext cx="5908430" cy="3766378"/>
          </a:xfrm>
          <a:prstGeom prst="rect">
            <a:avLst/>
          </a:prstGeom>
        </p:spPr>
      </p:pic>
    </p:spTree>
    <p:extLst>
      <p:ext uri="{BB962C8B-B14F-4D97-AF65-F5344CB8AC3E}">
        <p14:creationId xmlns:p14="http://schemas.microsoft.com/office/powerpoint/2010/main" val="557800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B47C295EE2474DA65F2E28E235C450" ma:contentTypeVersion="5" ma:contentTypeDescription="Create a new document." ma:contentTypeScope="" ma:versionID="9fbebdf0188a21e03014650104981c50">
  <xsd:schema xmlns:xsd="http://www.w3.org/2001/XMLSchema" xmlns:xs="http://www.w3.org/2001/XMLSchema" xmlns:p="http://schemas.microsoft.com/office/2006/metadata/properties" xmlns:ns3="a17ec45f-51cb-4d12-8307-0abf0da32095" xmlns:ns4="61aa7874-80e7-4067-9bf9-2c5dd5dd81bb" targetNamespace="http://schemas.microsoft.com/office/2006/metadata/properties" ma:root="true" ma:fieldsID="ef46157fb4f67c83cf1ea579541fbfed" ns3:_="" ns4:_="">
    <xsd:import namespace="a17ec45f-51cb-4d12-8307-0abf0da32095"/>
    <xsd:import namespace="61aa7874-80e7-4067-9bf9-2c5dd5dd81b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7ec45f-51cb-4d12-8307-0abf0da320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1aa7874-80e7-4067-9bf9-2c5dd5dd81b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19BADF-515F-46C1-A6C4-29541852D86D}">
  <ds:schemaRefs>
    <ds:schemaRef ds:uri="61aa7874-80e7-4067-9bf9-2c5dd5dd81bb"/>
    <ds:schemaRef ds:uri="a17ec45f-51cb-4d12-8307-0abf0da320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4712B2-2BE7-40D1-8C87-2DDC5E859989}">
  <ds:schemaRefs>
    <ds:schemaRef ds:uri="http://schemas.microsoft.com/sharepoint/v3/contenttype/forms"/>
  </ds:schemaRefs>
</ds:datastoreItem>
</file>

<file path=customXml/itemProps3.xml><?xml version="1.0" encoding="utf-8"?>
<ds:datastoreItem xmlns:ds="http://schemas.openxmlformats.org/officeDocument/2006/customXml" ds:itemID="{DDDB33F4-F163-4756-890B-CBEA21148480}">
  <ds:schemaRefs>
    <ds:schemaRef ds:uri="http://purl.org/dc/elements/1.1/"/>
    <ds:schemaRef ds:uri="http://purl.org/dc/dcmitype/"/>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terms/"/>
    <ds:schemaRef ds:uri="http://schemas.microsoft.com/office/infopath/2007/PartnerControls"/>
    <ds:schemaRef ds:uri="61aa7874-80e7-4067-9bf9-2c5dd5dd81bb"/>
    <ds:schemaRef ds:uri="a17ec45f-51cb-4d12-8307-0abf0da32095"/>
  </ds:schemaRefs>
</ds:datastoreItem>
</file>

<file path=docProps/app.xml><?xml version="1.0" encoding="utf-8"?>
<Properties xmlns="http://schemas.openxmlformats.org/officeDocument/2006/extended-properties" xmlns:vt="http://schemas.openxmlformats.org/officeDocument/2006/docPropsVTypes">
  <Template/>
  <TotalTime>1</TotalTime>
  <Words>2505</Words>
  <Application>Microsoft Macintosh PowerPoint</Application>
  <PresentationFormat>Widescreen</PresentationFormat>
  <Paragraphs>212</Paragraphs>
  <Slides>22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body</vt:lpstr>
      <vt:lpstr>Calibri Light</vt:lpstr>
      <vt:lpstr>Roboto</vt:lpstr>
      <vt:lpstr>Times New Roman</vt:lpstr>
      <vt:lpstr>Office Theme</vt:lpstr>
      <vt:lpstr>PowerPoint Presentation</vt:lpstr>
      <vt:lpstr>Introduction</vt:lpstr>
      <vt:lpstr>Literature  Review</vt:lpstr>
      <vt:lpstr>Research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Future work</vt:lpstr>
      <vt:lpstr>Final Thoughts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apadwal2@illinois.edu</dc:creator>
  <cp:lastModifiedBy>Gurtatta, Manpreet Kaur</cp:lastModifiedBy>
  <cp:revision>3</cp:revision>
  <dcterms:created xsi:type="dcterms:W3CDTF">2022-12-01T01:23:26Z</dcterms:created>
  <dcterms:modified xsi:type="dcterms:W3CDTF">2024-04-12T06:01:25Z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0x010100FDB47C295EE2474DA65F2E28E235C450</vt:lpwstr>
  </property>
</Properties>
</file>