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9" r:id="rId11"/>
    <p:sldId id="265" r:id="rId12"/>
    <p:sldId id="267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10" descr="mapke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>
          <a:xfrm>
            <a:off x="8048233" y="169962"/>
            <a:ext cx="885893" cy="913372"/>
          </a:xfrm>
          <a:prstGeom prst="rect">
            <a:avLst/>
          </a:prstGeom>
        </p:spPr>
      </p:pic>
      <p:pic>
        <p:nvPicPr>
          <p:cNvPr id="10" name="Content Placeholder 3" descr="m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3" b="-9503"/>
          <a:stretch>
            <a:fillRect/>
          </a:stretch>
        </p:blipFill>
        <p:spPr>
          <a:xfrm>
            <a:off x="0" y="0"/>
            <a:ext cx="2270613" cy="1350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10" descr="mapke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>
          <a:xfrm>
            <a:off x="8048233" y="169962"/>
            <a:ext cx="885893" cy="913372"/>
          </a:xfrm>
          <a:prstGeom prst="rect">
            <a:avLst/>
          </a:prstGeom>
        </p:spPr>
      </p:pic>
      <p:pic>
        <p:nvPicPr>
          <p:cNvPr id="10" name="Content Placeholder 3" descr="m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3" b="-9503"/>
          <a:stretch>
            <a:fillRect/>
          </a:stretch>
        </p:blipFill>
        <p:spPr>
          <a:xfrm>
            <a:off x="0" y="0"/>
            <a:ext cx="2270613" cy="1350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Content Placeholder 10" descr="mapke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>
          <a:xfrm>
            <a:off x="8048233" y="169962"/>
            <a:ext cx="885893" cy="913372"/>
          </a:xfrm>
          <a:prstGeom prst="rect">
            <a:avLst/>
          </a:prstGeom>
        </p:spPr>
      </p:pic>
      <p:pic>
        <p:nvPicPr>
          <p:cNvPr id="13" name="Content Placeholder 3" descr="m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3" b="-9503"/>
          <a:stretch>
            <a:fillRect/>
          </a:stretch>
        </p:blipFill>
        <p:spPr>
          <a:xfrm>
            <a:off x="0" y="0"/>
            <a:ext cx="2270613" cy="1350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 descr="mapke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>
          <a:xfrm>
            <a:off x="8048233" y="169962"/>
            <a:ext cx="885893" cy="913372"/>
          </a:xfrm>
          <a:prstGeom prst="rect">
            <a:avLst/>
          </a:prstGeom>
        </p:spPr>
      </p:pic>
      <p:pic>
        <p:nvPicPr>
          <p:cNvPr id="8" name="Content Placeholder 3" descr="m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3" b="-9503"/>
          <a:stretch>
            <a:fillRect/>
          </a:stretch>
        </p:blipFill>
        <p:spPr>
          <a:xfrm>
            <a:off x="0" y="0"/>
            <a:ext cx="2270613" cy="1350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053788-7E2E-F942-82B2-CC81412B870D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CEABC1-6051-C64C-A964-19B21AB96C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DP Path-finding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Jameson Nash</a:t>
            </a:r>
          </a:p>
          <a:p>
            <a:r>
              <a:rPr lang="en-US" dirty="0" smtClean="0"/>
              <a:t>December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4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|terrain| + </a:t>
            </a:r>
            <a:r>
              <a:rPr lang="en-US" dirty="0" err="1" smtClean="0"/>
              <a:t>dist</a:t>
            </a:r>
            <a:endParaRPr lang="en-US" dirty="0"/>
          </a:p>
        </p:txBody>
      </p:sp>
      <p:pic>
        <p:nvPicPr>
          <p:cNvPr id="12" name="Content Placeholder 11" descr="cost0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r>
              <a:rPr lang="en-US" baseline="30000" dirty="0" smtClean="0"/>
              <a:t>2 </a:t>
            </a:r>
            <a:r>
              <a:rPr lang="en-US" dirty="0" smtClean="0"/>
              <a:t>+ </a:t>
            </a:r>
            <a:r>
              <a:rPr lang="en-US" dirty="0" err="1" smtClean="0"/>
              <a:t>dist</a:t>
            </a:r>
            <a:endParaRPr lang="en-US" dirty="0"/>
          </a:p>
        </p:txBody>
      </p:sp>
      <p:pic>
        <p:nvPicPr>
          <p:cNvPr id="11" name="Content Placeholder 10" descr="cost04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r="1220"/>
          <a:stretch>
            <a:fillRect/>
          </a:stretch>
        </p:blipFill>
        <p:spPr>
          <a:xfrm>
            <a:off x="4932363" y="2590800"/>
            <a:ext cx="3429000" cy="3535363"/>
          </a:xfrm>
        </p:spPr>
      </p:pic>
    </p:spTree>
    <p:extLst>
      <p:ext uri="{BB962C8B-B14F-4D97-AF65-F5344CB8AC3E}">
        <p14:creationId xmlns:p14="http://schemas.microsoft.com/office/powerpoint/2010/main" val="202901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cost of DP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7259" r="-7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524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br>
              <a:rPr lang="en-US" dirty="0" smtClean="0"/>
            </a:br>
            <a:r>
              <a:rPr lang="en-US" dirty="0" smtClean="0"/>
              <a:t>cost of 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259" r="-7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351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</a:t>
            </a:r>
            <a:br>
              <a:rPr lang="en-US" dirty="0" smtClean="0"/>
            </a:br>
            <a:r>
              <a:rPr lang="en-US" dirty="0" smtClean="0"/>
              <a:t>Optimistic 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259" r="-7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742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>and Final Thoughts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PI starts with a proper policy!</a:t>
            </a:r>
          </a:p>
          <a:p>
            <a:r>
              <a:rPr lang="en-US" dirty="0" smtClean="0"/>
              <a:t>VI most efficient, as problem size grew (in this case)</a:t>
            </a:r>
          </a:p>
          <a:p>
            <a:r>
              <a:rPr lang="en-US" dirty="0" smtClean="0"/>
              <a:t>No obvious algorithmic optimal strategy for Optimistic PI</a:t>
            </a:r>
          </a:p>
          <a:p>
            <a:r>
              <a:rPr lang="en-US" dirty="0" smtClean="0"/>
              <a:t>No obvious translation from macroscopic view (computed directions) to micro (real-time controls)</a:t>
            </a:r>
          </a:p>
          <a:p>
            <a:r>
              <a:rPr lang="en-US" dirty="0" smtClean="0"/>
              <a:t>Can observe N-step rollout from the Nth iteration of PI, in real-time output</a:t>
            </a:r>
          </a:p>
        </p:txBody>
      </p:sp>
    </p:spTree>
    <p:extLst>
      <p:ext uri="{BB962C8B-B14F-4D97-AF65-F5344CB8AC3E}">
        <p14:creationId xmlns:p14="http://schemas.microsoft.com/office/powerpoint/2010/main" val="10937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DP to plan optimal path?</a:t>
            </a:r>
          </a:p>
          <a:p>
            <a:endParaRPr lang="en-US" dirty="0"/>
          </a:p>
          <a:p>
            <a:r>
              <a:rPr lang="en-US" dirty="0"/>
              <a:t>Exploration region: </a:t>
            </a:r>
            <a:r>
              <a:rPr lang="en-US" b="1" dirty="0"/>
              <a:t>Mars</a:t>
            </a:r>
          </a:p>
          <a:p>
            <a:r>
              <a:rPr lang="en-US" dirty="0" smtClean="0"/>
              <a:t>Initial Location: </a:t>
            </a:r>
            <a:r>
              <a:rPr lang="en-US" b="1" dirty="0" smtClean="0"/>
              <a:t>Curiosity Rover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10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</a:t>
            </a:r>
            <a:r>
              <a:rPr lang="en-US" dirty="0" err="1" smtClean="0"/>
              <a:t>Topo</a:t>
            </a:r>
            <a:endParaRPr lang="en-US" dirty="0"/>
          </a:p>
        </p:txBody>
      </p:sp>
      <p:pic>
        <p:nvPicPr>
          <p:cNvPr id="4" name="Content Placeholder 3" descr="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3" b="-950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61932" y="6126163"/>
            <a:ext cx="647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</a:t>
            </a:r>
            <a:r>
              <a:rPr lang="en-US" dirty="0" err="1" smtClean="0"/>
              <a:t>pds-geosciences.wustl.edu</a:t>
            </a:r>
            <a:r>
              <a:rPr lang="en-US" dirty="0" smtClean="0"/>
              <a:t>/missions/mgs/</a:t>
            </a:r>
            <a:r>
              <a:rPr lang="en-US" dirty="0" err="1" smtClean="0"/>
              <a:t>megdr.html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4130711">
            <a:off x="983910" y="1521484"/>
            <a:ext cx="808532" cy="3735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Approximation</a:t>
            </a:r>
            <a:endParaRPr lang="en-US" dirty="0"/>
          </a:p>
        </p:txBody>
      </p:sp>
      <p:pic>
        <p:nvPicPr>
          <p:cNvPr id="14" name="Picture 13" descr="ma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5" y="1447655"/>
            <a:ext cx="3898113" cy="1944993"/>
          </a:xfrm>
          <a:prstGeom prst="rect">
            <a:avLst/>
          </a:prstGeom>
        </p:spPr>
      </p:pic>
      <p:pic>
        <p:nvPicPr>
          <p:cNvPr id="15" name="Picture 14" descr="map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04" y="1453049"/>
            <a:ext cx="3884594" cy="1939599"/>
          </a:xfrm>
          <a:prstGeom prst="rect">
            <a:avLst/>
          </a:prstGeom>
        </p:spPr>
      </p:pic>
      <p:pic>
        <p:nvPicPr>
          <p:cNvPr id="16" name="Picture 15" descr="map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5" y="3173082"/>
            <a:ext cx="3898112" cy="1950410"/>
          </a:xfrm>
          <a:prstGeom prst="rect">
            <a:avLst/>
          </a:prstGeom>
        </p:spPr>
      </p:pic>
      <p:pic>
        <p:nvPicPr>
          <p:cNvPr id="17" name="Picture 16" descr="map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2" y="4913002"/>
            <a:ext cx="3898111" cy="1944998"/>
          </a:xfrm>
          <a:prstGeom prst="rect">
            <a:avLst/>
          </a:prstGeom>
        </p:spPr>
      </p:pic>
      <p:pic>
        <p:nvPicPr>
          <p:cNvPr id="18" name="Picture 17" descr="map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04" y="3185244"/>
            <a:ext cx="3884594" cy="1938248"/>
          </a:xfrm>
          <a:prstGeom prst="rect">
            <a:avLst/>
          </a:prstGeom>
        </p:spPr>
      </p:pic>
      <p:pic>
        <p:nvPicPr>
          <p:cNvPr id="19" name="Picture 18" descr="map6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04" y="4913002"/>
            <a:ext cx="3884594" cy="19449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31004" y="2075271"/>
            <a:ext cx="69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1/2</a:t>
            </a:r>
            <a:r>
              <a:rPr lang="en-US" sz="2800" baseline="30000" dirty="0" smtClean="0"/>
              <a:t>2</a:t>
            </a:r>
            <a:endParaRPr lang="en-US" sz="28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-118164" y="3759281"/>
            <a:ext cx="78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1/4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118164" y="5549410"/>
            <a:ext cx="78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1/8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222399" y="2083723"/>
            <a:ext cx="89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1/16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224398" y="3855923"/>
            <a:ext cx="88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1/32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224398" y="5585741"/>
            <a:ext cx="101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1/64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35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 Travel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 Composed of 2 terms: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next</a:t>
            </a:r>
            <a:r>
              <a:rPr lang="en-US" dirty="0" smtClean="0"/>
              <a:t>–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ij</a:t>
            </a:r>
            <a:r>
              <a:rPr lang="en-US" dirty="0" smtClean="0"/>
              <a:t>)	## Terrain “roughness”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		## Euclidean distance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shortest path </a:t>
            </a:r>
            <a:r>
              <a:rPr lang="en-US" dirty="0" smtClean="0"/>
              <a:t>cost</a:t>
            </a:r>
          </a:p>
          <a:p>
            <a:pPr marL="0" indent="0">
              <a:buNone/>
            </a:pPr>
            <a:r>
              <a:rPr lang="en-US" dirty="0" smtClean="0"/>
              <a:t>	g(</a:t>
            </a:r>
            <a:r>
              <a:rPr lang="en-US" dirty="0" err="1" smtClean="0"/>
              <a:t>i,j,u</a:t>
            </a:r>
            <a:r>
              <a:rPr lang="en-US" dirty="0" smtClean="0"/>
              <a:t>) = 1 * distance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small linear cost </a:t>
            </a:r>
            <a:r>
              <a:rPr lang="en-US" dirty="0" smtClean="0"/>
              <a:t>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g(</a:t>
            </a:r>
            <a:r>
              <a:rPr lang="en-US" dirty="0" err="1" smtClean="0"/>
              <a:t>i,j,u</a:t>
            </a:r>
            <a:r>
              <a:rPr lang="en-US" dirty="0" smtClean="0"/>
              <a:t>) = (|</a:t>
            </a:r>
            <a:r>
              <a:rPr lang="en-US" dirty="0" err="1" smtClean="0"/>
              <a:t>h</a:t>
            </a:r>
            <a:r>
              <a:rPr lang="en-US" baseline="-25000" dirty="0" err="1" smtClean="0"/>
              <a:t>next</a:t>
            </a:r>
            <a:r>
              <a:rPr lang="en-US" dirty="0"/>
              <a:t>–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ij</a:t>
            </a:r>
            <a:r>
              <a:rPr lang="en-US" dirty="0" smtClean="0"/>
              <a:t>|/800 </a:t>
            </a:r>
            <a:r>
              <a:rPr lang="en-US" dirty="0"/>
              <a:t>+ 1</a:t>
            </a:r>
            <a:r>
              <a:rPr lang="en-US" dirty="0" smtClean="0"/>
              <a:t>)*</a:t>
            </a:r>
            <a:r>
              <a:rPr lang="en-US" dirty="0"/>
              <a:t>distance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medium </a:t>
            </a:r>
            <a:r>
              <a:rPr lang="en-US" dirty="0" smtClean="0"/>
              <a:t>squared-cost 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g</a:t>
            </a:r>
            <a:r>
              <a:rPr lang="en-US" dirty="0"/>
              <a:t>(</a:t>
            </a:r>
            <a:r>
              <a:rPr lang="en-US" dirty="0" err="1"/>
              <a:t>i,j,u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en-US" dirty="0" err="1"/>
              <a:t>h</a:t>
            </a:r>
            <a:r>
              <a:rPr lang="en-US" baseline="-25000" dirty="0" err="1"/>
              <a:t>next</a:t>
            </a:r>
            <a:r>
              <a:rPr lang="en-US" dirty="0"/>
              <a:t>– </a:t>
            </a:r>
            <a:r>
              <a:rPr lang="en-US" dirty="0" err="1"/>
              <a:t>h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  <a:r>
              <a:rPr lang="en-US" dirty="0" smtClean="0"/>
              <a:t>/</a:t>
            </a:r>
            <a:r>
              <a:rPr lang="en-US" dirty="0"/>
              <a:t>1000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+ 1)*</a:t>
            </a:r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31452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4" name="Content Placeholder 3" descr="initial state 9x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1315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Map Color Key</a:t>
            </a:r>
            <a:endParaRPr lang="en-US" dirty="0"/>
          </a:p>
        </p:txBody>
      </p:sp>
      <p:pic>
        <p:nvPicPr>
          <p:cNvPr id="11" name="Content Placeholder 10" descr="mapkey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/>
      </p:pic>
      <p:cxnSp>
        <p:nvCxnSpPr>
          <p:cNvPr id="14" name="Straight Arrow Connector 13"/>
          <p:cNvCxnSpPr/>
          <p:nvPr/>
        </p:nvCxnSpPr>
        <p:spPr>
          <a:xfrm>
            <a:off x="5478061" y="2976022"/>
            <a:ext cx="615729" cy="6157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78061" y="4308569"/>
            <a:ext cx="61572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78061" y="4949953"/>
            <a:ext cx="615729" cy="6157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00888" y="2976022"/>
            <a:ext cx="615729" cy="6157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400888" y="4949953"/>
            <a:ext cx="615729" cy="6157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400888" y="4308569"/>
            <a:ext cx="61572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59429" y="4949953"/>
            <a:ext cx="0" cy="6157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56329" y="2976021"/>
            <a:ext cx="0" cy="6157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ctagon 25"/>
          <p:cNvSpPr/>
          <p:nvPr/>
        </p:nvSpPr>
        <p:spPr>
          <a:xfrm>
            <a:off x="6607919" y="4157059"/>
            <a:ext cx="303020" cy="303020"/>
          </a:xfrm>
          <a:prstGeom prst="oct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67362" y="4255726"/>
            <a:ext cx="61572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67537" y="3152544"/>
            <a:ext cx="0" cy="6157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406398" y="4254194"/>
            <a:ext cx="61572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67537" y="4727285"/>
            <a:ext cx="0" cy="6157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6202605">
            <a:off x="7613470" y="1654708"/>
            <a:ext cx="1296568" cy="3735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</a:t>
            </a:r>
            <a:r>
              <a:rPr lang="en-US" dirty="0" smtClean="0"/>
              <a:t>16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7" name="Content Placeholder 6" descr="cost16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/32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8" name="Content Placeholder 7" descr="cost32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>
            <a:fillRect/>
          </a:stretch>
        </p:blipFill>
        <p:spPr>
          <a:xfrm>
            <a:off x="4932363" y="2590800"/>
            <a:ext cx="3429000" cy="3535363"/>
          </a:xfrm>
        </p:spPr>
      </p:pic>
    </p:spTree>
    <p:extLst>
      <p:ext uri="{BB962C8B-B14F-4D97-AF65-F5344CB8AC3E}">
        <p14:creationId xmlns:p14="http://schemas.microsoft.com/office/powerpoint/2010/main" val="284352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cost </a:t>
            </a:r>
            <a:r>
              <a:rPr lang="en-US" dirty="0" smtClean="0"/>
              <a:t>function,</a:t>
            </a:r>
            <a:br>
              <a:rPr lang="en-US" dirty="0" smtClean="0"/>
            </a:br>
            <a:r>
              <a:rPr lang="en-US" dirty="0" smtClean="0"/>
              <a:t>in terrain height difference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1/16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7" name="Content Placeholder 6" descr="jump16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r="1123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/32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8" name="Content Placeholder 7" descr="jump32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r="1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641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height-difference-</a:t>
            </a:r>
            <a:br>
              <a:rPr lang="en-US" dirty="0" smtClean="0"/>
            </a:br>
            <a:r>
              <a:rPr lang="en-US" dirty="0" smtClean="0"/>
              <a:t>squared cost function</a:t>
            </a:r>
            <a:endParaRPr lang="en-US" dirty="0"/>
          </a:p>
        </p:txBody>
      </p:sp>
      <p:pic>
        <p:nvPicPr>
          <p:cNvPr id="7" name="Picture 6" descr="jump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2" y="1718391"/>
            <a:ext cx="2587695" cy="2577587"/>
          </a:xfrm>
          <a:prstGeom prst="rect">
            <a:avLst/>
          </a:prstGeom>
        </p:spPr>
      </p:pic>
      <p:pic>
        <p:nvPicPr>
          <p:cNvPr id="9" name="Picture 8" descr="jump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98" y="1718391"/>
            <a:ext cx="2582612" cy="2577587"/>
          </a:xfrm>
          <a:prstGeom prst="rect">
            <a:avLst/>
          </a:prstGeom>
        </p:spPr>
      </p:pic>
      <p:pic>
        <p:nvPicPr>
          <p:cNvPr id="10" name="Picture 9" descr="jump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010" y="1718391"/>
            <a:ext cx="2577587" cy="2577587"/>
          </a:xfrm>
          <a:prstGeom prst="rect">
            <a:avLst/>
          </a:prstGeom>
        </p:spPr>
      </p:pic>
      <p:pic>
        <p:nvPicPr>
          <p:cNvPr id="11" name="Picture 10" descr="jump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08" y="4280413"/>
            <a:ext cx="2567577" cy="2577587"/>
          </a:xfrm>
          <a:prstGeom prst="rect">
            <a:avLst/>
          </a:prstGeom>
        </p:spPr>
      </p:pic>
      <p:pic>
        <p:nvPicPr>
          <p:cNvPr id="12" name="Picture 11" descr="jump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75" y="4280412"/>
            <a:ext cx="2557450" cy="25775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0800000" flipV="1">
            <a:off x="7321425" y="4289393"/>
            <a:ext cx="146926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reduced  by </a:t>
            </a:r>
          </a:p>
          <a:p>
            <a:r>
              <a:rPr lang="en-US" sz="4400" dirty="0" smtClean="0"/>
              <a:t>1/2</a:t>
            </a:r>
            <a:r>
              <a:rPr lang="en-US" sz="4400" baseline="30000" dirty="0" smtClean="0"/>
              <a:t>2</a:t>
            </a:r>
            <a:r>
              <a:rPr lang="en-US" sz="4400" dirty="0" smtClean="0"/>
              <a:t> to 1/32</a:t>
            </a:r>
            <a:r>
              <a:rPr lang="en-US" sz="4400" baseline="30000" dirty="0" smtClean="0"/>
              <a:t>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538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radition">
  <a:themeElements>
    <a:clrScheme name="Tradition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Tradit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Tradition.thmx</Template>
  <TotalTime>747</TotalTime>
  <Words>197</Words>
  <Application>Microsoft Macintosh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Tradition</vt:lpstr>
      <vt:lpstr>DP Path-finding</vt:lpstr>
      <vt:lpstr>Problem Statement</vt:lpstr>
      <vt:lpstr>Mars Topo</vt:lpstr>
      <vt:lpstr>State Approximation</vt:lpstr>
      <vt:lpstr>Terrain Travel Costs</vt:lpstr>
      <vt:lpstr>Solution Structure</vt:lpstr>
      <vt:lpstr>Euclidean distance</vt:lpstr>
      <vt:lpstr>linear cost function, in terrain height difference</vt:lpstr>
      <vt:lpstr>height-difference- squared cost function</vt:lpstr>
      <vt:lpstr>Cost Maps</vt:lpstr>
      <vt:lpstr>Time cost of DP</vt:lpstr>
      <vt:lpstr>Algorithmic cost of DP</vt:lpstr>
      <vt:lpstr>Value of Optimistic PI</vt:lpstr>
      <vt:lpstr>Questions? and Final Thoughts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Jameson Nash</dc:creator>
  <cp:lastModifiedBy>Jameson Nash</cp:lastModifiedBy>
  <cp:revision>53</cp:revision>
  <dcterms:created xsi:type="dcterms:W3CDTF">2012-12-13T21:24:12Z</dcterms:created>
  <dcterms:modified xsi:type="dcterms:W3CDTF">2012-12-14T09:51:15Z</dcterms:modified>
</cp:coreProperties>
</file>