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2" r:id="rId4"/>
  </p:sldMasterIdLst>
  <p:notesMasterIdLst>
    <p:notesMasterId r:id="rId42"/>
  </p:notesMasterIdLst>
  <p:sldIdLst>
    <p:sldId id="304" r:id="rId5"/>
    <p:sldId id="306" r:id="rId6"/>
    <p:sldId id="341" r:id="rId7"/>
    <p:sldId id="307"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320" r:id="rId21"/>
    <p:sldId id="321" r:id="rId22"/>
    <p:sldId id="323" r:id="rId23"/>
    <p:sldId id="322" r:id="rId24"/>
    <p:sldId id="324" r:id="rId25"/>
    <p:sldId id="325" r:id="rId26"/>
    <p:sldId id="326" r:id="rId27"/>
    <p:sldId id="327" r:id="rId28"/>
    <p:sldId id="328" r:id="rId29"/>
    <p:sldId id="329" r:id="rId30"/>
    <p:sldId id="330" r:id="rId31"/>
    <p:sldId id="331" r:id="rId32"/>
    <p:sldId id="332" r:id="rId33"/>
    <p:sldId id="333" r:id="rId34"/>
    <p:sldId id="334" r:id="rId35"/>
    <p:sldId id="335" r:id="rId36"/>
    <p:sldId id="336" r:id="rId37"/>
    <p:sldId id="338" r:id="rId38"/>
    <p:sldId id="337" r:id="rId39"/>
    <p:sldId id="339" r:id="rId40"/>
    <p:sldId id="340"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7F3647-300F-7F3C-7E15-1FDA1F87D4BA}" v="1" dt="2021-06-23T14:48:17.1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56" autoAdjust="0"/>
    <p:restoredTop sz="94689"/>
  </p:normalViewPr>
  <p:slideViewPr>
    <p:cSldViewPr snapToGrid="0" snapToObjects="1">
      <p:cViewPr varScale="1">
        <p:scale>
          <a:sx n="59" d="100"/>
          <a:sy n="59" d="100"/>
        </p:scale>
        <p:origin x="52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R Sanjitha" userId="S::adrsanjitha@students.nsbm.ac.lk::159b5f55-1e5d-41e2-9e2e-77a51bbe9b25" providerId="AD" clId="Web-{287F3647-300F-7F3C-7E15-1FDA1F87D4BA}"/>
    <pc:docChg chg="sldOrd">
      <pc:chgData name="ADR Sanjitha" userId="S::adrsanjitha@students.nsbm.ac.lk::159b5f55-1e5d-41e2-9e2e-77a51bbe9b25" providerId="AD" clId="Web-{287F3647-300F-7F3C-7E15-1FDA1F87D4BA}" dt="2021-06-23T14:48:17.179" v="0"/>
      <pc:docMkLst>
        <pc:docMk/>
      </pc:docMkLst>
      <pc:sldChg chg="ord">
        <pc:chgData name="ADR Sanjitha" userId="S::adrsanjitha@students.nsbm.ac.lk::159b5f55-1e5d-41e2-9e2e-77a51bbe9b25" providerId="AD" clId="Web-{287F3647-300F-7F3C-7E15-1FDA1F87D4BA}" dt="2021-06-23T14:48:17.179" v="0"/>
        <pc:sldMkLst>
          <pc:docMk/>
          <pc:sldMk cId="1891354423"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EF15AB-3546-C841-9560-225A2D3F06CB}" type="datetimeFigureOut">
              <a:rPr lang="en-US" smtClean="0"/>
              <a:t>4/20/2023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625FF4-0661-5D47-9531-144F29DC4EEC}" type="slidenum">
              <a:rPr lang="en-US" smtClean="0"/>
              <a:t>‹#›</a:t>
            </a:fld>
            <a:endParaRPr lang="en-US"/>
          </a:p>
        </p:txBody>
      </p:sp>
    </p:spTree>
    <p:extLst>
      <p:ext uri="{BB962C8B-B14F-4D97-AF65-F5344CB8AC3E}">
        <p14:creationId xmlns:p14="http://schemas.microsoft.com/office/powerpoint/2010/main" val="888487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584E5-C99E-492A-9218-C5F308223E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896870-7296-4753-8F5B-D9F5F9ACDA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F70EB2-533F-4624-813D-81F82A85EE60}"/>
              </a:ext>
            </a:extLst>
          </p:cNvPr>
          <p:cNvSpPr>
            <a:spLocks noGrp="1"/>
          </p:cNvSpPr>
          <p:nvPr>
            <p:ph type="dt" sz="half" idx="10"/>
          </p:nvPr>
        </p:nvSpPr>
        <p:spPr/>
        <p:txBody>
          <a:bodyPr/>
          <a:lstStyle/>
          <a:p>
            <a:fld id="{08B9EBBA-996F-894A-B54A-D6246ED52CEA}" type="datetimeFigureOut">
              <a:rPr lang="en-US" smtClean="0"/>
              <a:pPr/>
              <a:t>4/20/2023</a:t>
            </a:fld>
            <a:endParaRPr lang="en-US" dirty="0"/>
          </a:p>
        </p:txBody>
      </p:sp>
      <p:sp>
        <p:nvSpPr>
          <p:cNvPr id="5" name="Footer Placeholder 4">
            <a:extLst>
              <a:ext uri="{FF2B5EF4-FFF2-40B4-BE49-F238E27FC236}">
                <a16:creationId xmlns:a16="http://schemas.microsoft.com/office/drawing/2014/main" id="{092F5D3C-8282-457E-A4E4-31336E2D546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9AE431-88AA-4123-B897-591036040B1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2556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D77AD-D14A-4216-B5D8-9A93791E3E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B6A42F-101D-433D-AF47-9E542CA36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7DD1D4-9210-4C88-9AC6-525CF8EA8854}"/>
              </a:ext>
            </a:extLst>
          </p:cNvPr>
          <p:cNvSpPr>
            <a:spLocks noGrp="1"/>
          </p:cNvSpPr>
          <p:nvPr>
            <p:ph type="dt" sz="half" idx="10"/>
          </p:nvPr>
        </p:nvSpPr>
        <p:spPr/>
        <p:txBody>
          <a:bodyPr/>
          <a:lstStyle/>
          <a:p>
            <a:fld id="{C6C52C72-DE31-F449-A4ED-4C594FD91407}" type="datetimeFigureOut">
              <a:rPr lang="en-US" smtClean="0"/>
              <a:pPr/>
              <a:t>4/20/2023</a:t>
            </a:fld>
            <a:endParaRPr lang="en-US" dirty="0"/>
          </a:p>
        </p:txBody>
      </p:sp>
      <p:sp>
        <p:nvSpPr>
          <p:cNvPr id="5" name="Footer Placeholder 4">
            <a:extLst>
              <a:ext uri="{FF2B5EF4-FFF2-40B4-BE49-F238E27FC236}">
                <a16:creationId xmlns:a16="http://schemas.microsoft.com/office/drawing/2014/main" id="{B00259EE-DD7B-422A-8A49-CAADD7799BE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9AA753-F53E-48B9-BA18-896379A22EE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6662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E4E098-7042-4AEF-B9DF-9066BB0395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3A92BC-2221-4110-A177-5F0AA50567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7F9F1-1F05-45FA-A4BD-BDEB4D2A34E6}"/>
              </a:ext>
            </a:extLst>
          </p:cNvPr>
          <p:cNvSpPr>
            <a:spLocks noGrp="1"/>
          </p:cNvSpPr>
          <p:nvPr>
            <p:ph type="dt" sz="half" idx="10"/>
          </p:nvPr>
        </p:nvSpPr>
        <p:spPr/>
        <p:txBody>
          <a:bodyPr/>
          <a:lstStyle/>
          <a:p>
            <a:fld id="{ED62726E-379B-B349-9EED-81ED093FA806}" type="datetimeFigureOut">
              <a:rPr lang="en-US" smtClean="0"/>
              <a:pPr/>
              <a:t>4/20/2023</a:t>
            </a:fld>
            <a:endParaRPr lang="en-US" dirty="0"/>
          </a:p>
        </p:txBody>
      </p:sp>
      <p:sp>
        <p:nvSpPr>
          <p:cNvPr id="5" name="Footer Placeholder 4">
            <a:extLst>
              <a:ext uri="{FF2B5EF4-FFF2-40B4-BE49-F238E27FC236}">
                <a16:creationId xmlns:a16="http://schemas.microsoft.com/office/drawing/2014/main" id="{F61B58F4-7E53-404A-8FBC-51965A44EB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64A317-D1F5-4B1B-ABEB-D6298884C7D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4260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515C5-04F4-4756-904D-CF41C728E4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65B3CB-567E-41AF-8DDE-2E867E3DA0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96D0E8-85A9-4E83-A48E-6941EBF97B6E}"/>
              </a:ext>
            </a:extLst>
          </p:cNvPr>
          <p:cNvSpPr>
            <a:spLocks noGrp="1"/>
          </p:cNvSpPr>
          <p:nvPr>
            <p:ph type="dt" sz="half" idx="10"/>
          </p:nvPr>
        </p:nvSpPr>
        <p:spPr/>
        <p:txBody>
          <a:bodyPr/>
          <a:lstStyle/>
          <a:p>
            <a:fld id="{9B3A1323-8D79-1946-B0D7-40001CF92E9D}" type="datetimeFigureOut">
              <a:rPr lang="en-US" smtClean="0"/>
              <a:pPr/>
              <a:t>4/20/2023</a:t>
            </a:fld>
            <a:endParaRPr lang="en-US" dirty="0"/>
          </a:p>
        </p:txBody>
      </p:sp>
      <p:sp>
        <p:nvSpPr>
          <p:cNvPr id="5" name="Footer Placeholder 4">
            <a:extLst>
              <a:ext uri="{FF2B5EF4-FFF2-40B4-BE49-F238E27FC236}">
                <a16:creationId xmlns:a16="http://schemas.microsoft.com/office/drawing/2014/main" id="{9C23CA6B-F30D-42FC-B608-036820594D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100F68-2E63-4655-BA54-C2F6D7805F3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177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B9A54-9E24-448D-B906-0CD85EB2B9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03FBB6-A876-40B4-BA4E-7EA6F54A04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9D45AA-8EEE-440F-9616-BFEACB78C10B}"/>
              </a:ext>
            </a:extLst>
          </p:cNvPr>
          <p:cNvSpPr>
            <a:spLocks noGrp="1"/>
          </p:cNvSpPr>
          <p:nvPr>
            <p:ph type="dt" sz="half" idx="10"/>
          </p:nvPr>
        </p:nvSpPr>
        <p:spPr/>
        <p:txBody>
          <a:bodyPr/>
          <a:lstStyle/>
          <a:p>
            <a:fld id="{8DFA1846-DA80-1C48-A609-854EA85C59AD}" type="datetimeFigureOut">
              <a:rPr lang="en-US" smtClean="0"/>
              <a:pPr/>
              <a:t>4/20/2023</a:t>
            </a:fld>
            <a:endParaRPr lang="en-US" dirty="0"/>
          </a:p>
        </p:txBody>
      </p:sp>
      <p:sp>
        <p:nvSpPr>
          <p:cNvPr id="5" name="Footer Placeholder 4">
            <a:extLst>
              <a:ext uri="{FF2B5EF4-FFF2-40B4-BE49-F238E27FC236}">
                <a16:creationId xmlns:a16="http://schemas.microsoft.com/office/drawing/2014/main" id="{1822BF1B-FF4C-4D1F-A995-F81CA49CF4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364B29-11BD-4365-8A81-6850BFF49D1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2644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9FB8-E80C-4B11-91AB-CBAEB42745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8164F6-3003-4503-9A6B-F1EE82012E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CFE3A4-2835-4E8A-BFCD-F35CB768B5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D55312-D1D9-40A9-B525-61FE8200FBC1}"/>
              </a:ext>
            </a:extLst>
          </p:cNvPr>
          <p:cNvSpPr>
            <a:spLocks noGrp="1"/>
          </p:cNvSpPr>
          <p:nvPr>
            <p:ph type="dt" sz="half" idx="10"/>
          </p:nvPr>
        </p:nvSpPr>
        <p:spPr/>
        <p:txBody>
          <a:bodyPr/>
          <a:lstStyle/>
          <a:p>
            <a:fld id="{57302355-E14B-8545-A8F8-0FE83CC9D524}" type="datetimeFigureOut">
              <a:rPr lang="en-US" smtClean="0"/>
              <a:pPr/>
              <a:t>4/20/2023</a:t>
            </a:fld>
            <a:endParaRPr lang="en-US" dirty="0"/>
          </a:p>
        </p:txBody>
      </p:sp>
      <p:sp>
        <p:nvSpPr>
          <p:cNvPr id="6" name="Footer Placeholder 5">
            <a:extLst>
              <a:ext uri="{FF2B5EF4-FFF2-40B4-BE49-F238E27FC236}">
                <a16:creationId xmlns:a16="http://schemas.microsoft.com/office/drawing/2014/main" id="{913A33B8-0EA8-4083-9274-74B9E50B91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EAB0E4F-5A50-4ECC-9017-94B2154E98C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862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E232B-CE3E-4252-830F-EDFC8BA84E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A91AD8-DAD2-4458-B7FE-AB6CD58D63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F528BE-37F7-4285-994A-2982127013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297E7A-46A9-47F3-B663-DE1059FEB6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7B8BEC-2AAD-47AA-9C32-D4CA71D132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B494CB-AA7E-4345-B323-682E1E68DA53}"/>
              </a:ext>
            </a:extLst>
          </p:cNvPr>
          <p:cNvSpPr>
            <a:spLocks noGrp="1"/>
          </p:cNvSpPr>
          <p:nvPr>
            <p:ph type="dt" sz="half" idx="10"/>
          </p:nvPr>
        </p:nvSpPr>
        <p:spPr/>
        <p:txBody>
          <a:bodyPr/>
          <a:lstStyle/>
          <a:p>
            <a:fld id="{02640F58-564D-2B4F-AE67-E407BA4FCF45}" type="datetimeFigureOut">
              <a:rPr lang="en-US" smtClean="0"/>
              <a:pPr/>
              <a:t>4/20/2023</a:t>
            </a:fld>
            <a:endParaRPr lang="en-US" dirty="0"/>
          </a:p>
        </p:txBody>
      </p:sp>
      <p:sp>
        <p:nvSpPr>
          <p:cNvPr id="8" name="Footer Placeholder 7">
            <a:extLst>
              <a:ext uri="{FF2B5EF4-FFF2-40B4-BE49-F238E27FC236}">
                <a16:creationId xmlns:a16="http://schemas.microsoft.com/office/drawing/2014/main" id="{8732FA14-DB79-4F07-B1DD-1C40729020B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F3FA25A-CCD5-4FB3-9720-B34A0377A3E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4951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7D790-014A-4CF3-926A-F1C3A84E24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866F3B-DCEA-45F1-9FDB-595B8741E85D}"/>
              </a:ext>
            </a:extLst>
          </p:cNvPr>
          <p:cNvSpPr>
            <a:spLocks noGrp="1"/>
          </p:cNvSpPr>
          <p:nvPr>
            <p:ph type="dt" sz="half" idx="10"/>
          </p:nvPr>
        </p:nvSpPr>
        <p:spPr/>
        <p:txBody>
          <a:bodyPr/>
          <a:lstStyle/>
          <a:p>
            <a:fld id="{F13A34C8-038E-2045-AF43-DF7DBB8E0E9E}" type="datetimeFigureOut">
              <a:rPr lang="en-US" smtClean="0"/>
              <a:pPr/>
              <a:t>4/20/2023</a:t>
            </a:fld>
            <a:endParaRPr lang="en-US" dirty="0"/>
          </a:p>
        </p:txBody>
      </p:sp>
      <p:sp>
        <p:nvSpPr>
          <p:cNvPr id="4" name="Footer Placeholder 3">
            <a:extLst>
              <a:ext uri="{FF2B5EF4-FFF2-40B4-BE49-F238E27FC236}">
                <a16:creationId xmlns:a16="http://schemas.microsoft.com/office/drawing/2014/main" id="{3409225C-56A6-4F58-AB62-EA146782F90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EFBA7E2-0D37-4C89-9057-ABD46A9C12E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6344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892DEF-17B8-4FD9-AA09-D3CCCD8DA082}"/>
              </a:ext>
            </a:extLst>
          </p:cNvPr>
          <p:cNvSpPr>
            <a:spLocks noGrp="1"/>
          </p:cNvSpPr>
          <p:nvPr>
            <p:ph type="dt" sz="half" idx="10"/>
          </p:nvPr>
        </p:nvSpPr>
        <p:spPr/>
        <p:txBody>
          <a:bodyPr/>
          <a:lstStyle/>
          <a:p>
            <a:fld id="{8818C68F-D26B-8F47-958C-23B49CF8A634}" type="datetimeFigureOut">
              <a:rPr lang="en-US" smtClean="0"/>
              <a:pPr/>
              <a:t>4/20/2023</a:t>
            </a:fld>
            <a:endParaRPr lang="en-US" dirty="0"/>
          </a:p>
        </p:txBody>
      </p:sp>
      <p:sp>
        <p:nvSpPr>
          <p:cNvPr id="3" name="Footer Placeholder 2">
            <a:extLst>
              <a:ext uri="{FF2B5EF4-FFF2-40B4-BE49-F238E27FC236}">
                <a16:creationId xmlns:a16="http://schemas.microsoft.com/office/drawing/2014/main" id="{D1FD84F7-7DA3-4A3A-B6A1-645E3AAF79C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1ACEDC5-078E-4BB0-87B8-02EC92BB535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6036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17FCE-7E9D-42D4-96C1-992E401254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5575EA-5076-452B-868C-EBAA1625D6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9B0F7D-0707-49F4-8AEB-1DCC950CC6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FFD0D7-831E-482B-9E26-F81A4F7A6A92}"/>
              </a:ext>
            </a:extLst>
          </p:cNvPr>
          <p:cNvSpPr>
            <a:spLocks noGrp="1"/>
          </p:cNvSpPr>
          <p:nvPr>
            <p:ph type="dt" sz="half" idx="10"/>
          </p:nvPr>
        </p:nvSpPr>
        <p:spPr/>
        <p:txBody>
          <a:bodyPr/>
          <a:lstStyle/>
          <a:p>
            <a:fld id="{D0DF5E60-9974-AC48-9591-99C2BB44B7CF}" type="datetimeFigureOut">
              <a:rPr lang="en-US" smtClean="0"/>
              <a:pPr/>
              <a:t>4/20/2023</a:t>
            </a:fld>
            <a:endParaRPr lang="en-US" dirty="0"/>
          </a:p>
        </p:txBody>
      </p:sp>
      <p:sp>
        <p:nvSpPr>
          <p:cNvPr id="6" name="Footer Placeholder 5">
            <a:extLst>
              <a:ext uri="{FF2B5EF4-FFF2-40B4-BE49-F238E27FC236}">
                <a16:creationId xmlns:a16="http://schemas.microsoft.com/office/drawing/2014/main" id="{45A20F96-5897-44B2-A459-83DA7E256FF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E871A71-FD6B-4322-8D90-E258D62C982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4338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32B7-D195-4CAF-A20E-13743935CE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6AB1B4-7462-4EBA-8B80-EC132E75FA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ECB720-C141-4CF3-BC43-749E929652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0AFC11-7A34-4956-B960-33A71BC1F074}"/>
              </a:ext>
            </a:extLst>
          </p:cNvPr>
          <p:cNvSpPr>
            <a:spLocks noGrp="1"/>
          </p:cNvSpPr>
          <p:nvPr>
            <p:ph type="dt" sz="half" idx="10"/>
          </p:nvPr>
        </p:nvSpPr>
        <p:spPr/>
        <p:txBody>
          <a:bodyPr/>
          <a:lstStyle/>
          <a:p>
            <a:fld id="{18C79C5D-2A6F-F04D-97DA-BEF2467B64E4}" type="datetimeFigureOut">
              <a:rPr lang="en-US" smtClean="0"/>
              <a:pPr/>
              <a:t>4/20/2023</a:t>
            </a:fld>
            <a:endParaRPr lang="en-US" dirty="0"/>
          </a:p>
        </p:txBody>
      </p:sp>
      <p:sp>
        <p:nvSpPr>
          <p:cNvPr id="6" name="Footer Placeholder 5">
            <a:extLst>
              <a:ext uri="{FF2B5EF4-FFF2-40B4-BE49-F238E27FC236}">
                <a16:creationId xmlns:a16="http://schemas.microsoft.com/office/drawing/2014/main" id="{073BAB79-D0E4-468C-82B8-77D110ED7CD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207F29D-BFBB-4DF3-B84A-64C7108F91D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3664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D6DCD5-1C80-4088-8B27-E847ECEE01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B030C0-F808-4F56-80CD-1C61692350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99F8B9-5FC7-43FA-925F-0145907039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482E8-6E0E-1B4F-B1FD-C69DB9E858D9}" type="datetimeFigureOut">
              <a:rPr lang="en-US" smtClean="0"/>
              <a:pPr/>
              <a:t>4/20/2023</a:t>
            </a:fld>
            <a:endParaRPr lang="en-US" dirty="0"/>
          </a:p>
        </p:txBody>
      </p:sp>
      <p:sp>
        <p:nvSpPr>
          <p:cNvPr id="5" name="Footer Placeholder 4">
            <a:extLst>
              <a:ext uri="{FF2B5EF4-FFF2-40B4-BE49-F238E27FC236}">
                <a16:creationId xmlns:a16="http://schemas.microsoft.com/office/drawing/2014/main" id="{85223248-83E0-43BE-AC3D-C3C5BDFEF3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2B03BC2-76FB-42AF-A096-133F028384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0761819"/>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32.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4.gif"/></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183FCECE-E681-4C8D-9B97-1D6AFF77A1B1}"/>
              </a:ext>
            </a:extLst>
          </p:cNvPr>
          <p:cNvSpPr txBox="1">
            <a:spLocks/>
          </p:cNvSpPr>
          <p:nvPr/>
        </p:nvSpPr>
        <p:spPr>
          <a:xfrm>
            <a:off x="1445340" y="283651"/>
            <a:ext cx="9301320" cy="3431520"/>
          </a:xfrm>
          <a:prstGeom prst="rect">
            <a:avLst/>
          </a:prstGeom>
          <a:solidFill>
            <a:srgbClr val="FFFFFF"/>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sz="3200" dirty="0"/>
              <a:t>CN101.3 - Data Communication </a:t>
            </a:r>
            <a:r>
              <a:rPr lang="en-US" sz="3200"/>
              <a:t>and Networks</a:t>
            </a:r>
            <a:endParaRPr lang="en-US" dirty="0"/>
          </a:p>
          <a:p>
            <a:pPr algn="ctr">
              <a:buFont typeface="Arial" panose="020B0604020202020204" pitchFamily="34" charset="0"/>
              <a:buNone/>
            </a:pPr>
            <a:r>
              <a:rPr lang="en-US" dirty="0"/>
              <a:t>Department of Network and Security</a:t>
            </a:r>
          </a:p>
        </p:txBody>
      </p:sp>
      <p:pic>
        <p:nvPicPr>
          <p:cNvPr id="5" name="Picture 4">
            <a:extLst>
              <a:ext uri="{FF2B5EF4-FFF2-40B4-BE49-F238E27FC236}">
                <a16:creationId xmlns:a16="http://schemas.microsoft.com/office/drawing/2014/main" id="{28FAAEE2-B90B-46B9-8DD6-2C160BB86694}"/>
              </a:ext>
            </a:extLst>
          </p:cNvPr>
          <p:cNvPicPr>
            <a:picLocks noChangeAspect="1"/>
          </p:cNvPicPr>
          <p:nvPr/>
        </p:nvPicPr>
        <p:blipFill>
          <a:blip r:embed="rId2">
            <a:lum/>
            <a:alphaModFix/>
          </a:blip>
          <a:srcRect/>
          <a:stretch>
            <a:fillRect/>
          </a:stretch>
        </p:blipFill>
        <p:spPr>
          <a:xfrm>
            <a:off x="485521" y="4764211"/>
            <a:ext cx="3173040" cy="1423080"/>
          </a:xfrm>
          <a:prstGeom prst="rect">
            <a:avLst/>
          </a:prstGeom>
          <a:noFill/>
          <a:ln>
            <a:noFill/>
          </a:ln>
        </p:spPr>
      </p:pic>
      <p:sp>
        <p:nvSpPr>
          <p:cNvPr id="6" name="Freeform: Shape 5">
            <a:extLst>
              <a:ext uri="{FF2B5EF4-FFF2-40B4-BE49-F238E27FC236}">
                <a16:creationId xmlns:a16="http://schemas.microsoft.com/office/drawing/2014/main" id="{1ED98F5B-916A-43F0-A8C7-FE3D41741ACD}"/>
              </a:ext>
            </a:extLst>
          </p:cNvPr>
          <p:cNvSpPr/>
          <p:nvPr/>
        </p:nvSpPr>
        <p:spPr>
          <a:xfrm>
            <a:off x="6198479" y="5735079"/>
            <a:ext cx="5508000" cy="74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lvl="0" rtl="0" hangingPunct="0">
              <a:buNone/>
              <a:tabLst/>
            </a:pPr>
            <a:endParaRPr lang="en-US" sz="2400" kern="1200">
              <a:latin typeface="Liberation Serif" pitchFamily="18"/>
              <a:ea typeface="DejaVu Sans" pitchFamily="2"/>
              <a:cs typeface="DejaVu Sans" pitchFamily="2"/>
            </a:endParaRPr>
          </a:p>
        </p:txBody>
      </p:sp>
      <p:sp>
        <p:nvSpPr>
          <p:cNvPr id="7" name="Freeform: Shape 6">
            <a:extLst>
              <a:ext uri="{FF2B5EF4-FFF2-40B4-BE49-F238E27FC236}">
                <a16:creationId xmlns:a16="http://schemas.microsoft.com/office/drawing/2014/main" id="{A253AF0F-AB6B-4E67-9074-1C2ACC6781A6}"/>
              </a:ext>
            </a:extLst>
          </p:cNvPr>
          <p:cNvSpPr/>
          <p:nvPr/>
        </p:nvSpPr>
        <p:spPr>
          <a:xfrm>
            <a:off x="6198479" y="5843799"/>
            <a:ext cx="5577840" cy="165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lvl="0" rtl="0" hangingPunct="0">
              <a:buNone/>
              <a:tabLst/>
            </a:pPr>
            <a:endParaRPr lang="en-US" sz="2400" kern="1200">
              <a:latin typeface="Liberation Serif" pitchFamily="18"/>
              <a:ea typeface="DejaVu Sans" pitchFamily="2"/>
              <a:cs typeface="DejaVu Sans" pitchFamily="2"/>
            </a:endParaRPr>
          </a:p>
        </p:txBody>
      </p:sp>
      <p:sp>
        <p:nvSpPr>
          <p:cNvPr id="8" name="Subtitle 2">
            <a:extLst>
              <a:ext uri="{FF2B5EF4-FFF2-40B4-BE49-F238E27FC236}">
                <a16:creationId xmlns:a16="http://schemas.microsoft.com/office/drawing/2014/main" id="{DC561F14-3C46-4B47-A5C3-2FB2F9DE8F1E}"/>
              </a:ext>
            </a:extLst>
          </p:cNvPr>
          <p:cNvSpPr txBox="1">
            <a:spLocks/>
          </p:cNvSpPr>
          <p:nvPr/>
        </p:nvSpPr>
        <p:spPr>
          <a:xfrm>
            <a:off x="3275907" y="4675260"/>
            <a:ext cx="7766936" cy="109689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  Isuru Sri Bandara</a:t>
            </a:r>
          </a:p>
          <a:p>
            <a:pPr marL="0" indent="0" algn="r">
              <a:buNone/>
            </a:pPr>
            <a:r>
              <a:rPr lang="en-US" sz="2000" dirty="0">
                <a:latin typeface="Arial" panose="020B0604020202020204" pitchFamily="34" charset="0"/>
                <a:cs typeface="Arial" panose="020B0604020202020204" pitchFamily="34" charset="0"/>
              </a:rPr>
              <a:t>                                  isuru.s@nsbm.ac.lk</a:t>
            </a:r>
          </a:p>
        </p:txBody>
      </p:sp>
    </p:spTree>
    <p:extLst>
      <p:ext uri="{BB962C8B-B14F-4D97-AF65-F5344CB8AC3E}">
        <p14:creationId xmlns:p14="http://schemas.microsoft.com/office/powerpoint/2010/main" val="4125414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589052" cy="683582"/>
          </a:xfrm>
        </p:spPr>
        <p:txBody>
          <a:bodyPr vert="horz" lIns="91440" tIns="45720" rIns="91440" bIns="45720" rtlCol="0" anchor="b">
            <a:normAutofit fontScale="90000"/>
          </a:bodyPr>
          <a:lstStyle/>
          <a:p>
            <a:br>
              <a:rPr lang="en-US">
                <a:solidFill>
                  <a:schemeClr val="accent1"/>
                </a:solidFill>
                <a:latin typeface="Times New Roman" panose="02020603050405020304" pitchFamily="18" charset="0"/>
                <a:cs typeface="Times New Roman" panose="02020603050405020304" pitchFamily="18" charset="0"/>
              </a:rPr>
            </a:br>
            <a:r>
              <a:rPr lang="en-US">
                <a:solidFill>
                  <a:schemeClr val="accent1"/>
                </a:solidFill>
                <a:latin typeface="Times New Roman" panose="02020603050405020304" pitchFamily="18" charset="0"/>
                <a:cs typeface="Times New Roman" panose="02020603050405020304" pitchFamily="18" charset="0"/>
              </a:rPr>
              <a:t>Efficiency </a:t>
            </a:r>
            <a:r>
              <a:rPr lang="en-US" dirty="0">
                <a:solidFill>
                  <a:schemeClr val="accent1"/>
                </a:solidFill>
                <a:latin typeface="Times New Roman" panose="02020603050405020304" pitchFamily="18" charset="0"/>
                <a:cs typeface="Times New Roman" panose="02020603050405020304" pitchFamily="18" charset="0"/>
              </a:rPr>
              <a:t>of Network </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415532"/>
            <a:ext cx="1719189" cy="771041"/>
          </a:xfrm>
          <a:prstGeom prst="rect">
            <a:avLst/>
          </a:prstGeom>
          <a:noFill/>
          <a:ln>
            <a:noFill/>
          </a:ln>
        </p:spPr>
      </p:pic>
      <p:sp>
        <p:nvSpPr>
          <p:cNvPr id="8" name="TextBox 7">
            <a:extLst>
              <a:ext uri="{FF2B5EF4-FFF2-40B4-BE49-F238E27FC236}">
                <a16:creationId xmlns:a16="http://schemas.microsoft.com/office/drawing/2014/main" id="{8EDC92CC-B305-4610-8984-C484E5391A4C}"/>
              </a:ext>
            </a:extLst>
          </p:cNvPr>
          <p:cNvSpPr txBox="1"/>
          <p:nvPr/>
        </p:nvSpPr>
        <p:spPr>
          <a:xfrm>
            <a:off x="486982" y="1235138"/>
            <a:ext cx="10741572" cy="443198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br>
            <a:r>
              <a:rPr kumimoji="0" lang="en-US" sz="32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 Network has to meet certain criteria for it to operate efficiently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kumimoji="0" lang="en-US" sz="32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Performance</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kumimoji="0" lang="en-US" sz="32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Reliability</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kumimoji="0" lang="en-US" sz="32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Security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br>
            <a:b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b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0077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5890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Performance</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sp>
        <p:nvSpPr>
          <p:cNvPr id="7" name="TextBox 6">
            <a:extLst>
              <a:ext uri="{FF2B5EF4-FFF2-40B4-BE49-F238E27FC236}">
                <a16:creationId xmlns:a16="http://schemas.microsoft.com/office/drawing/2014/main" id="{3D6D8E1A-A27F-43E3-94F1-8A341C20F985}"/>
              </a:ext>
            </a:extLst>
          </p:cNvPr>
          <p:cNvSpPr txBox="1"/>
          <p:nvPr/>
        </p:nvSpPr>
        <p:spPr>
          <a:xfrm>
            <a:off x="281397" y="770027"/>
            <a:ext cx="10894031" cy="61863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Network performance can be measured by</a:t>
            </a:r>
          </a:p>
          <a:p>
            <a:pPr marR="0" lvl="0" algn="l" defTabSz="914400" rtl="0" eaLnBrk="1" fontAlgn="auto" latinLnBrk="0" hangingPunct="1">
              <a:lnSpc>
                <a:spcPct val="100000"/>
              </a:lnSpc>
              <a:spcBef>
                <a:spcPts val="0"/>
              </a:spcBef>
              <a:spcAft>
                <a:spcPts val="0"/>
              </a:spcAft>
              <a:buClrTx/>
              <a:buSzTx/>
              <a:tabLst/>
              <a:defRPr/>
            </a:pPr>
            <a:r>
              <a:rPr lang="en-US" sz="2400" dirty="0">
                <a:latin typeface="Times New Roman" panose="02020603050405020304" pitchFamily="18" charset="0"/>
                <a:cs typeface="Times New Roman" panose="02020603050405020304" pitchFamily="18" charset="0"/>
              </a:rPr>
              <a:t>              1.</a:t>
            </a: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r>
              <a:rPr kumimoji="0" lang="en-US" sz="2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Measuring the transit time </a:t>
            </a:r>
          </a:p>
          <a:p>
            <a:pPr marL="1484313" marR="0" lvl="0" indent="-1484313" algn="l" defTabSz="914400" rtl="0" eaLnBrk="1" fontAlgn="auto" latinLnBrk="0" hangingPunct="1">
              <a:lnSpc>
                <a:spcPct val="100000"/>
              </a:lnSpc>
              <a:spcBef>
                <a:spcPts val="0"/>
              </a:spcBef>
              <a:spcAft>
                <a:spcPts val="0"/>
              </a:spcAft>
              <a:buClrTx/>
              <a:buSzTx/>
              <a:tabLst/>
              <a:defRPr/>
            </a:pPr>
            <a:r>
              <a:rPr lang="en-US" sz="2400" dirty="0">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Transit time is the time taken for a message to travel from one device    	to another.</a:t>
            </a:r>
          </a:p>
          <a:p>
            <a:pPr marR="0" lvl="0" algn="l" defTabSz="914400" rtl="0" eaLnBrk="1" fontAlgn="auto" latinLnBrk="0" hangingPunct="1">
              <a:lnSpc>
                <a:spcPct val="100000"/>
              </a:lnSpc>
              <a:spcBef>
                <a:spcPts val="0"/>
              </a:spcBef>
              <a:spcAft>
                <a:spcPts val="0"/>
              </a:spcAft>
              <a:buClrTx/>
              <a:buSzTx/>
              <a:tabLst/>
              <a:defRPr/>
            </a:pPr>
            <a:r>
              <a:rPr lang="en-US" sz="2400" dirty="0">
                <a:latin typeface="Times New Roman" panose="02020603050405020304" pitchFamily="18" charset="0"/>
                <a:cs typeface="Times New Roman" panose="02020603050405020304" pitchFamily="18" charset="0"/>
              </a:rPr>
              <a:t>              2.</a:t>
            </a: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a:t>
            </a:r>
            <a:r>
              <a:rPr kumimoji="0" lang="en-US" sz="2400" b="1" i="0" u="none" strike="noStrike" kern="1200" cap="none" spc="0" normalizeH="0" baseline="0" noProof="0" dirty="0" err="1">
                <a:ln>
                  <a:noFill/>
                </a:ln>
                <a:effectLst/>
                <a:uLnTx/>
                <a:uFillTx/>
                <a:latin typeface="Times New Roman" panose="02020603050405020304" pitchFamily="18" charset="0"/>
                <a:cs typeface="Times New Roman" panose="02020603050405020304" pitchFamily="18" charset="0"/>
              </a:rPr>
              <a:t>esponse</a:t>
            </a:r>
            <a:r>
              <a:rPr kumimoji="0" lang="en-US" sz="2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time.</a:t>
            </a:r>
          </a:p>
          <a:p>
            <a:pPr marR="0" lvl="0" algn="l" defTabSz="914400" rtl="0" eaLnBrk="1" fontAlgn="auto" latinLnBrk="0" hangingPunct="1">
              <a:lnSpc>
                <a:spcPct val="100000"/>
              </a:lnSpc>
              <a:spcBef>
                <a:spcPts val="0"/>
              </a:spcBef>
              <a:spcAft>
                <a:spcPts val="0"/>
              </a:spcAft>
              <a:buClrTx/>
              <a:buSzTx/>
              <a:tabLst/>
              <a:defRPr/>
            </a:pPr>
            <a:r>
              <a:rPr lang="en-US" sz="2400" dirty="0">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Response time is the elapsed time between an inquiry and response.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Performance depends on many factors, </a:t>
            </a:r>
          </a:p>
          <a:p>
            <a:pPr marL="974725" marR="0" lvl="0" indent="-1206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2400" dirty="0">
                <a:latin typeface="Times New Roman" panose="02020603050405020304" pitchFamily="18" charset="0"/>
                <a:cs typeface="Times New Roman" panose="02020603050405020304" pitchFamily="18" charset="0"/>
              </a:rPr>
              <a:t>          N</a:t>
            </a: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umber of users, </a:t>
            </a:r>
          </a:p>
          <a:p>
            <a:pPr marL="974725" marR="0" lvl="0" indent="-1206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2400" dirty="0">
                <a:latin typeface="Times New Roman" panose="02020603050405020304" pitchFamily="18" charset="0"/>
                <a:cs typeface="Times New Roman" panose="02020603050405020304" pitchFamily="18" charset="0"/>
              </a:rPr>
              <a:t>          T</a:t>
            </a: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he type of transmission medium,</a:t>
            </a:r>
          </a:p>
          <a:p>
            <a:pPr marL="974725" marR="0" lvl="0" indent="-1206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2400" dirty="0">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a:t>
            </a: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he capability of the connected hardware and</a:t>
            </a:r>
          </a:p>
          <a:p>
            <a:pPr marL="974725" marR="0" lvl="0" indent="-1206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a:t>
            </a: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he efficiency of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br>
            <a:b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b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4709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5890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Reliability &amp; Security</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sp>
        <p:nvSpPr>
          <p:cNvPr id="9" name="TextBox 8">
            <a:extLst>
              <a:ext uri="{FF2B5EF4-FFF2-40B4-BE49-F238E27FC236}">
                <a16:creationId xmlns:a16="http://schemas.microsoft.com/office/drawing/2014/main" id="{505B338F-4646-46CB-8522-5BF8BE1B0627}"/>
              </a:ext>
            </a:extLst>
          </p:cNvPr>
          <p:cNvSpPr txBox="1"/>
          <p:nvPr/>
        </p:nvSpPr>
        <p:spPr>
          <a:xfrm>
            <a:off x="399750" y="1253302"/>
            <a:ext cx="10741572" cy="6740307"/>
          </a:xfrm>
          <a:prstGeom prst="rect">
            <a:avLst/>
          </a:prstGeom>
          <a:noFill/>
        </p:spPr>
        <p:txBody>
          <a:bodyPr wrap="square" rtlCol="0">
            <a:spAutoFit/>
          </a:bodyPr>
          <a:lstStyle/>
          <a:p>
            <a:pPr defTabSz="914400">
              <a:defRPr/>
            </a:pPr>
            <a:r>
              <a:rPr lang="en-US" sz="2400" b="1" dirty="0">
                <a:latin typeface="Arial" panose="020B0604020202020204" pitchFamily="34" charset="0"/>
                <a:cs typeface="Arial" panose="020B0604020202020204" pitchFamily="34" charset="0"/>
              </a:rPr>
              <a:t>Reliability</a:t>
            </a:r>
          </a:p>
          <a:p>
            <a:pPr defTabSz="914400">
              <a:defRPr/>
            </a:pPr>
            <a:endParaRPr lang="en-US" dirty="0">
              <a:latin typeface="Corbel"/>
            </a:endParaRPr>
          </a:p>
          <a:p>
            <a:pPr marL="285750" indent="-285750" defTabSz="914400">
              <a:buFont typeface="Arial" charset="0"/>
              <a:buChar char="•"/>
              <a:defRPr/>
            </a:pPr>
            <a:r>
              <a:rPr lang="en-US" sz="2400" dirty="0">
                <a:latin typeface="Corbel"/>
              </a:rPr>
              <a:t>Reliability is measured by the frequency of failure.</a:t>
            </a:r>
          </a:p>
          <a:p>
            <a:pPr defTabSz="914400">
              <a:defRPr/>
            </a:pPr>
            <a:r>
              <a:rPr lang="en-US" sz="2400" dirty="0">
                <a:latin typeface="Corbel"/>
              </a:rPr>
              <a:t>     If the frequency of failure is low the network has a high reliability</a:t>
            </a:r>
          </a:p>
          <a:p>
            <a:pPr defTabSz="914400">
              <a:defRPr/>
            </a:pPr>
            <a:endParaRPr lang="en-US" sz="2400" dirty="0">
              <a:latin typeface="Corbel"/>
            </a:endParaRPr>
          </a:p>
          <a:p>
            <a:pPr defTabSz="914400">
              <a:defRPr/>
            </a:pPr>
            <a:r>
              <a:rPr lang="en-US" sz="2400" b="1" dirty="0">
                <a:latin typeface="Arial" panose="020B0604020202020204" pitchFamily="34" charset="0"/>
                <a:cs typeface="Arial" panose="020B0604020202020204" pitchFamily="34" charset="0"/>
              </a:rPr>
              <a:t>Security</a:t>
            </a:r>
          </a:p>
          <a:p>
            <a:pPr defTabSz="914400">
              <a:defRPr/>
            </a:pPr>
            <a:endParaRPr lang="en-US" sz="2400" dirty="0">
              <a:latin typeface="Corbel"/>
            </a:endParaRPr>
          </a:p>
          <a:p>
            <a:pPr marL="285750" indent="-285750" defTabSz="914400">
              <a:buFont typeface="Arial" charset="0"/>
              <a:buChar char="•"/>
              <a:defRPr/>
            </a:pPr>
            <a:r>
              <a:rPr lang="en-US" sz="2400" dirty="0">
                <a:latin typeface="Corbel"/>
              </a:rPr>
              <a:t>Security is protecting data against unauthorized access</a:t>
            </a:r>
          </a:p>
          <a:p>
            <a:pPr defTabSz="914400">
              <a:defRPr/>
            </a:pPr>
            <a:endParaRPr lang="en-US" sz="2400" dirty="0">
              <a:latin typeface="Corbel"/>
            </a:endParaRPr>
          </a:p>
          <a:p>
            <a:pPr defTabSz="914400">
              <a:defRPr/>
            </a:pPr>
            <a:endParaRPr lang="en-US" sz="2400" dirty="0">
              <a:latin typeface="Corbel"/>
            </a:endParaRPr>
          </a:p>
          <a:p>
            <a:pPr defTabSz="914400">
              <a:defRPr/>
            </a:pPr>
            <a:endParaRPr lang="en-US" dirty="0">
              <a:latin typeface="Corbel"/>
            </a:endParaRPr>
          </a:p>
          <a:p>
            <a:pPr defTabSz="914400">
              <a:defRPr/>
            </a:pPr>
            <a:endParaRPr lang="en-US" dirty="0">
              <a:latin typeface="Corbel"/>
            </a:endParaRPr>
          </a:p>
          <a:p>
            <a:pPr defTabSz="914400">
              <a:defRPr/>
            </a:pPr>
            <a:br>
              <a:rPr lang="en-US" dirty="0">
                <a:latin typeface="Corbel"/>
              </a:rPr>
            </a:br>
            <a:br>
              <a:rPr lang="en-US" dirty="0">
                <a:latin typeface="Corbel"/>
              </a:rPr>
            </a:br>
            <a:endParaRPr lang="en-US" dirty="0">
              <a:latin typeface="Corbel"/>
            </a:endParaRPr>
          </a:p>
          <a:p>
            <a:pPr defTabSz="914400">
              <a:defRPr/>
            </a:pPr>
            <a:endParaRPr lang="en-US" dirty="0">
              <a:latin typeface="Corbel"/>
            </a:endParaRPr>
          </a:p>
          <a:p>
            <a:pPr defTabSz="914400">
              <a:defRPr/>
            </a:pPr>
            <a:endParaRPr lang="en-US" dirty="0">
              <a:latin typeface="Corbel"/>
            </a:endParaRPr>
          </a:p>
          <a:p>
            <a:pPr defTabSz="914400">
              <a:defRPr/>
            </a:pPr>
            <a:endParaRPr lang="en-US" dirty="0">
              <a:latin typeface="Corbel"/>
            </a:endParaRPr>
          </a:p>
          <a:p>
            <a:pPr defTabSz="914400">
              <a:defRPr/>
            </a:pPr>
            <a:br>
              <a:rPr lang="en-US" dirty="0">
                <a:latin typeface="Corbel"/>
              </a:rPr>
            </a:br>
            <a:br>
              <a:rPr lang="en-US" dirty="0">
                <a:latin typeface="Corbel"/>
              </a:rPr>
            </a:br>
            <a:endParaRPr lang="en-US" dirty="0">
              <a:latin typeface="Corbel"/>
            </a:endParaRPr>
          </a:p>
        </p:txBody>
      </p:sp>
    </p:spTree>
    <p:extLst>
      <p:ext uri="{BB962C8B-B14F-4D97-AF65-F5344CB8AC3E}">
        <p14:creationId xmlns:p14="http://schemas.microsoft.com/office/powerpoint/2010/main" val="611958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pic>
        <p:nvPicPr>
          <p:cNvPr id="7" name="Graphic 6" descr="Network">
            <a:extLst>
              <a:ext uri="{FF2B5EF4-FFF2-40B4-BE49-F238E27FC236}">
                <a16:creationId xmlns:a16="http://schemas.microsoft.com/office/drawing/2014/main" id="{79826CAA-7C32-4616-B5A2-88990C986D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8604" y="1550139"/>
            <a:ext cx="3765692" cy="3765692"/>
          </a:xfrm>
          <a:prstGeom prst="rect">
            <a:avLst/>
          </a:prstGeom>
        </p:spPr>
      </p:pic>
      <p:sp>
        <p:nvSpPr>
          <p:cNvPr id="8" name="Title 1">
            <a:extLst>
              <a:ext uri="{FF2B5EF4-FFF2-40B4-BE49-F238E27FC236}">
                <a16:creationId xmlns:a16="http://schemas.microsoft.com/office/drawing/2014/main" id="{80C0D65E-A489-4143-BB38-DEFFFCBD87BB}"/>
              </a:ext>
            </a:extLst>
          </p:cNvPr>
          <p:cNvSpPr txBox="1">
            <a:spLocks/>
          </p:cNvSpPr>
          <p:nvPr/>
        </p:nvSpPr>
        <p:spPr>
          <a:xfrm>
            <a:off x="4974337" y="1265314"/>
            <a:ext cx="6060108" cy="297791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latin typeface="Times New Roman" panose="02020603050405020304" pitchFamily="18" charset="0"/>
                <a:cs typeface="Times New Roman" panose="02020603050405020304" pitchFamily="18" charset="0"/>
              </a:rPr>
              <a:t>Physical Parts of the Network</a:t>
            </a:r>
          </a:p>
        </p:txBody>
      </p:sp>
      <p:sp>
        <p:nvSpPr>
          <p:cNvPr id="11" name="Freeform: Shape 10">
            <a:extLst>
              <a:ext uri="{FF2B5EF4-FFF2-40B4-BE49-F238E27FC236}">
                <a16:creationId xmlns:a16="http://schemas.microsoft.com/office/drawing/2014/main" id="{615FCEF2-05AC-4760-8844-AD750066C185}"/>
              </a:ext>
            </a:extLst>
          </p:cNvPr>
          <p:cNvSpPr/>
          <p:nvPr/>
        </p:nvSpPr>
        <p:spPr>
          <a:xfrm>
            <a:off x="5095983" y="4229510"/>
            <a:ext cx="6687732" cy="10957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12" name="Freeform: Shape 11">
            <a:extLst>
              <a:ext uri="{FF2B5EF4-FFF2-40B4-BE49-F238E27FC236}">
                <a16:creationId xmlns:a16="http://schemas.microsoft.com/office/drawing/2014/main" id="{0CE66E82-B8FE-4F8C-A0D1-FCAB7539773F}"/>
              </a:ext>
            </a:extLst>
          </p:cNvPr>
          <p:cNvSpPr/>
          <p:nvPr/>
        </p:nvSpPr>
        <p:spPr>
          <a:xfrm>
            <a:off x="5106679" y="4338202"/>
            <a:ext cx="6772530" cy="10957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Tree>
    <p:extLst>
      <p:ext uri="{BB962C8B-B14F-4D97-AF65-F5344CB8AC3E}">
        <p14:creationId xmlns:p14="http://schemas.microsoft.com/office/powerpoint/2010/main" val="267666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5890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Network Adaptor</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sp>
        <p:nvSpPr>
          <p:cNvPr id="7" name="Content Placeholder 2">
            <a:extLst>
              <a:ext uri="{FF2B5EF4-FFF2-40B4-BE49-F238E27FC236}">
                <a16:creationId xmlns:a16="http://schemas.microsoft.com/office/drawing/2014/main" id="{A800622B-F518-4E80-8A75-7D48EAB685CB}"/>
              </a:ext>
            </a:extLst>
          </p:cNvPr>
          <p:cNvSpPr>
            <a:spLocks noGrp="1"/>
          </p:cNvSpPr>
          <p:nvPr>
            <p:ph idx="1"/>
          </p:nvPr>
        </p:nvSpPr>
        <p:spPr>
          <a:xfrm>
            <a:off x="399750" y="1366351"/>
            <a:ext cx="10760161" cy="942375"/>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 network interface controller is a computer hardware component that connects a computer to a computer network.</a:t>
            </a:r>
          </a:p>
        </p:txBody>
      </p:sp>
      <p:pic>
        <p:nvPicPr>
          <p:cNvPr id="8" name="Picture 4" descr="Image result for what is a network adapter devices">
            <a:extLst>
              <a:ext uri="{FF2B5EF4-FFF2-40B4-BE49-F238E27FC236}">
                <a16:creationId xmlns:a16="http://schemas.microsoft.com/office/drawing/2014/main" id="{B7003A39-4A5D-4D1B-B108-C3EC4BB2E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389" y="2308726"/>
            <a:ext cx="5711501" cy="3546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85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5890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What are the other types of Network Adaptors </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pic>
        <p:nvPicPr>
          <p:cNvPr id="10" name="Picture 2" descr="Image result for what is a network adaptor wifi">
            <a:extLst>
              <a:ext uri="{FF2B5EF4-FFF2-40B4-BE49-F238E27FC236}">
                <a16:creationId xmlns:a16="http://schemas.microsoft.com/office/drawing/2014/main" id="{6FBC9BCA-3F79-4DDC-92C7-8233033B0C0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49253" y="1597622"/>
            <a:ext cx="3558764" cy="355876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Image result for what is a network adaptor fiber optic">
            <a:extLst>
              <a:ext uri="{FF2B5EF4-FFF2-40B4-BE49-F238E27FC236}">
                <a16:creationId xmlns:a16="http://schemas.microsoft.com/office/drawing/2014/main" id="{E70C45FB-2594-44F5-B364-B4F8913AC6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0118" y="1641003"/>
            <a:ext cx="6782590" cy="2136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25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5890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Cables</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sp>
        <p:nvSpPr>
          <p:cNvPr id="10" name="Content Placeholder 2">
            <a:extLst>
              <a:ext uri="{FF2B5EF4-FFF2-40B4-BE49-F238E27FC236}">
                <a16:creationId xmlns:a16="http://schemas.microsoft.com/office/drawing/2014/main" id="{27976E8A-00C6-4CF0-AE0F-F405341D32D0}"/>
              </a:ext>
            </a:extLst>
          </p:cNvPr>
          <p:cNvSpPr>
            <a:spLocks noGrp="1"/>
          </p:cNvSpPr>
          <p:nvPr>
            <p:ph idx="1"/>
          </p:nvPr>
        </p:nvSpPr>
        <p:spPr>
          <a:xfrm>
            <a:off x="409321" y="1304979"/>
            <a:ext cx="11134915" cy="1320801"/>
          </a:xfrm>
        </p:spPr>
        <p:txBody>
          <a:bodyPr>
            <a:normAutofit/>
          </a:bodyPr>
          <a:lstStyle/>
          <a:p>
            <a:pPr marL="0" indent="0">
              <a:buNone/>
            </a:pPr>
            <a:r>
              <a:rPr lang="en-US" sz="2400" dirty="0"/>
              <a:t>Networking cables are networking hardware used to connect one network device to other network devices or to connect two or more computers to share printers, scanners etc.</a:t>
            </a:r>
          </a:p>
        </p:txBody>
      </p:sp>
      <p:pic>
        <p:nvPicPr>
          <p:cNvPr id="11" name="Picture 2" descr="Image result for what is a network cables">
            <a:extLst>
              <a:ext uri="{FF2B5EF4-FFF2-40B4-BE49-F238E27FC236}">
                <a16:creationId xmlns:a16="http://schemas.microsoft.com/office/drawing/2014/main" id="{0465A3F4-C793-46EB-B5B4-F73495D55A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8930" y="2522286"/>
            <a:ext cx="3266300" cy="26628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Image result for what is a network cables">
            <a:extLst>
              <a:ext uri="{FF2B5EF4-FFF2-40B4-BE49-F238E27FC236}">
                <a16:creationId xmlns:a16="http://schemas.microsoft.com/office/drawing/2014/main" id="{FB030F46-1A6D-4A32-88A8-A6BC824EE5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4346" y="2264641"/>
            <a:ext cx="6111877" cy="3178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020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5890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Router</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sp>
        <p:nvSpPr>
          <p:cNvPr id="13" name="Content Placeholder 2">
            <a:extLst>
              <a:ext uri="{FF2B5EF4-FFF2-40B4-BE49-F238E27FC236}">
                <a16:creationId xmlns:a16="http://schemas.microsoft.com/office/drawing/2014/main" id="{AD825308-F1BB-4707-8272-B0D654141816}"/>
              </a:ext>
            </a:extLst>
          </p:cNvPr>
          <p:cNvSpPr>
            <a:spLocks noGrp="1"/>
          </p:cNvSpPr>
          <p:nvPr>
            <p:ph idx="1"/>
          </p:nvPr>
        </p:nvSpPr>
        <p:spPr>
          <a:xfrm>
            <a:off x="486982" y="1207233"/>
            <a:ext cx="11400218" cy="3880773"/>
          </a:xfrm>
        </p:spPr>
        <p:txBody>
          <a:bodyPr/>
          <a:lstStyle/>
          <a:p>
            <a:pPr marL="0" indent="0">
              <a:buNone/>
            </a:pPr>
            <a:r>
              <a:rPr lang="en-US" dirty="0"/>
              <a:t>A router is hardware device designed to receive, analyze and move incoming packets to another network. It may also be used to convert the packets to another network interface, drop them, and perform other actions relating to a network. </a:t>
            </a:r>
          </a:p>
        </p:txBody>
      </p:sp>
      <p:pic>
        <p:nvPicPr>
          <p:cNvPr id="14" name="Picture 2" descr="Image result for what is router">
            <a:extLst>
              <a:ext uri="{FF2B5EF4-FFF2-40B4-BE49-F238E27FC236}">
                <a16:creationId xmlns:a16="http://schemas.microsoft.com/office/drawing/2014/main" id="{06C680E8-22E6-45BB-ABCC-777F777448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3207" y="2809413"/>
            <a:ext cx="4861541" cy="3235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549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5890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Modem</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sp>
        <p:nvSpPr>
          <p:cNvPr id="10" name="Content Placeholder 2">
            <a:extLst>
              <a:ext uri="{FF2B5EF4-FFF2-40B4-BE49-F238E27FC236}">
                <a16:creationId xmlns:a16="http://schemas.microsoft.com/office/drawing/2014/main" id="{7DEA80B4-8BF4-4B92-B377-81259428094E}"/>
              </a:ext>
            </a:extLst>
          </p:cNvPr>
          <p:cNvSpPr>
            <a:spLocks noGrp="1"/>
          </p:cNvSpPr>
          <p:nvPr>
            <p:ph idx="1"/>
          </p:nvPr>
        </p:nvSpPr>
        <p:spPr>
          <a:xfrm>
            <a:off x="677334" y="1255182"/>
            <a:ext cx="10798900" cy="3880773"/>
          </a:xfrm>
        </p:spPr>
        <p:txBody>
          <a:bodyPr/>
          <a:lstStyle/>
          <a:p>
            <a:pPr marL="0" indent="0">
              <a:buNone/>
            </a:pPr>
            <a:r>
              <a:rPr lang="en-US" dirty="0">
                <a:latin typeface="Times New Roman" panose="02020603050405020304" pitchFamily="18" charset="0"/>
                <a:cs typeface="Times New Roman" panose="02020603050405020304" pitchFamily="18" charset="0"/>
              </a:rPr>
              <a:t>A modem is a hardware device that allows a computer to send and receive information over telephone lines.</a:t>
            </a:r>
          </a:p>
        </p:txBody>
      </p:sp>
      <p:pic>
        <p:nvPicPr>
          <p:cNvPr id="11" name="Picture 2" descr="Image result for modem adpter pci">
            <a:extLst>
              <a:ext uri="{FF2B5EF4-FFF2-40B4-BE49-F238E27FC236}">
                <a16:creationId xmlns:a16="http://schemas.microsoft.com/office/drawing/2014/main" id="{1FCD12FB-7E9D-4994-A29D-A3950EE7EA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191" y="2243107"/>
            <a:ext cx="5171809" cy="324516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Image result for modem adpter pci">
            <a:extLst>
              <a:ext uri="{FF2B5EF4-FFF2-40B4-BE49-F238E27FC236}">
                <a16:creationId xmlns:a16="http://schemas.microsoft.com/office/drawing/2014/main" id="{F6542ADE-02AC-4F89-A63F-45DBBD606F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003" y="2115183"/>
            <a:ext cx="4466588" cy="3349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811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5890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Hub</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sp>
        <p:nvSpPr>
          <p:cNvPr id="11" name="Content Placeholder 2">
            <a:extLst>
              <a:ext uri="{FF2B5EF4-FFF2-40B4-BE49-F238E27FC236}">
                <a16:creationId xmlns:a16="http://schemas.microsoft.com/office/drawing/2014/main" id="{CE2A67FD-0418-4448-8D05-1BBD0401E625}"/>
              </a:ext>
            </a:extLst>
          </p:cNvPr>
          <p:cNvSpPr>
            <a:spLocks noGrp="1"/>
          </p:cNvSpPr>
          <p:nvPr>
            <p:ph idx="1"/>
          </p:nvPr>
        </p:nvSpPr>
        <p:spPr>
          <a:xfrm>
            <a:off x="677333" y="1275403"/>
            <a:ext cx="10535309" cy="1092277"/>
          </a:xfrm>
        </p:spPr>
        <p:txBody>
          <a:bodyPr>
            <a:normAutofit/>
          </a:bodyPr>
          <a:lstStyle/>
          <a:p>
            <a:pPr marL="0" indent="0">
              <a:buNone/>
            </a:pPr>
            <a:r>
              <a:rPr lang="en-US" sz="2400" dirty="0"/>
              <a:t>A hub is the most basic networking device that connects multiple computers or other network devices together.</a:t>
            </a:r>
          </a:p>
        </p:txBody>
      </p:sp>
      <p:pic>
        <p:nvPicPr>
          <p:cNvPr id="12" name="Picture 2" descr="Image result for what is network HUB">
            <a:extLst>
              <a:ext uri="{FF2B5EF4-FFF2-40B4-BE49-F238E27FC236}">
                <a16:creationId xmlns:a16="http://schemas.microsoft.com/office/drawing/2014/main" id="{52392B8B-659B-4BEA-873A-B1E876D11D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4823" y="2706727"/>
            <a:ext cx="4724400"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904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77282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Module Overview</a:t>
            </a:r>
            <a:endParaRPr lang="en-US" sz="4400" kern="1200" dirty="0">
              <a:solidFill>
                <a:schemeClr val="accent1"/>
              </a:solidFill>
              <a:latin typeface="Times New Roman" panose="02020603050405020304" pitchFamily="18" charset="0"/>
              <a:cs typeface="Times New Roman" panose="02020603050405020304" pitchFamily="18" charset="0"/>
            </a:endParaRP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415532"/>
            <a:ext cx="1719189" cy="771041"/>
          </a:xfrm>
          <a:prstGeom prst="rect">
            <a:avLst/>
          </a:prstGeom>
          <a:noFill/>
          <a:ln>
            <a:noFill/>
          </a:ln>
        </p:spPr>
      </p:pic>
      <p:sp>
        <p:nvSpPr>
          <p:cNvPr id="7" name="Title 1">
            <a:extLst>
              <a:ext uri="{FF2B5EF4-FFF2-40B4-BE49-F238E27FC236}">
                <a16:creationId xmlns:a16="http://schemas.microsoft.com/office/drawing/2014/main" id="{5C95CEDB-F5CF-45E8-A1FF-97267BABC997}"/>
              </a:ext>
            </a:extLst>
          </p:cNvPr>
          <p:cNvSpPr txBox="1">
            <a:spLocks/>
          </p:cNvSpPr>
          <p:nvPr/>
        </p:nvSpPr>
        <p:spPr>
          <a:xfrm>
            <a:off x="869022" y="1491797"/>
            <a:ext cx="10947400" cy="5843764"/>
          </a:xfrm>
          <a:prstGeom prst="rect">
            <a:avLst/>
          </a:prstGeom>
          <a:ln>
            <a:no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dirty="0">
                <a:latin typeface="Times New Roman" panose="02020603050405020304" pitchFamily="18" charset="0"/>
                <a:cs typeface="Times New Roman" panose="02020603050405020304" pitchFamily="18" charset="0"/>
              </a:rPr>
              <a:t>Course Duration</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15 Weeks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13 Lectures + Revision + In Class Test</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Tutorials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Questions + Practical</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Assignment &amp; Evaluation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Exam Weighted 		     60%</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Assignments                          40%</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Total                                      100%</a:t>
            </a:r>
            <a:br>
              <a:rPr lang="en-US" sz="2000" dirty="0">
                <a:latin typeface="Times New Roman" panose="02020603050405020304" pitchFamily="18" charset="0"/>
                <a:cs typeface="Times New Roman" panose="02020603050405020304" pitchFamily="18" charset="0"/>
              </a:rPr>
            </a:br>
            <a:br>
              <a:rPr lang="en-US" sz="2700" i="1" dirty="0">
                <a:latin typeface="Times New Roman" panose="02020603050405020304" pitchFamily="18" charset="0"/>
                <a:ea typeface="Chalkduster" charset="0"/>
                <a:cs typeface="Times New Roman" panose="02020603050405020304" pitchFamily="18" charset="0"/>
              </a:rPr>
            </a:br>
            <a:br>
              <a:rPr lang="en-US" i="1" dirty="0">
                <a:latin typeface="Times New Roman" panose="02020603050405020304" pitchFamily="18" charset="0"/>
                <a:cs typeface="Times New Roman" panose="02020603050405020304" pitchFamily="18" charset="0"/>
              </a:rPr>
            </a:br>
            <a:br>
              <a:rPr lang="en-US" i="1" dirty="0">
                <a:latin typeface="Times New Roman" panose="02020603050405020304" pitchFamily="18" charset="0"/>
                <a:cs typeface="Times New Roman" panose="02020603050405020304" pitchFamily="18" charset="0"/>
              </a:rPr>
            </a:b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1552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5890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Switch</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sp>
        <p:nvSpPr>
          <p:cNvPr id="13" name="Content Placeholder 2">
            <a:extLst>
              <a:ext uri="{FF2B5EF4-FFF2-40B4-BE49-F238E27FC236}">
                <a16:creationId xmlns:a16="http://schemas.microsoft.com/office/drawing/2014/main" id="{0DC7E3AF-7486-4DFF-8EBE-5C41525F52C6}"/>
              </a:ext>
            </a:extLst>
          </p:cNvPr>
          <p:cNvSpPr>
            <a:spLocks noGrp="1"/>
          </p:cNvSpPr>
          <p:nvPr>
            <p:ph idx="1"/>
          </p:nvPr>
        </p:nvSpPr>
        <p:spPr>
          <a:xfrm>
            <a:off x="677334" y="1474202"/>
            <a:ext cx="10131079" cy="912395"/>
          </a:xfrm>
        </p:spPr>
        <p:txBody>
          <a:bodyPr>
            <a:normAutofit/>
          </a:bodyPr>
          <a:lstStyle/>
          <a:p>
            <a:pPr marL="0" indent="0">
              <a:buNone/>
            </a:pPr>
            <a:r>
              <a:rPr lang="en-US" sz="2400" dirty="0"/>
              <a:t>It is a networking hardware that connects devices on a computer network.</a:t>
            </a:r>
          </a:p>
        </p:txBody>
      </p:sp>
      <p:pic>
        <p:nvPicPr>
          <p:cNvPr id="14" name="Picture 2" descr="Image result for network switch">
            <a:extLst>
              <a:ext uri="{FF2B5EF4-FFF2-40B4-BE49-F238E27FC236}">
                <a16:creationId xmlns:a16="http://schemas.microsoft.com/office/drawing/2014/main" id="{BF5E9B55-5AD7-4EB7-BEFC-2DFC79694A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34" y="2600033"/>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Image result for network switch">
            <a:extLst>
              <a:ext uri="{FF2B5EF4-FFF2-40B4-BE49-F238E27FC236}">
                <a16:creationId xmlns:a16="http://schemas.microsoft.com/office/drawing/2014/main" id="{628F441D-1907-46C5-BA90-85DD4C042B7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 t="33252" r="-2090" b="29770"/>
          <a:stretch/>
        </p:blipFill>
        <p:spPr bwMode="auto">
          <a:xfrm>
            <a:off x="3123141" y="2677885"/>
            <a:ext cx="8746944" cy="2376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73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5890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Switch vs Hub</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graphicFrame>
        <p:nvGraphicFramePr>
          <p:cNvPr id="10" name="Table 5">
            <a:extLst>
              <a:ext uri="{FF2B5EF4-FFF2-40B4-BE49-F238E27FC236}">
                <a16:creationId xmlns:a16="http://schemas.microsoft.com/office/drawing/2014/main" id="{25AD3AD5-68DF-4ED8-BB28-C347CC053E49}"/>
              </a:ext>
            </a:extLst>
          </p:cNvPr>
          <p:cNvGraphicFramePr>
            <a:graphicFrameLocks noGrp="1"/>
          </p:cNvGraphicFramePr>
          <p:nvPr>
            <p:extLst>
              <p:ext uri="{D42A27DB-BD31-4B8C-83A1-F6EECF244321}">
                <p14:modId xmlns:p14="http://schemas.microsoft.com/office/powerpoint/2010/main" val="2626562919"/>
              </p:ext>
            </p:extLst>
          </p:nvPr>
        </p:nvGraphicFramePr>
        <p:xfrm>
          <a:off x="1032987" y="1138615"/>
          <a:ext cx="10368664" cy="4406972"/>
        </p:xfrm>
        <a:graphic>
          <a:graphicData uri="http://schemas.openxmlformats.org/drawingml/2006/table">
            <a:tbl>
              <a:tblPr firstRow="1" bandRow="1">
                <a:tableStyleId>{5C22544A-7EE6-4342-B048-85BDC9FD1C3A}</a:tableStyleId>
              </a:tblPr>
              <a:tblGrid>
                <a:gridCol w="5184332">
                  <a:extLst>
                    <a:ext uri="{9D8B030D-6E8A-4147-A177-3AD203B41FA5}">
                      <a16:colId xmlns:a16="http://schemas.microsoft.com/office/drawing/2014/main" val="1380385388"/>
                    </a:ext>
                  </a:extLst>
                </a:gridCol>
                <a:gridCol w="5184332">
                  <a:extLst>
                    <a:ext uri="{9D8B030D-6E8A-4147-A177-3AD203B41FA5}">
                      <a16:colId xmlns:a16="http://schemas.microsoft.com/office/drawing/2014/main" val="3178540458"/>
                    </a:ext>
                  </a:extLst>
                </a:gridCol>
              </a:tblGrid>
              <a:tr h="655212">
                <a:tc>
                  <a:txBody>
                    <a:bodyPr/>
                    <a:lstStyle/>
                    <a:p>
                      <a:pPr algn="ctr"/>
                      <a:r>
                        <a:rPr lang="en-US" dirty="0"/>
                        <a:t>HUB</a:t>
                      </a:r>
                    </a:p>
                  </a:txBody>
                  <a:tcPr/>
                </a:tc>
                <a:tc>
                  <a:txBody>
                    <a:bodyPr/>
                    <a:lstStyle/>
                    <a:p>
                      <a:pPr algn="ctr"/>
                      <a:r>
                        <a:rPr lang="en-US" dirty="0"/>
                        <a:t>SWITCH</a:t>
                      </a:r>
                    </a:p>
                  </a:txBody>
                  <a:tcPr/>
                </a:tc>
                <a:extLst>
                  <a:ext uri="{0D108BD9-81ED-4DB2-BD59-A6C34878D82A}">
                    <a16:rowId xmlns:a16="http://schemas.microsoft.com/office/drawing/2014/main" val="285071465"/>
                  </a:ext>
                </a:extLst>
              </a:tr>
              <a:tr h="655212">
                <a:tc>
                  <a:txBody>
                    <a:bodyPr/>
                    <a:lstStyle/>
                    <a:p>
                      <a:pPr algn="l"/>
                      <a:r>
                        <a:rPr lang="en-US" sz="1800" b="0" i="0" kern="1200" dirty="0">
                          <a:solidFill>
                            <a:schemeClr val="dk1"/>
                          </a:solidFill>
                          <a:effectLst/>
                          <a:latin typeface="+mn-lt"/>
                          <a:ea typeface="+mn-ea"/>
                          <a:cs typeface="+mn-cs"/>
                        </a:rPr>
                        <a:t>Transmission mode is Half-duplex</a:t>
                      </a:r>
                      <a:endParaRPr lang="en-US" dirty="0"/>
                    </a:p>
                  </a:txBody>
                  <a:tcPr/>
                </a:tc>
                <a:tc>
                  <a:txBody>
                    <a:bodyPr/>
                    <a:lstStyle/>
                    <a:p>
                      <a:pPr algn="l"/>
                      <a:r>
                        <a:rPr lang="en-US" sz="1800" b="0" i="0" kern="1200" dirty="0">
                          <a:solidFill>
                            <a:schemeClr val="dk1"/>
                          </a:solidFill>
                          <a:effectLst/>
                          <a:latin typeface="+mn-lt"/>
                          <a:ea typeface="+mn-ea"/>
                          <a:cs typeface="+mn-cs"/>
                        </a:rPr>
                        <a:t>Transmission mode is Full duplex</a:t>
                      </a:r>
                      <a:endParaRPr lang="en-US" dirty="0"/>
                    </a:p>
                  </a:txBody>
                  <a:tcPr/>
                </a:tc>
                <a:extLst>
                  <a:ext uri="{0D108BD9-81ED-4DB2-BD59-A6C34878D82A}">
                    <a16:rowId xmlns:a16="http://schemas.microsoft.com/office/drawing/2014/main" val="3160934796"/>
                  </a:ext>
                </a:extLst>
              </a:tr>
              <a:tr h="1130912">
                <a:tc>
                  <a:txBody>
                    <a:bodyPr/>
                    <a:lstStyle/>
                    <a:p>
                      <a:pPr algn="l"/>
                      <a:r>
                        <a:rPr lang="en-US" sz="1800" b="0" i="0" kern="1200" dirty="0">
                          <a:solidFill>
                            <a:schemeClr val="dk1"/>
                          </a:solidFill>
                          <a:effectLst/>
                          <a:latin typeface="+mn-lt"/>
                          <a:ea typeface="+mn-ea"/>
                          <a:cs typeface="+mn-cs"/>
                        </a:rPr>
                        <a:t>Hubs operates as a Layer 1 devices per the OSI model</a:t>
                      </a:r>
                      <a:endParaRPr lang="en-US" dirty="0"/>
                    </a:p>
                  </a:txBody>
                  <a:tcPr/>
                </a:tc>
                <a:tc>
                  <a:txBody>
                    <a:bodyPr/>
                    <a:lstStyle/>
                    <a:p>
                      <a:pPr algn="l"/>
                      <a:r>
                        <a:rPr lang="en-US" sz="1800" b="0" i="0" kern="1200" dirty="0">
                          <a:solidFill>
                            <a:schemeClr val="dk1"/>
                          </a:solidFill>
                          <a:effectLst/>
                          <a:latin typeface="+mn-lt"/>
                          <a:ea typeface="+mn-ea"/>
                          <a:cs typeface="+mn-cs"/>
                        </a:rPr>
                        <a:t>Network switches help you to operate at Layer 2 of the OSI model</a:t>
                      </a:r>
                      <a:endParaRPr lang="en-US" dirty="0"/>
                    </a:p>
                  </a:txBody>
                  <a:tcPr/>
                </a:tc>
                <a:extLst>
                  <a:ext uri="{0D108BD9-81ED-4DB2-BD59-A6C34878D82A}">
                    <a16:rowId xmlns:a16="http://schemas.microsoft.com/office/drawing/2014/main" val="3999474546"/>
                  </a:ext>
                </a:extLst>
              </a:tr>
              <a:tr h="655212">
                <a:tc>
                  <a:txBody>
                    <a:bodyPr/>
                    <a:lstStyle/>
                    <a:p>
                      <a:pPr algn="l"/>
                      <a:r>
                        <a:rPr lang="en-US" sz="1800" b="0" i="0" kern="1200" dirty="0">
                          <a:solidFill>
                            <a:schemeClr val="dk1"/>
                          </a:solidFill>
                          <a:effectLst/>
                          <a:latin typeface="+mn-lt"/>
                          <a:ea typeface="+mn-ea"/>
                          <a:cs typeface="+mn-cs"/>
                        </a:rPr>
                        <a:t>Not an intelligent device</a:t>
                      </a:r>
                      <a:endParaRPr lang="en-US" dirty="0"/>
                    </a:p>
                  </a:txBody>
                  <a:tcPr/>
                </a:tc>
                <a:tc>
                  <a:txBody>
                    <a:bodyPr/>
                    <a:lstStyle/>
                    <a:p>
                      <a:pPr algn="l"/>
                      <a:r>
                        <a:rPr lang="en-US" sz="1800" b="0" i="0" kern="1200" dirty="0">
                          <a:solidFill>
                            <a:schemeClr val="dk1"/>
                          </a:solidFill>
                          <a:effectLst/>
                          <a:latin typeface="+mn-lt"/>
                          <a:ea typeface="+mn-ea"/>
                          <a:cs typeface="+mn-cs"/>
                        </a:rPr>
                        <a:t>Intelligent device</a:t>
                      </a:r>
                      <a:endParaRPr lang="en-US" dirty="0"/>
                    </a:p>
                  </a:txBody>
                  <a:tcPr/>
                </a:tc>
                <a:extLst>
                  <a:ext uri="{0D108BD9-81ED-4DB2-BD59-A6C34878D82A}">
                    <a16:rowId xmlns:a16="http://schemas.microsoft.com/office/drawing/2014/main" val="3478304236"/>
                  </a:ext>
                </a:extLst>
              </a:tr>
              <a:tr h="655212">
                <a:tc>
                  <a:txBody>
                    <a:bodyPr/>
                    <a:lstStyle/>
                    <a:p>
                      <a:pPr algn="l"/>
                      <a:r>
                        <a:rPr lang="en-US" sz="1800" b="0" i="0" kern="1200" dirty="0">
                          <a:solidFill>
                            <a:schemeClr val="dk1"/>
                          </a:solidFill>
                          <a:effectLst/>
                          <a:latin typeface="+mn-lt"/>
                          <a:ea typeface="+mn-ea"/>
                          <a:cs typeface="+mn-cs"/>
                        </a:rPr>
                        <a:t>Its speed is up to 10 Mbps</a:t>
                      </a:r>
                      <a:endParaRPr lang="en-US" dirty="0"/>
                    </a:p>
                  </a:txBody>
                  <a:tcPr/>
                </a:tc>
                <a:tc>
                  <a:txBody>
                    <a:bodyPr/>
                    <a:lstStyle/>
                    <a:p>
                      <a:pPr algn="l"/>
                      <a:r>
                        <a:rPr lang="en-US" sz="1800" b="0" i="0" kern="1200" dirty="0">
                          <a:solidFill>
                            <a:schemeClr val="dk1"/>
                          </a:solidFill>
                          <a:effectLst/>
                          <a:latin typeface="+mn-lt"/>
                          <a:ea typeface="+mn-ea"/>
                          <a:cs typeface="+mn-cs"/>
                        </a:rPr>
                        <a:t>10/100 Mbps, 1 Gbps, 10 Gbps</a:t>
                      </a:r>
                      <a:endParaRPr lang="en-US" dirty="0"/>
                    </a:p>
                  </a:txBody>
                  <a:tcPr/>
                </a:tc>
                <a:extLst>
                  <a:ext uri="{0D108BD9-81ED-4DB2-BD59-A6C34878D82A}">
                    <a16:rowId xmlns:a16="http://schemas.microsoft.com/office/drawing/2014/main" val="1658102403"/>
                  </a:ext>
                </a:extLst>
              </a:tr>
              <a:tr h="655212">
                <a:tc>
                  <a:txBody>
                    <a:bodyPr/>
                    <a:lstStyle/>
                    <a:p>
                      <a:pPr algn="l"/>
                      <a:r>
                        <a:rPr lang="en-US" sz="1800" b="0" i="0" kern="1200" dirty="0">
                          <a:solidFill>
                            <a:schemeClr val="dk1"/>
                          </a:solidFill>
                          <a:effectLst/>
                          <a:latin typeface="+mn-lt"/>
                          <a:ea typeface="+mn-ea"/>
                          <a:cs typeface="+mn-cs"/>
                        </a:rPr>
                        <a:t>Does not use software</a:t>
                      </a:r>
                      <a:endParaRPr lang="en-US" dirty="0"/>
                    </a:p>
                  </a:txBody>
                  <a:tcPr/>
                </a:tc>
                <a:tc>
                  <a:txBody>
                    <a:bodyPr/>
                    <a:lstStyle/>
                    <a:p>
                      <a:pPr algn="l"/>
                      <a:r>
                        <a:rPr lang="en-US" sz="1800" b="0" i="0" kern="1200" dirty="0">
                          <a:solidFill>
                            <a:schemeClr val="dk1"/>
                          </a:solidFill>
                          <a:effectLst/>
                          <a:latin typeface="+mn-lt"/>
                          <a:ea typeface="+mn-ea"/>
                          <a:cs typeface="+mn-cs"/>
                        </a:rPr>
                        <a:t>Has software for administration</a:t>
                      </a:r>
                      <a:endParaRPr lang="en-US" dirty="0"/>
                    </a:p>
                  </a:txBody>
                  <a:tcPr/>
                </a:tc>
                <a:extLst>
                  <a:ext uri="{0D108BD9-81ED-4DB2-BD59-A6C34878D82A}">
                    <a16:rowId xmlns:a16="http://schemas.microsoft.com/office/drawing/2014/main" val="2222339370"/>
                  </a:ext>
                </a:extLst>
              </a:tr>
            </a:tbl>
          </a:graphicData>
        </a:graphic>
      </p:graphicFrame>
    </p:spTree>
    <p:extLst>
      <p:ext uri="{BB962C8B-B14F-4D97-AF65-F5344CB8AC3E}">
        <p14:creationId xmlns:p14="http://schemas.microsoft.com/office/powerpoint/2010/main" val="1342066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5890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What is Transmission Media</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sp>
        <p:nvSpPr>
          <p:cNvPr id="7" name="Title 1">
            <a:extLst>
              <a:ext uri="{FF2B5EF4-FFF2-40B4-BE49-F238E27FC236}">
                <a16:creationId xmlns:a16="http://schemas.microsoft.com/office/drawing/2014/main" id="{42CC73F8-EBD8-49C0-A072-509984A0E951}"/>
              </a:ext>
            </a:extLst>
          </p:cNvPr>
          <p:cNvSpPr txBox="1">
            <a:spLocks/>
          </p:cNvSpPr>
          <p:nvPr/>
        </p:nvSpPr>
        <p:spPr>
          <a:xfrm>
            <a:off x="594243" y="1954710"/>
            <a:ext cx="10572000" cy="2189254"/>
          </a:xfrm>
          <a:prstGeom prst="rect">
            <a:avLst/>
          </a:prstGeom>
          <a:effectLst/>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Times New Roman" panose="02020603050405020304" pitchFamily="18" charset="0"/>
                <a:cs typeface="Times New Roman" panose="02020603050405020304" pitchFamily="18" charset="0"/>
              </a:rPr>
              <a:t>A transmission medium is a physical path between the transmitter and the receiver.</a:t>
            </a:r>
          </a:p>
        </p:txBody>
      </p:sp>
    </p:spTree>
    <p:extLst>
      <p:ext uri="{BB962C8B-B14F-4D97-AF65-F5344CB8AC3E}">
        <p14:creationId xmlns:p14="http://schemas.microsoft.com/office/powerpoint/2010/main" val="1094232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5890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Types of Transmission Media</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pic>
        <p:nvPicPr>
          <p:cNvPr id="8" name="Picture 7">
            <a:extLst>
              <a:ext uri="{FF2B5EF4-FFF2-40B4-BE49-F238E27FC236}">
                <a16:creationId xmlns:a16="http://schemas.microsoft.com/office/drawing/2014/main" id="{CA882967-7324-46A4-A578-CD29EF14AC99}"/>
              </a:ext>
            </a:extLst>
          </p:cNvPr>
          <p:cNvPicPr>
            <a:picLocks noChangeAspect="1"/>
          </p:cNvPicPr>
          <p:nvPr/>
        </p:nvPicPr>
        <p:blipFill>
          <a:blip r:embed="rId3"/>
          <a:stretch>
            <a:fillRect/>
          </a:stretch>
        </p:blipFill>
        <p:spPr>
          <a:xfrm>
            <a:off x="1146309" y="1061344"/>
            <a:ext cx="10247731" cy="4195380"/>
          </a:xfrm>
          <a:prstGeom prst="rect">
            <a:avLst/>
          </a:prstGeom>
        </p:spPr>
      </p:pic>
    </p:spTree>
    <p:extLst>
      <p:ext uri="{BB962C8B-B14F-4D97-AF65-F5344CB8AC3E}">
        <p14:creationId xmlns:p14="http://schemas.microsoft.com/office/powerpoint/2010/main" val="2437340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5890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Guided Media</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sp>
        <p:nvSpPr>
          <p:cNvPr id="7" name="TextBox 6">
            <a:extLst>
              <a:ext uri="{FF2B5EF4-FFF2-40B4-BE49-F238E27FC236}">
                <a16:creationId xmlns:a16="http://schemas.microsoft.com/office/drawing/2014/main" id="{090742FF-A87F-4530-8FF7-AFBEC0CE592F}"/>
              </a:ext>
            </a:extLst>
          </p:cNvPr>
          <p:cNvSpPr txBox="1"/>
          <p:nvPr/>
        </p:nvSpPr>
        <p:spPr>
          <a:xfrm>
            <a:off x="399748" y="1333939"/>
            <a:ext cx="11346315" cy="3416320"/>
          </a:xfrm>
          <a:prstGeom prst="rect">
            <a:avLst/>
          </a:prstGeom>
          <a:noFill/>
        </p:spPr>
        <p:txBody>
          <a:bodyPr wrap="square" rtlCol="0">
            <a:spAutoFit/>
          </a:bodyPr>
          <a:lstStyle/>
          <a:p>
            <a:pPr marL="342900" marR="0" lvl="0" indent="-342900" defTabSz="914400" eaLnBrk="1" fontAlgn="auto" latinLnBrk="0" hangingPunct="1">
              <a:lnSpc>
                <a:spcPct val="100000"/>
              </a:lnSpc>
              <a:spcBef>
                <a:spcPts val="0"/>
              </a:spcBef>
              <a:spcAft>
                <a:spcPts val="0"/>
              </a:spcAft>
              <a:buClrTx/>
              <a:buSzTx/>
              <a:buFont typeface="+mj-lt"/>
              <a:buNone/>
              <a:tabLst/>
              <a:defRPr/>
            </a:pPr>
            <a:r>
              <a:rPr lang="en-US" sz="2400" dirty="0">
                <a:latin typeface="Times New Roman" panose="02020603050405020304" pitchFamily="18" charset="0"/>
                <a:cs typeface="Times New Roman" panose="02020603050405020304" pitchFamily="18" charset="0"/>
              </a:rPr>
              <a:t>	It is also referred to as Wired or Bounded transmission media. Signals being transmitted are directed and confined in a narrow pathway by using physical links</a:t>
            </a:r>
          </a:p>
          <a:p>
            <a:pPr marL="342900" marR="0" lvl="0" indent="-342900" defTabSz="914400" eaLnBrk="1" fontAlgn="auto" latinLnBrk="0" hangingPunct="1">
              <a:lnSpc>
                <a:spcPct val="100000"/>
              </a:lnSpc>
              <a:spcBef>
                <a:spcPts val="0"/>
              </a:spcBef>
              <a:spcAft>
                <a:spcPts val="0"/>
              </a:spcAft>
              <a:buClrTx/>
              <a:buSzTx/>
              <a:buFont typeface="+mj-lt"/>
              <a:buNone/>
              <a:tabLst/>
              <a:defRPr/>
            </a:pPr>
            <a:endParaRPr lang="en-US" sz="2400" dirty="0">
              <a:latin typeface="Times New Roman" panose="02020603050405020304" pitchFamily="18" charset="0"/>
              <a:cs typeface="Times New Roman" panose="02020603050405020304" pitchFamily="18" charset="0"/>
            </a:endParaRPr>
          </a:p>
          <a:p>
            <a:pPr marL="342900" marR="0" lvl="0" indent="-342900" defTabSz="914400" eaLnBrk="1" fontAlgn="auto" latinLnBrk="0" hangingPunct="1">
              <a:lnSpc>
                <a:spcPct val="100000"/>
              </a:lnSpc>
              <a:spcBef>
                <a:spcPts val="0"/>
              </a:spcBef>
              <a:spcAft>
                <a:spcPts val="0"/>
              </a:spcAft>
              <a:buClrTx/>
              <a:buSzTx/>
              <a:buFont typeface="+mj-lt"/>
              <a:buNone/>
              <a:tabLst/>
              <a:defRPr/>
            </a:pPr>
            <a:r>
              <a:rPr lang="en-US" sz="2400" dirty="0">
                <a:latin typeface="Times New Roman" panose="02020603050405020304" pitchFamily="18" charset="0"/>
                <a:cs typeface="Times New Roman" panose="02020603050405020304" pitchFamily="18" charset="0"/>
              </a:rPr>
              <a:t>Features</a:t>
            </a:r>
          </a:p>
          <a:p>
            <a:pPr marL="342900" marR="0" lvl="0" indent="-342900" defTabSz="914400" eaLnBrk="1" fontAlgn="auto" latinLnBrk="0" hangingPunct="1">
              <a:lnSpc>
                <a:spcPct val="100000"/>
              </a:lnSpc>
              <a:spcBef>
                <a:spcPts val="0"/>
              </a:spcBef>
              <a:spcAft>
                <a:spcPts val="0"/>
              </a:spcAft>
              <a:buClrTx/>
              <a:buSzTx/>
              <a:buFont typeface="+mj-lt"/>
              <a:buNone/>
              <a:tabLst/>
              <a:defRPr/>
            </a:pPr>
            <a:endParaRPr lang="en-US" sz="2400" dirty="0">
              <a:latin typeface="Times New Roman" panose="02020603050405020304" pitchFamily="18" charset="0"/>
              <a:cs typeface="Times New Roman" panose="02020603050405020304" pitchFamily="18" charset="0"/>
            </a:endParaRPr>
          </a:p>
          <a:p>
            <a:pPr marL="800100" lvl="1" indent="-342900" defTabSz="914400">
              <a:buFont typeface="Arial" charset="0"/>
              <a:buChar char="•"/>
            </a:pPr>
            <a:r>
              <a:rPr lang="en-US" sz="2400" dirty="0">
                <a:latin typeface="Times New Roman" panose="02020603050405020304" pitchFamily="18" charset="0"/>
                <a:cs typeface="Times New Roman" panose="02020603050405020304" pitchFamily="18" charset="0"/>
              </a:rPr>
              <a:t>	High Speed	</a:t>
            </a:r>
          </a:p>
          <a:p>
            <a:pPr marL="800100" lvl="1" indent="-342900" defTabSz="914400">
              <a:buFont typeface="Arial" charset="0"/>
              <a:buChar char="•"/>
            </a:pPr>
            <a:r>
              <a:rPr lang="en-US" sz="2400" dirty="0">
                <a:latin typeface="Times New Roman" panose="02020603050405020304" pitchFamily="18" charset="0"/>
                <a:cs typeface="Times New Roman" panose="02020603050405020304" pitchFamily="18" charset="0"/>
              </a:rPr>
              <a:t>	Secure</a:t>
            </a:r>
          </a:p>
          <a:p>
            <a:pPr marL="800100" lvl="1" indent="-342900" defTabSz="914400">
              <a:buFont typeface="Arial" charset="0"/>
              <a:buChar char="•"/>
            </a:pPr>
            <a:r>
              <a:rPr lang="en-US" sz="2400" dirty="0">
                <a:latin typeface="Times New Roman" panose="02020603050405020304" pitchFamily="18" charset="0"/>
                <a:cs typeface="Times New Roman" panose="02020603050405020304" pitchFamily="18" charset="0"/>
              </a:rPr>
              <a:t>	Used for comparatively shorter distances</a:t>
            </a:r>
          </a:p>
          <a:p>
            <a:pPr marL="342900" marR="0" lvl="0" indent="-342900" defTabSz="914400" eaLnBrk="1" fontAlgn="auto" latinLnBrk="0" hangingPunct="1">
              <a:lnSpc>
                <a:spcPct val="100000"/>
              </a:lnSpc>
              <a:spcBef>
                <a:spcPts val="0"/>
              </a:spcBef>
              <a:spcAft>
                <a:spcPts val="0"/>
              </a:spcAft>
              <a:buClrTx/>
              <a:buSzTx/>
              <a:buFont typeface="+mj-lt"/>
              <a:buNone/>
              <a:tabLst/>
              <a:defRP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8253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5890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Guided media | Twisted Pair</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sp>
        <p:nvSpPr>
          <p:cNvPr id="8" name="TextBox 7">
            <a:extLst>
              <a:ext uri="{FF2B5EF4-FFF2-40B4-BE49-F238E27FC236}">
                <a16:creationId xmlns:a16="http://schemas.microsoft.com/office/drawing/2014/main" id="{830ABE25-4BC3-4CFA-8CF1-18E0DBF7A752}"/>
              </a:ext>
            </a:extLst>
          </p:cNvPr>
          <p:cNvSpPr txBox="1"/>
          <p:nvPr/>
        </p:nvSpPr>
        <p:spPr>
          <a:xfrm>
            <a:off x="399748" y="1088840"/>
            <a:ext cx="11022601" cy="4893647"/>
          </a:xfrm>
          <a:prstGeom prst="rect">
            <a:avLst/>
          </a:prstGeom>
          <a:noFill/>
        </p:spPr>
        <p:txBody>
          <a:bodyPr wrap="square" rtlCol="0">
            <a:spAutoFit/>
          </a:bodyPr>
          <a:lstStyle/>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sz="2400" dirty="0">
                <a:latin typeface="Times New Roman" panose="02020603050405020304" pitchFamily="18" charset="0"/>
                <a:cs typeface="Times New Roman" panose="02020603050405020304" pitchFamily="18" charset="0"/>
              </a:rPr>
              <a:t>The most popular networking cabling is twisted pair.</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endParaRPr lang="en-US" sz="2400" dirty="0">
              <a:latin typeface="Times New Roman" panose="02020603050405020304" pitchFamily="18" charset="0"/>
              <a:cs typeface="Times New Roman" panose="02020603050405020304" pitchFamily="18" charset="0"/>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sz="2400" dirty="0">
                <a:latin typeface="Times New Roman" panose="02020603050405020304" pitchFamily="18" charset="0"/>
                <a:cs typeface="Times New Roman" panose="02020603050405020304" pitchFamily="18" charset="0"/>
              </a:rPr>
              <a:t>It is light weight, easy to install, inexpensive and support many different types of network.</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endParaRPr lang="en-US" sz="2400" dirty="0">
              <a:latin typeface="Times New Roman" panose="02020603050405020304" pitchFamily="18" charset="0"/>
              <a:cs typeface="Times New Roman" panose="02020603050405020304" pitchFamily="18" charset="0"/>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sz="2400" dirty="0">
                <a:latin typeface="Times New Roman" panose="02020603050405020304" pitchFamily="18" charset="0"/>
                <a:cs typeface="Times New Roman" panose="02020603050405020304" pitchFamily="18" charset="0"/>
              </a:rPr>
              <a:t>It also supports speed of 100 Mbps.</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endParaRPr lang="en-US" sz="2400" dirty="0">
              <a:latin typeface="Times New Roman" panose="02020603050405020304" pitchFamily="18" charset="0"/>
              <a:cs typeface="Times New Roman" panose="02020603050405020304" pitchFamily="18" charset="0"/>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sz="2400" dirty="0">
                <a:latin typeface="Times New Roman" panose="02020603050405020304" pitchFamily="18" charset="0"/>
                <a:cs typeface="Times New Roman" panose="02020603050405020304" pitchFamily="18" charset="0"/>
              </a:rPr>
              <a:t>Twisted pair cabling is made of pairs of solid or stranded copper twisted along each other.</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endParaRPr lang="en-US" sz="2400" dirty="0">
              <a:latin typeface="Times New Roman" panose="02020603050405020304" pitchFamily="18" charset="0"/>
              <a:cs typeface="Times New Roman" panose="02020603050405020304" pitchFamily="18" charset="0"/>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sz="2400" dirty="0">
                <a:latin typeface="Times New Roman" panose="02020603050405020304" pitchFamily="18" charset="0"/>
                <a:cs typeface="Times New Roman" panose="02020603050405020304" pitchFamily="18" charset="0"/>
              </a:rPr>
              <a:t>Most commonly used in the telephone network and for communications within buildings.</a:t>
            </a:r>
          </a:p>
          <a:p>
            <a:pPr marL="342900" marR="0" lvl="0" indent="-342900" defTabSz="914400" eaLnBrk="1" fontAlgn="auto" latinLnBrk="0" hangingPunct="1">
              <a:lnSpc>
                <a:spcPct val="100000"/>
              </a:lnSpc>
              <a:spcBef>
                <a:spcPts val="0"/>
              </a:spcBef>
              <a:spcAft>
                <a:spcPts val="0"/>
              </a:spcAft>
              <a:buClrTx/>
              <a:buSzTx/>
              <a:buFont typeface="+mj-lt"/>
              <a:buNone/>
              <a:tabLst/>
              <a:defRP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2006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5890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Guided media | Twisted Pair</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pic>
        <p:nvPicPr>
          <p:cNvPr id="7" name="Picture 6">
            <a:extLst>
              <a:ext uri="{FF2B5EF4-FFF2-40B4-BE49-F238E27FC236}">
                <a16:creationId xmlns:a16="http://schemas.microsoft.com/office/drawing/2014/main" id="{1A9171AC-4CBF-424F-B82A-A8B6083CF8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912" y="1324518"/>
            <a:ext cx="9401175" cy="3760470"/>
          </a:xfrm>
          <a:prstGeom prst="rect">
            <a:avLst/>
          </a:prstGeom>
        </p:spPr>
      </p:pic>
    </p:spTree>
    <p:extLst>
      <p:ext uri="{BB962C8B-B14F-4D97-AF65-F5344CB8AC3E}">
        <p14:creationId xmlns:p14="http://schemas.microsoft.com/office/powerpoint/2010/main" val="2956303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5890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Guided media | Twisted Pair</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sp>
        <p:nvSpPr>
          <p:cNvPr id="8" name="TextBox 7">
            <a:extLst>
              <a:ext uri="{FF2B5EF4-FFF2-40B4-BE49-F238E27FC236}">
                <a16:creationId xmlns:a16="http://schemas.microsoft.com/office/drawing/2014/main" id="{4EF68BC2-5DAC-4807-B348-27299DE947EA}"/>
              </a:ext>
            </a:extLst>
          </p:cNvPr>
          <p:cNvSpPr txBox="1"/>
          <p:nvPr/>
        </p:nvSpPr>
        <p:spPr>
          <a:xfrm>
            <a:off x="593655" y="1310146"/>
            <a:ext cx="9558338" cy="1323439"/>
          </a:xfrm>
          <a:prstGeom prst="rect">
            <a:avLst/>
          </a:prstGeom>
          <a:noFill/>
        </p:spPr>
        <p:txBody>
          <a:bodyPr wrap="square" rtlCol="0">
            <a:spAutoFit/>
          </a:bodyPr>
          <a:lstStyle/>
          <a:p>
            <a:pPr marL="342900" marR="0" lvl="0" indent="-342900" defTabSz="914400" eaLnBrk="1" fontAlgn="auto" latinLnBrk="0" hangingPunct="1">
              <a:lnSpc>
                <a:spcPct val="100000"/>
              </a:lnSpc>
              <a:spcBef>
                <a:spcPts val="0"/>
              </a:spcBef>
              <a:spcAft>
                <a:spcPts val="0"/>
              </a:spcAft>
              <a:buClrTx/>
              <a:buSzTx/>
              <a:buFont typeface="+mj-lt"/>
              <a:buNone/>
              <a:tabLst/>
              <a:defRPr/>
            </a:pPr>
            <a:r>
              <a:rPr lang="en-US" sz="2000" dirty="0"/>
              <a:t>There are two types of twisted pair cabling</a:t>
            </a:r>
          </a:p>
          <a:p>
            <a:pPr marL="342900" marR="0" lvl="0" indent="-342900" defTabSz="914400" eaLnBrk="1" fontAlgn="auto" latinLnBrk="0" hangingPunct="1">
              <a:lnSpc>
                <a:spcPct val="100000"/>
              </a:lnSpc>
              <a:spcBef>
                <a:spcPts val="0"/>
              </a:spcBef>
              <a:spcAft>
                <a:spcPts val="0"/>
              </a:spcAft>
              <a:buClrTx/>
              <a:buSzTx/>
              <a:buFont typeface="+mj-lt"/>
              <a:buNone/>
              <a:tabLst/>
              <a:defRPr/>
            </a:pPr>
            <a:endParaRPr lang="en-US" sz="2000" dirty="0"/>
          </a:p>
          <a:p>
            <a:pPr marL="457200" marR="0" lvl="0" indent="-457200" defTabSz="914400" eaLnBrk="1" fontAlgn="auto" latinLnBrk="0" hangingPunct="1">
              <a:lnSpc>
                <a:spcPct val="100000"/>
              </a:lnSpc>
              <a:spcBef>
                <a:spcPts val="0"/>
              </a:spcBef>
              <a:spcAft>
                <a:spcPts val="0"/>
              </a:spcAft>
              <a:buClrTx/>
              <a:buSzTx/>
              <a:buFont typeface="+mj-lt"/>
              <a:buAutoNum type="arabicPeriod"/>
              <a:tabLst/>
              <a:defRPr/>
            </a:pPr>
            <a:r>
              <a:rPr lang="en-US" sz="2000" dirty="0"/>
              <a:t>Unshielded twisted pair (UTP)</a:t>
            </a:r>
          </a:p>
          <a:p>
            <a:pPr marL="457200" marR="0" lvl="0" indent="-457200" defTabSz="914400" eaLnBrk="1" fontAlgn="auto" latinLnBrk="0" hangingPunct="1">
              <a:lnSpc>
                <a:spcPct val="100000"/>
              </a:lnSpc>
              <a:spcBef>
                <a:spcPts val="0"/>
              </a:spcBef>
              <a:spcAft>
                <a:spcPts val="0"/>
              </a:spcAft>
              <a:buClrTx/>
              <a:buSzTx/>
              <a:buFont typeface="+mj-lt"/>
              <a:buAutoNum type="arabicPeriod"/>
              <a:tabLst/>
              <a:defRPr/>
            </a:pPr>
            <a:r>
              <a:rPr lang="en-US" sz="2000" dirty="0"/>
              <a:t>Shielded twisted pair (STP)</a:t>
            </a:r>
          </a:p>
        </p:txBody>
      </p:sp>
      <p:pic>
        <p:nvPicPr>
          <p:cNvPr id="9" name="Picture 8">
            <a:extLst>
              <a:ext uri="{FF2B5EF4-FFF2-40B4-BE49-F238E27FC236}">
                <a16:creationId xmlns:a16="http://schemas.microsoft.com/office/drawing/2014/main" id="{70E74141-4789-4AA3-8870-52541841AC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2041" y="2784221"/>
            <a:ext cx="7109952" cy="3390900"/>
          </a:xfrm>
          <a:prstGeom prst="rect">
            <a:avLst/>
          </a:prstGeom>
        </p:spPr>
      </p:pic>
    </p:spTree>
    <p:extLst>
      <p:ext uri="{BB962C8B-B14F-4D97-AF65-F5344CB8AC3E}">
        <p14:creationId xmlns:p14="http://schemas.microsoft.com/office/powerpoint/2010/main" val="3670724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2359614"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Guided media | UTP | Unshielded twisted pair</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sp>
        <p:nvSpPr>
          <p:cNvPr id="8" name="TextBox 7">
            <a:extLst>
              <a:ext uri="{FF2B5EF4-FFF2-40B4-BE49-F238E27FC236}">
                <a16:creationId xmlns:a16="http://schemas.microsoft.com/office/drawing/2014/main" id="{4EF68BC2-5DAC-4807-B348-27299DE947EA}"/>
              </a:ext>
            </a:extLst>
          </p:cNvPr>
          <p:cNvSpPr txBox="1"/>
          <p:nvPr/>
        </p:nvSpPr>
        <p:spPr>
          <a:xfrm>
            <a:off x="593655" y="1310146"/>
            <a:ext cx="9558338" cy="1323439"/>
          </a:xfrm>
          <a:prstGeom prst="rect">
            <a:avLst/>
          </a:prstGeom>
          <a:noFill/>
        </p:spPr>
        <p:txBody>
          <a:bodyPr wrap="square" rtlCol="0">
            <a:spAutoFit/>
          </a:bodyPr>
          <a:lstStyle/>
          <a:p>
            <a:pPr marL="342900" marR="0" lvl="0" indent="-342900" defTabSz="914400" eaLnBrk="1" fontAlgn="auto" latinLnBrk="0" hangingPunct="1">
              <a:lnSpc>
                <a:spcPct val="100000"/>
              </a:lnSpc>
              <a:spcBef>
                <a:spcPts val="0"/>
              </a:spcBef>
              <a:spcAft>
                <a:spcPts val="0"/>
              </a:spcAft>
              <a:buClrTx/>
              <a:buSzTx/>
              <a:buFont typeface="+mj-lt"/>
              <a:buNone/>
              <a:tabLst/>
              <a:defRPr/>
            </a:pPr>
            <a:r>
              <a:rPr lang="en-US" sz="2000" dirty="0"/>
              <a:t>There are two types of twisted pair cabling</a:t>
            </a:r>
          </a:p>
          <a:p>
            <a:pPr marL="342900" marR="0" lvl="0" indent="-342900" defTabSz="914400" eaLnBrk="1" fontAlgn="auto" latinLnBrk="0" hangingPunct="1">
              <a:lnSpc>
                <a:spcPct val="100000"/>
              </a:lnSpc>
              <a:spcBef>
                <a:spcPts val="0"/>
              </a:spcBef>
              <a:spcAft>
                <a:spcPts val="0"/>
              </a:spcAft>
              <a:buClrTx/>
              <a:buSzTx/>
              <a:buFont typeface="+mj-lt"/>
              <a:buNone/>
              <a:tabLst/>
              <a:defRPr/>
            </a:pPr>
            <a:endParaRPr lang="en-US" sz="2000" dirty="0"/>
          </a:p>
          <a:p>
            <a:pPr marL="457200" marR="0" lvl="0" indent="-457200" defTabSz="914400" eaLnBrk="1" fontAlgn="auto" latinLnBrk="0" hangingPunct="1">
              <a:lnSpc>
                <a:spcPct val="100000"/>
              </a:lnSpc>
              <a:spcBef>
                <a:spcPts val="0"/>
              </a:spcBef>
              <a:spcAft>
                <a:spcPts val="0"/>
              </a:spcAft>
              <a:buClrTx/>
              <a:buSzTx/>
              <a:buFont typeface="+mj-lt"/>
              <a:buAutoNum type="arabicPeriod"/>
              <a:tabLst/>
              <a:defRPr/>
            </a:pPr>
            <a:r>
              <a:rPr lang="en-US" sz="2000" dirty="0"/>
              <a:t>Unshielded twisted pair (UTP)</a:t>
            </a:r>
          </a:p>
          <a:p>
            <a:pPr marL="457200" marR="0" lvl="0" indent="-457200" defTabSz="914400" eaLnBrk="1" fontAlgn="auto" latinLnBrk="0" hangingPunct="1">
              <a:lnSpc>
                <a:spcPct val="100000"/>
              </a:lnSpc>
              <a:spcBef>
                <a:spcPts val="0"/>
              </a:spcBef>
              <a:spcAft>
                <a:spcPts val="0"/>
              </a:spcAft>
              <a:buClrTx/>
              <a:buSzTx/>
              <a:buFont typeface="+mj-lt"/>
              <a:buAutoNum type="arabicPeriod"/>
              <a:tabLst/>
              <a:defRPr/>
            </a:pPr>
            <a:r>
              <a:rPr lang="en-US" sz="2000" dirty="0"/>
              <a:t>Shielded twisted pair (STP)</a:t>
            </a:r>
          </a:p>
        </p:txBody>
      </p:sp>
      <p:pic>
        <p:nvPicPr>
          <p:cNvPr id="9" name="Picture 8">
            <a:extLst>
              <a:ext uri="{FF2B5EF4-FFF2-40B4-BE49-F238E27FC236}">
                <a16:creationId xmlns:a16="http://schemas.microsoft.com/office/drawing/2014/main" id="{70E74141-4789-4AA3-8870-52541841AC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2041" y="2784221"/>
            <a:ext cx="7109952" cy="3390900"/>
          </a:xfrm>
          <a:prstGeom prst="rect">
            <a:avLst/>
          </a:prstGeom>
        </p:spPr>
      </p:pic>
    </p:spTree>
    <p:extLst>
      <p:ext uri="{BB962C8B-B14F-4D97-AF65-F5344CB8AC3E}">
        <p14:creationId xmlns:p14="http://schemas.microsoft.com/office/powerpoint/2010/main" val="3150640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2359614"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Guided media | UTP | Unshielded twisted pair</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sp>
        <p:nvSpPr>
          <p:cNvPr id="10" name="TextBox 9">
            <a:extLst>
              <a:ext uri="{FF2B5EF4-FFF2-40B4-BE49-F238E27FC236}">
                <a16:creationId xmlns:a16="http://schemas.microsoft.com/office/drawing/2014/main" id="{633EB43E-8F56-4B53-9390-971EC9BDDD63}"/>
              </a:ext>
            </a:extLst>
          </p:cNvPr>
          <p:cNvSpPr txBox="1"/>
          <p:nvPr/>
        </p:nvSpPr>
        <p:spPr>
          <a:xfrm>
            <a:off x="399748" y="1092896"/>
            <a:ext cx="10529888" cy="5016758"/>
          </a:xfrm>
          <a:prstGeom prst="rect">
            <a:avLst/>
          </a:prstGeom>
          <a:noFill/>
        </p:spPr>
        <p:txBody>
          <a:bodyPr wrap="square" rtlCol="0">
            <a:spAutoFit/>
          </a:bodyPr>
          <a:lstStyle/>
          <a:p>
            <a:pPr marL="285750" indent="-285750">
              <a:buFont typeface="Arial" charset="0"/>
              <a:buChar char="•"/>
            </a:pPr>
            <a:r>
              <a:rPr lang="en-US" sz="2000" dirty="0">
                <a:latin typeface="Times New Roman" panose="02020603050405020304" pitchFamily="18" charset="0"/>
                <a:cs typeface="Times New Roman" panose="02020603050405020304" pitchFamily="18" charset="0"/>
              </a:rPr>
              <a:t>Consists of one or more twisted pair cables.</a:t>
            </a:r>
          </a:p>
          <a:p>
            <a:pPr marL="285750" indent="-285750">
              <a:buFont typeface="Arial" charset="0"/>
              <a:buChar char="•"/>
            </a:pPr>
            <a:r>
              <a:rPr lang="en-US" sz="2000" dirty="0">
                <a:latin typeface="Times New Roman" panose="02020603050405020304" pitchFamily="18" charset="0"/>
                <a:cs typeface="Times New Roman" panose="02020603050405020304" pitchFamily="18" charset="0"/>
              </a:rPr>
              <a:t>Typically enclosed within an overall thermoplastic jacket which provides no electromagnetic shielding.</a:t>
            </a:r>
          </a:p>
          <a:p>
            <a:pPr marL="285750" indent="-285750">
              <a:buFont typeface="Arial" charset="0"/>
              <a:buChar char="•"/>
            </a:pPr>
            <a:r>
              <a:rPr lang="en-US" sz="2000" dirty="0">
                <a:latin typeface="Times New Roman" panose="02020603050405020304" pitchFamily="18" charset="0"/>
                <a:cs typeface="Times New Roman" panose="02020603050405020304" pitchFamily="18" charset="0"/>
              </a:rPr>
              <a:t>UTP is more common and cost less than STP and easily available due to its many use.</a:t>
            </a:r>
          </a:p>
          <a:p>
            <a:pPr marL="285750" indent="-285750">
              <a:buFont typeface="Arial" charset="0"/>
              <a:buChar char="•"/>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Characteristics of UTP</a:t>
            </a:r>
          </a:p>
          <a:p>
            <a:pPr marL="742950" lvl="1" indent="-285750">
              <a:buFont typeface="Arial" charset="0"/>
              <a:buChar char="•"/>
            </a:pPr>
            <a:r>
              <a:rPr lang="en-US" sz="2000" dirty="0">
                <a:latin typeface="Times New Roman" panose="02020603050405020304" pitchFamily="18" charset="0"/>
                <a:cs typeface="Times New Roman" panose="02020603050405020304" pitchFamily="18" charset="0"/>
              </a:rPr>
              <a:t>Low cost </a:t>
            </a:r>
          </a:p>
          <a:p>
            <a:pPr marL="742950" lvl="1" indent="-285750">
              <a:buFont typeface="Arial" charset="0"/>
              <a:buChar char="•"/>
            </a:pPr>
            <a:r>
              <a:rPr lang="en-US" sz="2000" dirty="0">
                <a:latin typeface="Times New Roman" panose="02020603050405020304" pitchFamily="18" charset="0"/>
                <a:cs typeface="Times New Roman" panose="02020603050405020304" pitchFamily="18" charset="0"/>
              </a:rPr>
              <a:t>Easy to install</a:t>
            </a:r>
          </a:p>
          <a:p>
            <a:pPr marL="742950" lvl="1" indent="-285750">
              <a:buFont typeface="Arial" charset="0"/>
              <a:buChar char="•"/>
            </a:pPr>
            <a:r>
              <a:rPr lang="en-US" sz="2000" dirty="0">
                <a:latin typeface="Times New Roman" panose="02020603050405020304" pitchFamily="18" charset="0"/>
                <a:cs typeface="Times New Roman" panose="02020603050405020304" pitchFamily="18" charset="0"/>
              </a:rPr>
              <a:t>100 meter limit</a:t>
            </a:r>
          </a:p>
          <a:p>
            <a:pPr marL="742950" lvl="1" indent="-285750">
              <a:buFont typeface="Arial" charset="0"/>
              <a:buChar char="•"/>
            </a:pP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Advantages of UTP							Disadvantages of UTP</a:t>
            </a:r>
          </a:p>
          <a:p>
            <a:pPr lvl="2"/>
            <a:r>
              <a:rPr lang="en-US" sz="2000" dirty="0">
                <a:latin typeface="Times New Roman" panose="02020603050405020304" pitchFamily="18" charset="0"/>
                <a:cs typeface="Times New Roman" panose="02020603050405020304" pitchFamily="18" charset="0"/>
              </a:rPr>
              <a:t>Easy Installation 							Short distance due to 	attenuation   Low Cost										</a:t>
            </a:r>
          </a:p>
          <a:p>
            <a:pPr lvl="2"/>
            <a:r>
              <a:rPr lang="en-US" sz="2000" dirty="0">
                <a:latin typeface="Times New Roman" panose="02020603050405020304" pitchFamily="18" charset="0"/>
                <a:cs typeface="Times New Roman" panose="02020603050405020304" pitchFamily="18" charset="0"/>
              </a:rPr>
              <a:t>Capable of high speed of LAN</a:t>
            </a:r>
          </a:p>
          <a:p>
            <a:pPr lvl="2"/>
            <a:endParaRPr lang="en-US" sz="2000" dirty="0">
              <a:latin typeface="Times New Roman" panose="02020603050405020304" pitchFamily="18" charset="0"/>
              <a:cs typeface="Times New Roman" panose="02020603050405020304" pitchFamily="18" charset="0"/>
            </a:endParaRPr>
          </a:p>
          <a:p>
            <a:pPr marL="1200150" lvl="2" indent="-285750">
              <a:buFont typeface="Arial"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7056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7728252" cy="683582"/>
          </a:xfrm>
        </p:spPr>
        <p:txBody>
          <a:bodyPr vert="horz" lIns="91440" tIns="45720" rIns="91440" bIns="45720" rtlCol="0" anchor="b">
            <a:normAutofit fontScale="90000"/>
          </a:bodyPr>
          <a:lstStyle/>
          <a:p>
            <a:r>
              <a:rPr lang="en-US" sz="4400" kern="1200" dirty="0">
                <a:solidFill>
                  <a:schemeClr val="accent1"/>
                </a:solidFill>
                <a:latin typeface="Times New Roman" panose="02020603050405020304" pitchFamily="18" charset="0"/>
                <a:cs typeface="Times New Roman" panose="02020603050405020304" pitchFamily="18" charset="0"/>
              </a:rPr>
              <a:t>Course Outline</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10281911" y="5811537"/>
            <a:ext cx="1719189" cy="771041"/>
          </a:xfrm>
          <a:prstGeom prst="rect">
            <a:avLst/>
          </a:prstGeom>
          <a:noFill/>
          <a:ln>
            <a:noFill/>
          </a:ln>
        </p:spPr>
      </p:pic>
      <p:sp>
        <p:nvSpPr>
          <p:cNvPr id="4" name="TextBox 3">
            <a:extLst>
              <a:ext uri="{FF2B5EF4-FFF2-40B4-BE49-F238E27FC236}">
                <a16:creationId xmlns:a16="http://schemas.microsoft.com/office/drawing/2014/main" id="{68C4CE1A-C997-456B-B000-2603F0471FD4}"/>
              </a:ext>
            </a:extLst>
          </p:cNvPr>
          <p:cNvSpPr txBox="1"/>
          <p:nvPr/>
        </p:nvSpPr>
        <p:spPr>
          <a:xfrm>
            <a:off x="644577" y="1558977"/>
            <a:ext cx="10672997"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t>What is Computer Networks ?</a:t>
            </a:r>
          </a:p>
          <a:p>
            <a:pPr marL="457200" indent="-457200">
              <a:buFont typeface="Arial" panose="020B0604020202020204" pitchFamily="34" charset="0"/>
              <a:buChar char="•"/>
            </a:pPr>
            <a:r>
              <a:rPr lang="en-US" sz="2800" dirty="0"/>
              <a:t>What is Internet ?</a:t>
            </a:r>
          </a:p>
          <a:p>
            <a:pPr marL="457200" indent="-457200">
              <a:buFont typeface="Arial" panose="020B0604020202020204" pitchFamily="34" charset="0"/>
              <a:buChar char="•"/>
            </a:pPr>
            <a:r>
              <a:rPr lang="en-US" sz="2800" dirty="0"/>
              <a:t>Introduction to Network Security ?</a:t>
            </a:r>
          </a:p>
          <a:p>
            <a:pPr marL="457200" indent="-457200">
              <a:buFont typeface="Arial" panose="020B0604020202020204" pitchFamily="34" charset="0"/>
              <a:buChar char="•"/>
            </a:pPr>
            <a:r>
              <a:rPr lang="en-US" sz="2800" dirty="0"/>
              <a:t>Layered Architecture ?</a:t>
            </a:r>
          </a:p>
          <a:p>
            <a:pPr marL="457200" indent="-457200">
              <a:buFont typeface="Arial" panose="020B0604020202020204" pitchFamily="34" charset="0"/>
              <a:buChar char="•"/>
            </a:pPr>
            <a:r>
              <a:rPr lang="en-US" sz="2800" dirty="0"/>
              <a:t>Error Detection and Correction ?</a:t>
            </a:r>
          </a:p>
          <a:p>
            <a:pPr marL="457200" indent="-457200">
              <a:buFont typeface="Arial" panose="020B0604020202020204" pitchFamily="34" charset="0"/>
              <a:buChar char="•"/>
            </a:pPr>
            <a:r>
              <a:rPr lang="en-US" sz="2800" dirty="0"/>
              <a:t>Network Layer ?</a:t>
            </a:r>
          </a:p>
          <a:p>
            <a:pPr marL="457200" indent="-457200">
              <a:buFont typeface="Arial" panose="020B0604020202020204" pitchFamily="34" charset="0"/>
              <a:buChar char="•"/>
            </a:pPr>
            <a:r>
              <a:rPr lang="en-US" sz="2800" dirty="0"/>
              <a:t>Wan Technologies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p:txBody>
      </p:sp>
      <p:pic>
        <p:nvPicPr>
          <p:cNvPr id="14" name="Picture 4" descr="There is No Questioning the Power of the Question - Business 2 Community">
            <a:extLst>
              <a:ext uri="{FF2B5EF4-FFF2-40B4-BE49-F238E27FC236}">
                <a16:creationId xmlns:a16="http://schemas.microsoft.com/office/drawing/2014/main" id="{7C22B6D4-38F2-4B52-AB8E-031EA7B397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1417" y="1875364"/>
            <a:ext cx="2651814" cy="2651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6008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2359614"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Guided media | UTP | Shielded twisted pair</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sp>
        <p:nvSpPr>
          <p:cNvPr id="7" name="TextBox 6">
            <a:extLst>
              <a:ext uri="{FF2B5EF4-FFF2-40B4-BE49-F238E27FC236}">
                <a16:creationId xmlns:a16="http://schemas.microsoft.com/office/drawing/2014/main" id="{E7BF6DEA-CD08-4F2A-97D3-A99ADDCF4423}"/>
              </a:ext>
            </a:extLst>
          </p:cNvPr>
          <p:cNvSpPr txBox="1"/>
          <p:nvPr/>
        </p:nvSpPr>
        <p:spPr>
          <a:xfrm>
            <a:off x="628650" y="1158039"/>
            <a:ext cx="10529888" cy="4093428"/>
          </a:xfrm>
          <a:prstGeom prst="rect">
            <a:avLst/>
          </a:prstGeom>
          <a:noFill/>
        </p:spPr>
        <p:txBody>
          <a:bodyPr wrap="square" rtlCol="0">
            <a:spAutoFit/>
          </a:bodyPr>
          <a:lstStyle/>
          <a:p>
            <a:pPr marL="285750" indent="-285750">
              <a:buFont typeface="Arial" charset="0"/>
              <a:buChar char="•"/>
            </a:pPr>
            <a:r>
              <a:rPr lang="en-US" sz="2000" dirty="0">
                <a:latin typeface="Times New Roman" panose="02020603050405020304" pitchFamily="18" charset="0"/>
                <a:cs typeface="Times New Roman" panose="02020603050405020304" pitchFamily="18" charset="0"/>
              </a:rPr>
              <a:t>Consists of one or more twisted pair cables.</a:t>
            </a:r>
          </a:p>
          <a:p>
            <a:pPr marL="285750" indent="-285750">
              <a:buFont typeface="Arial" charset="0"/>
              <a:buChar char="•"/>
            </a:pPr>
            <a:r>
              <a:rPr lang="en-US" sz="2000" dirty="0">
                <a:latin typeface="Times New Roman" panose="02020603050405020304" pitchFamily="18" charset="0"/>
                <a:cs typeface="Times New Roman" panose="02020603050405020304" pitchFamily="18" charset="0"/>
              </a:rPr>
              <a:t>Has a metal braid that reduces interference</a:t>
            </a:r>
          </a:p>
          <a:p>
            <a:pPr marL="285750" indent="-285750">
              <a:buFont typeface="Arial"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charset="0"/>
              <a:buChar char="•"/>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Characteristics of STP</a:t>
            </a:r>
          </a:p>
          <a:p>
            <a:pPr marL="742950" lvl="1" indent="-285750">
              <a:buFont typeface="Arial" charset="0"/>
              <a:buChar char="•"/>
            </a:pPr>
            <a:r>
              <a:rPr lang="en-US" sz="2000" dirty="0">
                <a:latin typeface="Times New Roman" panose="02020603050405020304" pitchFamily="18" charset="0"/>
                <a:cs typeface="Times New Roman" panose="02020603050405020304" pitchFamily="18" charset="0"/>
              </a:rPr>
              <a:t>Medium cost </a:t>
            </a:r>
          </a:p>
          <a:p>
            <a:pPr marL="742950" lvl="1" indent="-285750">
              <a:buFont typeface="Arial" charset="0"/>
              <a:buChar char="•"/>
            </a:pPr>
            <a:r>
              <a:rPr lang="en-US" sz="2000" dirty="0">
                <a:latin typeface="Times New Roman" panose="02020603050405020304" pitchFamily="18" charset="0"/>
                <a:cs typeface="Times New Roman" panose="02020603050405020304" pitchFamily="18" charset="0"/>
              </a:rPr>
              <a:t>100 meter limit</a:t>
            </a:r>
          </a:p>
          <a:p>
            <a:pPr marL="742950" lvl="1" indent="-285750">
              <a:buFont typeface="Arial" charset="0"/>
              <a:buChar char="•"/>
            </a:pPr>
            <a:endParaRPr lang="en-US" sz="2000" dirty="0">
              <a:latin typeface="Times New Roman" panose="02020603050405020304" pitchFamily="18" charset="0"/>
              <a:cs typeface="Times New Roman" panose="02020603050405020304" pitchFamily="18" charset="0"/>
            </a:endParaRPr>
          </a:p>
          <a:p>
            <a:pPr marL="742950" lvl="1" indent="-285750">
              <a:buFont typeface="Arial" charset="0"/>
              <a:buChar char="•"/>
            </a:pP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Advantages of STP							Disadvantages of STP</a:t>
            </a:r>
          </a:p>
          <a:p>
            <a:pPr marL="742950" lvl="1" indent="-285750">
              <a:buFont typeface="Arial" charset="0"/>
              <a:buChar char="•"/>
            </a:pPr>
            <a:endParaRPr lang="en-US" sz="2000" dirty="0">
              <a:latin typeface="Times New Roman" panose="02020603050405020304" pitchFamily="18" charset="0"/>
              <a:cs typeface="Times New Roman" panose="02020603050405020304" pitchFamily="18" charset="0"/>
            </a:endParaRPr>
          </a:p>
          <a:p>
            <a:pPr lvl="2"/>
            <a:r>
              <a:rPr lang="en-US" sz="2000" dirty="0">
                <a:latin typeface="Times New Roman" panose="02020603050405020304" pitchFamily="18" charset="0"/>
                <a:cs typeface="Times New Roman" panose="02020603050405020304" pitchFamily="18" charset="0"/>
              </a:rPr>
              <a:t>Shielded									More expensive than UTP</a:t>
            </a:r>
          </a:p>
          <a:p>
            <a:pPr lvl="2"/>
            <a:r>
              <a:rPr lang="en-US" sz="2000" dirty="0">
                <a:latin typeface="Times New Roman" panose="02020603050405020304" pitchFamily="18" charset="0"/>
                <a:cs typeface="Times New Roman" panose="02020603050405020304" pitchFamily="18" charset="0"/>
              </a:rPr>
              <a:t>Faster than UTP							More difficult installation</a:t>
            </a:r>
          </a:p>
        </p:txBody>
      </p:sp>
    </p:spTree>
    <p:extLst>
      <p:ext uri="{BB962C8B-B14F-4D97-AF65-F5344CB8AC3E}">
        <p14:creationId xmlns:p14="http://schemas.microsoft.com/office/powerpoint/2010/main" val="3299169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sp>
        <p:nvSpPr>
          <p:cNvPr id="8" name="Subtitle 2">
            <a:extLst>
              <a:ext uri="{FF2B5EF4-FFF2-40B4-BE49-F238E27FC236}">
                <a16:creationId xmlns:a16="http://schemas.microsoft.com/office/drawing/2014/main" id="{10646324-7208-4A04-88EF-8EF4ACEA3C91}"/>
              </a:ext>
            </a:extLst>
          </p:cNvPr>
          <p:cNvSpPr txBox="1">
            <a:spLocks/>
          </p:cNvSpPr>
          <p:nvPr/>
        </p:nvSpPr>
        <p:spPr>
          <a:xfrm>
            <a:off x="617746" y="1123405"/>
            <a:ext cx="3547581" cy="4093028"/>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spcBef>
                <a:spcPct val="0"/>
              </a:spcBef>
              <a:spcAft>
                <a:spcPts val="600"/>
              </a:spcAft>
            </a:pPr>
            <a:r>
              <a:rPr lang="en-US" sz="4400" dirty="0"/>
              <a:t>Guided media | Coaxial Cable</a:t>
            </a:r>
          </a:p>
        </p:txBody>
      </p:sp>
      <p:sp>
        <p:nvSpPr>
          <p:cNvPr id="9" name="Freeform: Shape 8">
            <a:extLst>
              <a:ext uri="{FF2B5EF4-FFF2-40B4-BE49-F238E27FC236}">
                <a16:creationId xmlns:a16="http://schemas.microsoft.com/office/drawing/2014/main" id="{ECD57CA5-F408-4FB4-AA1B-400BF8B2C05A}"/>
              </a:ext>
            </a:extLst>
          </p:cNvPr>
          <p:cNvSpPr/>
          <p:nvPr/>
        </p:nvSpPr>
        <p:spPr>
          <a:xfrm>
            <a:off x="710644" y="4743424"/>
            <a:ext cx="2562908" cy="15441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10" name="Freeform: Shape 9">
            <a:extLst>
              <a:ext uri="{FF2B5EF4-FFF2-40B4-BE49-F238E27FC236}">
                <a16:creationId xmlns:a16="http://schemas.microsoft.com/office/drawing/2014/main" id="{BE325777-CAD8-48C8-9EA4-636785B3CCA6}"/>
              </a:ext>
            </a:extLst>
          </p:cNvPr>
          <p:cNvSpPr/>
          <p:nvPr/>
        </p:nvSpPr>
        <p:spPr>
          <a:xfrm>
            <a:off x="710646" y="4852116"/>
            <a:ext cx="2595405" cy="15441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22" name="Rectangle 21">
            <a:extLst>
              <a:ext uri="{FF2B5EF4-FFF2-40B4-BE49-F238E27FC236}">
                <a16:creationId xmlns:a16="http://schemas.microsoft.com/office/drawing/2014/main" id="{DD02E455-16B1-498B-8DD0-4F9A7BC0261A}"/>
              </a:ext>
            </a:extLst>
          </p:cNvPr>
          <p:cNvSpPr/>
          <p:nvPr/>
        </p:nvSpPr>
        <p:spPr>
          <a:xfrm>
            <a:off x="4178605" y="968993"/>
            <a:ext cx="5033164" cy="140571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0" name="Rectangle 19">
            <a:extLst>
              <a:ext uri="{FF2B5EF4-FFF2-40B4-BE49-F238E27FC236}">
                <a16:creationId xmlns:a16="http://schemas.microsoft.com/office/drawing/2014/main" id="{E2297D64-5C70-4F55-B269-98312F64F482}"/>
              </a:ext>
            </a:extLst>
          </p:cNvPr>
          <p:cNvSpPr/>
          <p:nvPr/>
        </p:nvSpPr>
        <p:spPr>
          <a:xfrm>
            <a:off x="4178605" y="2726141"/>
            <a:ext cx="5033164" cy="140571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8" name="Rectangle 17">
            <a:extLst>
              <a:ext uri="{FF2B5EF4-FFF2-40B4-BE49-F238E27FC236}">
                <a16:creationId xmlns:a16="http://schemas.microsoft.com/office/drawing/2014/main" id="{113B6F29-016B-41B4-A6F0-EB3414C8ED4B}"/>
              </a:ext>
            </a:extLst>
          </p:cNvPr>
          <p:cNvSpPr/>
          <p:nvPr/>
        </p:nvSpPr>
        <p:spPr>
          <a:xfrm>
            <a:off x="4178605" y="4483289"/>
            <a:ext cx="5033164" cy="140571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6" name="Rectangle 35" descr="Stream">
            <a:extLst>
              <a:ext uri="{FF2B5EF4-FFF2-40B4-BE49-F238E27FC236}">
                <a16:creationId xmlns:a16="http://schemas.microsoft.com/office/drawing/2014/main" id="{1245FE67-E94A-475E-B976-63B8EC6C5349}"/>
              </a:ext>
            </a:extLst>
          </p:cNvPr>
          <p:cNvSpPr/>
          <p:nvPr/>
        </p:nvSpPr>
        <p:spPr>
          <a:xfrm>
            <a:off x="3871653" y="1191799"/>
            <a:ext cx="773144" cy="77314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37" name="Group 36">
            <a:extLst>
              <a:ext uri="{FF2B5EF4-FFF2-40B4-BE49-F238E27FC236}">
                <a16:creationId xmlns:a16="http://schemas.microsoft.com/office/drawing/2014/main" id="{A790C08B-34EA-4D28-8FDD-2800464CA32A}"/>
              </a:ext>
            </a:extLst>
          </p:cNvPr>
          <p:cNvGrpSpPr/>
          <p:nvPr/>
        </p:nvGrpSpPr>
        <p:grpSpPr>
          <a:xfrm>
            <a:off x="5070028" y="875512"/>
            <a:ext cx="5033164" cy="1405718"/>
            <a:chOff x="1623604" y="600"/>
            <a:chExt cx="5033164" cy="1405718"/>
          </a:xfrm>
        </p:grpSpPr>
        <p:sp>
          <p:nvSpPr>
            <p:cNvPr id="38" name="Rectangle 37">
              <a:extLst>
                <a:ext uri="{FF2B5EF4-FFF2-40B4-BE49-F238E27FC236}">
                  <a16:creationId xmlns:a16="http://schemas.microsoft.com/office/drawing/2014/main" id="{A1E2F11B-5399-4942-849E-FD175FF49DB3}"/>
                </a:ext>
              </a:extLst>
            </p:cNvPr>
            <p:cNvSpPr/>
            <p:nvPr/>
          </p:nvSpPr>
          <p:spPr>
            <a:xfrm>
              <a:off x="1623604" y="600"/>
              <a:ext cx="5033164" cy="140571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9" name="TextBox 38">
              <a:extLst>
                <a:ext uri="{FF2B5EF4-FFF2-40B4-BE49-F238E27FC236}">
                  <a16:creationId xmlns:a16="http://schemas.microsoft.com/office/drawing/2014/main" id="{CAE2FB50-1109-453D-BA8B-44CFA82521B1}"/>
                </a:ext>
              </a:extLst>
            </p:cNvPr>
            <p:cNvSpPr txBox="1"/>
            <p:nvPr/>
          </p:nvSpPr>
          <p:spPr>
            <a:xfrm>
              <a:off x="1623604" y="600"/>
              <a:ext cx="5033164" cy="140571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48772" tIns="148772" rIns="148772" bIns="148772" numCol="1" spcCol="1270" anchor="ctr" anchorCtr="0">
              <a:noAutofit/>
            </a:bodyPr>
            <a:lstStyle/>
            <a:p>
              <a:pPr marL="0" lvl="0" indent="0" algn="l" defTabSz="889000">
                <a:lnSpc>
                  <a:spcPct val="90000"/>
                </a:lnSpc>
                <a:spcBef>
                  <a:spcPct val="0"/>
                </a:spcBef>
                <a:spcAft>
                  <a:spcPct val="35000"/>
                </a:spcAft>
                <a:buNone/>
              </a:pPr>
              <a:r>
                <a:rPr lang="en-US" sz="2000" kern="1200" dirty="0"/>
                <a:t>Coaxial cable is very common &amp; widely used communication media. For example TV wire is usually coaxial.</a:t>
              </a:r>
            </a:p>
          </p:txBody>
        </p:sp>
      </p:grpSp>
      <p:sp>
        <p:nvSpPr>
          <p:cNvPr id="40" name="Rectangle 39" descr="Disconnected">
            <a:extLst>
              <a:ext uri="{FF2B5EF4-FFF2-40B4-BE49-F238E27FC236}">
                <a16:creationId xmlns:a16="http://schemas.microsoft.com/office/drawing/2014/main" id="{8033D7CF-249F-4AF3-8D40-63CB6569098A}"/>
              </a:ext>
            </a:extLst>
          </p:cNvPr>
          <p:cNvSpPr/>
          <p:nvPr/>
        </p:nvSpPr>
        <p:spPr>
          <a:xfrm>
            <a:off x="3871653" y="2948947"/>
            <a:ext cx="773144" cy="77314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grpSp>
        <p:nvGrpSpPr>
          <p:cNvPr id="41" name="Group 40">
            <a:extLst>
              <a:ext uri="{FF2B5EF4-FFF2-40B4-BE49-F238E27FC236}">
                <a16:creationId xmlns:a16="http://schemas.microsoft.com/office/drawing/2014/main" id="{7F909F41-E5B1-4537-B072-9B2DDC18EF67}"/>
              </a:ext>
            </a:extLst>
          </p:cNvPr>
          <p:cNvGrpSpPr/>
          <p:nvPr/>
        </p:nvGrpSpPr>
        <p:grpSpPr>
          <a:xfrm>
            <a:off x="5070028" y="2632660"/>
            <a:ext cx="5033164" cy="1405718"/>
            <a:chOff x="1623604" y="1757748"/>
            <a:chExt cx="5033164" cy="1405718"/>
          </a:xfrm>
        </p:grpSpPr>
        <p:sp>
          <p:nvSpPr>
            <p:cNvPr id="42" name="Rectangle 41">
              <a:extLst>
                <a:ext uri="{FF2B5EF4-FFF2-40B4-BE49-F238E27FC236}">
                  <a16:creationId xmlns:a16="http://schemas.microsoft.com/office/drawing/2014/main" id="{25A61185-94E2-40BE-9400-40DC962D469E}"/>
                </a:ext>
              </a:extLst>
            </p:cNvPr>
            <p:cNvSpPr/>
            <p:nvPr/>
          </p:nvSpPr>
          <p:spPr>
            <a:xfrm>
              <a:off x="1623604" y="1757748"/>
              <a:ext cx="5033164" cy="140571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3" name="TextBox 42">
              <a:extLst>
                <a:ext uri="{FF2B5EF4-FFF2-40B4-BE49-F238E27FC236}">
                  <a16:creationId xmlns:a16="http://schemas.microsoft.com/office/drawing/2014/main" id="{797997BF-4A92-4541-9D08-F839B6E3B2D9}"/>
                </a:ext>
              </a:extLst>
            </p:cNvPr>
            <p:cNvSpPr txBox="1"/>
            <p:nvPr/>
          </p:nvSpPr>
          <p:spPr>
            <a:xfrm>
              <a:off x="1623604" y="1757748"/>
              <a:ext cx="5033164" cy="140571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48772" tIns="148772" rIns="148772" bIns="148772" numCol="1" spcCol="1270" anchor="ctr" anchorCtr="0">
              <a:noAutofit/>
            </a:bodyPr>
            <a:lstStyle/>
            <a:p>
              <a:pPr marL="0" lvl="0" indent="0" algn="l" defTabSz="889000">
                <a:lnSpc>
                  <a:spcPct val="90000"/>
                </a:lnSpc>
                <a:spcBef>
                  <a:spcPct val="0"/>
                </a:spcBef>
                <a:spcAft>
                  <a:spcPct val="35000"/>
                </a:spcAft>
                <a:buNone/>
              </a:pPr>
              <a:r>
                <a:rPr lang="en-US" sz="2000" kern="1200" dirty="0"/>
                <a:t>Coaxial cable gets its name because it contain two conductors that are parallel to each other. The center conductor in the cable is usually copper.</a:t>
              </a:r>
            </a:p>
          </p:txBody>
        </p:sp>
      </p:grpSp>
      <p:sp>
        <p:nvSpPr>
          <p:cNvPr id="44" name="Rectangle 43" descr="Wireless">
            <a:extLst>
              <a:ext uri="{FF2B5EF4-FFF2-40B4-BE49-F238E27FC236}">
                <a16:creationId xmlns:a16="http://schemas.microsoft.com/office/drawing/2014/main" id="{1A370895-0000-4DB6-BB6D-A581A2ACEA21}"/>
              </a:ext>
            </a:extLst>
          </p:cNvPr>
          <p:cNvSpPr/>
          <p:nvPr/>
        </p:nvSpPr>
        <p:spPr>
          <a:xfrm>
            <a:off x="3871653" y="4706094"/>
            <a:ext cx="773144" cy="773144"/>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grpSp>
        <p:nvGrpSpPr>
          <p:cNvPr id="45" name="Group 44">
            <a:extLst>
              <a:ext uri="{FF2B5EF4-FFF2-40B4-BE49-F238E27FC236}">
                <a16:creationId xmlns:a16="http://schemas.microsoft.com/office/drawing/2014/main" id="{9736DCC3-2F2D-41E0-BF2F-674342ED03F0}"/>
              </a:ext>
            </a:extLst>
          </p:cNvPr>
          <p:cNvGrpSpPr/>
          <p:nvPr/>
        </p:nvGrpSpPr>
        <p:grpSpPr>
          <a:xfrm>
            <a:off x="5070028" y="4389808"/>
            <a:ext cx="5033164" cy="1405718"/>
            <a:chOff x="1623604" y="3514896"/>
            <a:chExt cx="5033164" cy="1405718"/>
          </a:xfrm>
        </p:grpSpPr>
        <p:sp>
          <p:nvSpPr>
            <p:cNvPr id="46" name="Rectangle 45">
              <a:extLst>
                <a:ext uri="{FF2B5EF4-FFF2-40B4-BE49-F238E27FC236}">
                  <a16:creationId xmlns:a16="http://schemas.microsoft.com/office/drawing/2014/main" id="{958F2517-FA5E-4B24-AA44-B194A833F492}"/>
                </a:ext>
              </a:extLst>
            </p:cNvPr>
            <p:cNvSpPr/>
            <p:nvPr/>
          </p:nvSpPr>
          <p:spPr>
            <a:xfrm>
              <a:off x="1623604" y="3514896"/>
              <a:ext cx="5033164" cy="140571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7" name="TextBox 46">
              <a:extLst>
                <a:ext uri="{FF2B5EF4-FFF2-40B4-BE49-F238E27FC236}">
                  <a16:creationId xmlns:a16="http://schemas.microsoft.com/office/drawing/2014/main" id="{FBC00844-8C6B-484A-85A6-F12E8992C347}"/>
                </a:ext>
              </a:extLst>
            </p:cNvPr>
            <p:cNvSpPr txBox="1"/>
            <p:nvPr/>
          </p:nvSpPr>
          <p:spPr>
            <a:xfrm>
              <a:off x="1623604" y="3514896"/>
              <a:ext cx="5033164" cy="140571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48772" tIns="148772" rIns="148772" bIns="148772" numCol="1" spcCol="1270" anchor="ctr" anchorCtr="0">
              <a:noAutofit/>
            </a:bodyPr>
            <a:lstStyle/>
            <a:p>
              <a:pPr marL="0" lvl="0" indent="0" algn="l" defTabSz="889000">
                <a:lnSpc>
                  <a:spcPct val="90000"/>
                </a:lnSpc>
                <a:spcBef>
                  <a:spcPct val="0"/>
                </a:spcBef>
                <a:spcAft>
                  <a:spcPct val="35000"/>
                </a:spcAft>
                <a:buNone/>
              </a:pPr>
              <a:r>
                <a:rPr lang="en-US" sz="2000" kern="1200"/>
                <a:t>Used for TV distribution, long distance telephone transmission and LANs</a:t>
              </a:r>
            </a:p>
          </p:txBody>
        </p:sp>
      </p:grpSp>
    </p:spTree>
    <p:extLst>
      <p:ext uri="{BB962C8B-B14F-4D97-AF65-F5344CB8AC3E}">
        <p14:creationId xmlns:p14="http://schemas.microsoft.com/office/powerpoint/2010/main" val="3591363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5890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Guided media | Coaxial Cable</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pic>
        <p:nvPicPr>
          <p:cNvPr id="10" name="Picture 9">
            <a:extLst>
              <a:ext uri="{FF2B5EF4-FFF2-40B4-BE49-F238E27FC236}">
                <a16:creationId xmlns:a16="http://schemas.microsoft.com/office/drawing/2014/main" id="{E2F111AB-EB54-416D-837F-A476F7B40D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0397" y="1134269"/>
            <a:ext cx="7241347" cy="4140968"/>
          </a:xfrm>
          <a:prstGeom prst="rect">
            <a:avLst/>
          </a:prstGeom>
        </p:spPr>
      </p:pic>
    </p:spTree>
    <p:extLst>
      <p:ext uri="{BB962C8B-B14F-4D97-AF65-F5344CB8AC3E}">
        <p14:creationId xmlns:p14="http://schemas.microsoft.com/office/powerpoint/2010/main" val="5897782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2359614"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Guided media | Coaxial Cable</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sp>
        <p:nvSpPr>
          <p:cNvPr id="8" name="TextBox 7">
            <a:extLst>
              <a:ext uri="{FF2B5EF4-FFF2-40B4-BE49-F238E27FC236}">
                <a16:creationId xmlns:a16="http://schemas.microsoft.com/office/drawing/2014/main" id="{3EB3482E-B319-4B71-906A-ADA061BE7555}"/>
              </a:ext>
            </a:extLst>
          </p:cNvPr>
          <p:cNvSpPr txBox="1"/>
          <p:nvPr/>
        </p:nvSpPr>
        <p:spPr>
          <a:xfrm>
            <a:off x="486982" y="1165476"/>
            <a:ext cx="9558338" cy="3785652"/>
          </a:xfrm>
          <a:prstGeom prst="rect">
            <a:avLst/>
          </a:prstGeom>
          <a:noFill/>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lang="en-US" sz="2000" dirty="0"/>
              <a:t>Transmission Characteristics</a:t>
            </a:r>
          </a:p>
          <a:p>
            <a:pPr marL="800100" lvl="1" indent="-342900" defTabSz="914400">
              <a:buFont typeface="Arial" charset="0"/>
              <a:buChar char="•"/>
            </a:pPr>
            <a:r>
              <a:rPr lang="en-US" sz="2000" dirty="0"/>
              <a:t>Frequency characteristics superior to twisted pair</a:t>
            </a:r>
          </a:p>
          <a:p>
            <a:pPr marL="800100" lvl="1" indent="-342900" defTabSz="914400">
              <a:buFont typeface="Arial" charset="0"/>
              <a:buChar char="•"/>
            </a:pPr>
            <a:r>
              <a:rPr lang="en-US" sz="2000" dirty="0"/>
              <a:t>Performance limited by attenuation and noise</a:t>
            </a:r>
          </a:p>
          <a:p>
            <a:pPr marL="800100" lvl="1" indent="-342900" defTabSz="914400">
              <a:buFont typeface="Arial" charset="0"/>
              <a:buChar char="•"/>
            </a:pPr>
            <a:endParaRPr lang="en-US" sz="2000" dirty="0"/>
          </a:p>
          <a:p>
            <a:pPr marL="800100" lvl="1" indent="-342900" defTabSz="914400">
              <a:buFont typeface="Arial" charset="0"/>
              <a:buChar char="•"/>
            </a:pPr>
            <a:endParaRPr lang="en-US" sz="2000" dirty="0"/>
          </a:p>
          <a:p>
            <a:pPr lvl="1" defTabSz="914400"/>
            <a:r>
              <a:rPr lang="en-US" sz="2000" dirty="0"/>
              <a:t>Advantages 				Disadvantages</a:t>
            </a:r>
          </a:p>
          <a:p>
            <a:pPr lvl="1" defTabSz="914400"/>
            <a:endParaRPr lang="en-US" sz="2000" dirty="0"/>
          </a:p>
          <a:p>
            <a:pPr lvl="2" defTabSz="914400"/>
            <a:r>
              <a:rPr lang="en-US" sz="2000" dirty="0"/>
              <a:t>Easy to wire			Single cable failure can 							take down entire network</a:t>
            </a:r>
          </a:p>
          <a:p>
            <a:pPr lvl="2" defTabSz="914400"/>
            <a:r>
              <a:rPr lang="en-US" sz="2000" dirty="0"/>
              <a:t>Easy to expand			</a:t>
            </a:r>
          </a:p>
          <a:p>
            <a:pPr marL="800100" lvl="1" indent="-342900" defTabSz="914400">
              <a:buFont typeface="Arial" charset="0"/>
              <a:buChar char="•"/>
            </a:pPr>
            <a:endParaRPr lang="en-US" sz="2000" dirty="0"/>
          </a:p>
          <a:p>
            <a:pPr marL="342900" marR="0" lvl="0" indent="-342900" defTabSz="914400" eaLnBrk="1" fontAlgn="auto" latinLnBrk="0" hangingPunct="1">
              <a:lnSpc>
                <a:spcPct val="100000"/>
              </a:lnSpc>
              <a:spcBef>
                <a:spcPts val="0"/>
              </a:spcBef>
              <a:spcAft>
                <a:spcPts val="0"/>
              </a:spcAft>
              <a:buClrTx/>
              <a:buSzTx/>
              <a:buFont typeface="+mj-lt"/>
              <a:buNone/>
              <a:tabLst/>
              <a:defRPr/>
            </a:pPr>
            <a:endParaRPr lang="en-US" sz="2000" dirty="0"/>
          </a:p>
        </p:txBody>
      </p:sp>
    </p:spTree>
    <p:extLst>
      <p:ext uri="{BB962C8B-B14F-4D97-AF65-F5344CB8AC3E}">
        <p14:creationId xmlns:p14="http://schemas.microsoft.com/office/powerpoint/2010/main" val="25346571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2359614"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Guided media | Optical Fiber</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sp>
        <p:nvSpPr>
          <p:cNvPr id="7" name="TextBox 6">
            <a:extLst>
              <a:ext uri="{FF2B5EF4-FFF2-40B4-BE49-F238E27FC236}">
                <a16:creationId xmlns:a16="http://schemas.microsoft.com/office/drawing/2014/main" id="{EADBE9BD-B458-499F-B1CB-8E40ED4885B2}"/>
              </a:ext>
            </a:extLst>
          </p:cNvPr>
          <p:cNvSpPr txBox="1"/>
          <p:nvPr/>
        </p:nvSpPr>
        <p:spPr>
          <a:xfrm>
            <a:off x="558358" y="1265220"/>
            <a:ext cx="9558338" cy="2862322"/>
          </a:xfrm>
          <a:prstGeom prst="rect">
            <a:avLst/>
          </a:prstGeom>
          <a:noFill/>
        </p:spPr>
        <p:txBody>
          <a:bodyPr wrap="square" rtlCol="0">
            <a:spAutoFit/>
          </a:bodyPr>
          <a:lstStyle/>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sz="2000" dirty="0">
                <a:latin typeface="Times New Roman" panose="02020603050405020304" pitchFamily="18" charset="0"/>
                <a:cs typeface="Times New Roman" panose="02020603050405020304" pitchFamily="18" charset="0"/>
              </a:rPr>
              <a:t>Fiber optic cable uses electrical signals to transmit data</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endParaRPr lang="en-US" sz="2000" dirty="0">
              <a:latin typeface="Times New Roman" panose="02020603050405020304" pitchFamily="18" charset="0"/>
              <a:cs typeface="Times New Roman" panose="02020603050405020304" pitchFamily="18" charset="0"/>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sz="2000" dirty="0">
                <a:latin typeface="Times New Roman" panose="02020603050405020304" pitchFamily="18" charset="0"/>
                <a:cs typeface="Times New Roman" panose="02020603050405020304" pitchFamily="18" charset="0"/>
              </a:rPr>
              <a:t>It uses the concept of reflection of light through a core made up of glass or plastic.</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endParaRPr lang="en-US" sz="2000" dirty="0">
              <a:latin typeface="Times New Roman" panose="02020603050405020304" pitchFamily="18" charset="0"/>
              <a:cs typeface="Times New Roman" panose="02020603050405020304" pitchFamily="18" charset="0"/>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sz="2000" dirty="0">
                <a:latin typeface="Times New Roman" panose="02020603050405020304" pitchFamily="18" charset="0"/>
                <a:cs typeface="Times New Roman" panose="02020603050405020304" pitchFamily="18" charset="0"/>
              </a:rPr>
              <a:t>The core is surrounded by less dense glass or plastic covering called the cladding.</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endParaRPr lang="en-US" sz="2000" dirty="0">
              <a:latin typeface="Times New Roman" panose="02020603050405020304" pitchFamily="18" charset="0"/>
              <a:cs typeface="Times New Roman" panose="02020603050405020304" pitchFamily="18" charset="0"/>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sz="2000" dirty="0">
                <a:latin typeface="Times New Roman" panose="02020603050405020304" pitchFamily="18" charset="0"/>
                <a:cs typeface="Times New Roman" panose="02020603050405020304" pitchFamily="18" charset="0"/>
              </a:rPr>
              <a:t>It is used for transmission of large volumes of data.			</a:t>
            </a:r>
          </a:p>
          <a:p>
            <a:pPr marL="800100" lvl="1" indent="-342900" defTabSz="914400">
              <a:buFont typeface="Arial" charset="0"/>
              <a:buChar char="•"/>
            </a:pPr>
            <a:endParaRPr lang="en-US" sz="2000" dirty="0">
              <a:latin typeface="Times New Roman" panose="02020603050405020304" pitchFamily="18" charset="0"/>
              <a:cs typeface="Times New Roman" panose="02020603050405020304" pitchFamily="18" charset="0"/>
            </a:endParaRPr>
          </a:p>
          <a:p>
            <a:pPr marL="342900" marR="0" lvl="0" indent="-342900" defTabSz="914400" eaLnBrk="1" fontAlgn="auto" latinLnBrk="0" hangingPunct="1">
              <a:lnSpc>
                <a:spcPct val="100000"/>
              </a:lnSpc>
              <a:spcBef>
                <a:spcPts val="0"/>
              </a:spcBef>
              <a:spcAft>
                <a:spcPts val="0"/>
              </a:spcAft>
              <a:buClrTx/>
              <a:buSzTx/>
              <a:buFont typeface="+mj-lt"/>
              <a:buNone/>
              <a:tabLst/>
              <a:defRP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14449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2359614"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Guided media | Optical Fiber</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pic>
        <p:nvPicPr>
          <p:cNvPr id="8" name="Picture 7">
            <a:extLst>
              <a:ext uri="{FF2B5EF4-FFF2-40B4-BE49-F238E27FC236}">
                <a16:creationId xmlns:a16="http://schemas.microsoft.com/office/drawing/2014/main" id="{6846A406-03A1-4289-98B1-E7366F2EA7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795" y="1687958"/>
            <a:ext cx="5007910" cy="3123684"/>
          </a:xfrm>
          <a:prstGeom prst="rect">
            <a:avLst/>
          </a:prstGeom>
        </p:spPr>
      </p:pic>
      <p:pic>
        <p:nvPicPr>
          <p:cNvPr id="9" name="Picture 8">
            <a:extLst>
              <a:ext uri="{FF2B5EF4-FFF2-40B4-BE49-F238E27FC236}">
                <a16:creationId xmlns:a16="http://schemas.microsoft.com/office/drawing/2014/main" id="{F11589BC-9939-4887-A33A-47E5819074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6969" y="2264406"/>
            <a:ext cx="5073649" cy="1803964"/>
          </a:xfrm>
          <a:prstGeom prst="rect">
            <a:avLst/>
          </a:prstGeom>
        </p:spPr>
      </p:pic>
    </p:spTree>
    <p:extLst>
      <p:ext uri="{BB962C8B-B14F-4D97-AF65-F5344CB8AC3E}">
        <p14:creationId xmlns:p14="http://schemas.microsoft.com/office/powerpoint/2010/main" val="3237153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2359614"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Guided media | Optical Fiber</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sp>
        <p:nvSpPr>
          <p:cNvPr id="8" name="TextBox 7">
            <a:extLst>
              <a:ext uri="{FF2B5EF4-FFF2-40B4-BE49-F238E27FC236}">
                <a16:creationId xmlns:a16="http://schemas.microsoft.com/office/drawing/2014/main" id="{26E074B8-E57F-444C-B6DE-F12E3E9CC58B}"/>
              </a:ext>
            </a:extLst>
          </p:cNvPr>
          <p:cNvSpPr txBox="1"/>
          <p:nvPr/>
        </p:nvSpPr>
        <p:spPr>
          <a:xfrm>
            <a:off x="0" y="1164981"/>
            <a:ext cx="9558338" cy="4401205"/>
          </a:xfrm>
          <a:prstGeom prst="rect">
            <a:avLst/>
          </a:prstGeom>
          <a:noFill/>
        </p:spPr>
        <p:txBody>
          <a:bodyPr wrap="square" rtlCol="0">
            <a:spAutoFit/>
          </a:bodyPr>
          <a:lstStyle/>
          <a:p>
            <a:pPr lvl="1" defTabSz="914400"/>
            <a:r>
              <a:rPr lang="en-US" sz="2000" dirty="0"/>
              <a:t>Advantages</a:t>
            </a:r>
          </a:p>
          <a:p>
            <a:pPr marL="1257300" lvl="2" indent="-342900" defTabSz="914400">
              <a:buFont typeface="Arial" charset="0"/>
              <a:buChar char="•"/>
            </a:pPr>
            <a:r>
              <a:rPr lang="en-US" sz="2000" dirty="0"/>
              <a:t>Greater Capacity</a:t>
            </a:r>
          </a:p>
          <a:p>
            <a:pPr marL="1257300" lvl="2" indent="-342900" defTabSz="914400">
              <a:buFont typeface="+mj-lt"/>
              <a:buNone/>
            </a:pPr>
            <a:r>
              <a:rPr lang="en-US" sz="2000" dirty="0"/>
              <a:t>	Data rates of hundreds of Gbps over tons of kilometers have been demonstrated.</a:t>
            </a:r>
          </a:p>
          <a:p>
            <a:pPr marL="1257300" lvl="2" indent="-342900" defTabSz="914400">
              <a:buFont typeface="+mj-lt"/>
              <a:buNone/>
            </a:pPr>
            <a:endParaRPr lang="en-US" sz="2000" dirty="0"/>
          </a:p>
          <a:p>
            <a:pPr marL="1257300" lvl="2" indent="-342900" defTabSz="914400">
              <a:buFont typeface="Arial" charset="0"/>
              <a:buChar char="•"/>
            </a:pPr>
            <a:r>
              <a:rPr lang="en-US" sz="2000" dirty="0"/>
              <a:t>Smaller size and lighter weight </a:t>
            </a:r>
          </a:p>
          <a:p>
            <a:pPr marL="1257300" lvl="2" indent="-342900" defTabSz="914400">
              <a:buFont typeface="+mj-lt"/>
              <a:buNone/>
            </a:pPr>
            <a:r>
              <a:rPr lang="en-US" sz="2000" dirty="0"/>
              <a:t>	Considerably thinner than coaxial or twisted pair cable</a:t>
            </a:r>
          </a:p>
          <a:p>
            <a:pPr marL="1257300" lvl="2" indent="-342900" defTabSz="914400">
              <a:buFont typeface="+mj-lt"/>
              <a:buNone/>
            </a:pPr>
            <a:endParaRPr lang="en-US" sz="2000" dirty="0"/>
          </a:p>
          <a:p>
            <a:pPr marL="1257300" lvl="2" indent="-342900" defTabSz="914400">
              <a:buFont typeface="Arial" charset="0"/>
              <a:buChar char="•"/>
            </a:pPr>
            <a:r>
              <a:rPr lang="en-US" sz="2000" dirty="0"/>
              <a:t>Lower Attenuation</a:t>
            </a:r>
          </a:p>
          <a:p>
            <a:pPr marL="342900" marR="0" lvl="0" indent="-342900" defTabSz="914400" eaLnBrk="1" fontAlgn="auto" latinLnBrk="0" hangingPunct="1">
              <a:lnSpc>
                <a:spcPct val="100000"/>
              </a:lnSpc>
              <a:spcBef>
                <a:spcPts val="0"/>
              </a:spcBef>
              <a:spcAft>
                <a:spcPts val="0"/>
              </a:spcAft>
              <a:buClrTx/>
              <a:buSzTx/>
              <a:buFont typeface="+mj-lt"/>
              <a:buNone/>
              <a:tabLst/>
              <a:defRPr/>
            </a:pPr>
            <a:endParaRPr lang="en-US" sz="2000" dirty="0"/>
          </a:p>
          <a:p>
            <a:pPr marL="800100" lvl="1" indent="-342900" defTabSz="914400">
              <a:buFont typeface="+mj-lt"/>
              <a:buNone/>
            </a:pPr>
            <a:r>
              <a:rPr lang="en-US" sz="2000" dirty="0"/>
              <a:t>	Disadvantages</a:t>
            </a:r>
          </a:p>
          <a:p>
            <a:pPr marL="1257300" lvl="2" indent="-342900" defTabSz="914400">
              <a:buFont typeface="Arial" charset="0"/>
              <a:buChar char="•"/>
            </a:pPr>
            <a:r>
              <a:rPr lang="en-US" sz="2000" dirty="0"/>
              <a:t>Difficult to install and maintain </a:t>
            </a:r>
          </a:p>
          <a:p>
            <a:pPr marL="1257300" lvl="2" indent="-342900" defTabSz="914400">
              <a:buFont typeface="Arial" charset="0"/>
              <a:buChar char="•"/>
            </a:pPr>
            <a:r>
              <a:rPr lang="en-US" sz="2000" dirty="0"/>
              <a:t>High Cost</a:t>
            </a:r>
          </a:p>
          <a:p>
            <a:pPr marL="342900" marR="0" lvl="0" indent="-342900" defTabSz="914400" eaLnBrk="1" fontAlgn="auto" latinLnBrk="0" hangingPunct="1">
              <a:lnSpc>
                <a:spcPct val="100000"/>
              </a:lnSpc>
              <a:spcBef>
                <a:spcPts val="0"/>
              </a:spcBef>
              <a:spcAft>
                <a:spcPts val="0"/>
              </a:spcAft>
              <a:buClrTx/>
              <a:buSzTx/>
              <a:buFont typeface="+mj-lt"/>
              <a:buNone/>
              <a:tabLst/>
              <a:defRPr/>
            </a:pPr>
            <a:endParaRPr lang="en-US" sz="2000" dirty="0"/>
          </a:p>
        </p:txBody>
      </p:sp>
    </p:spTree>
    <p:extLst>
      <p:ext uri="{BB962C8B-B14F-4D97-AF65-F5344CB8AC3E}">
        <p14:creationId xmlns:p14="http://schemas.microsoft.com/office/powerpoint/2010/main" val="2763004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Freeform: Shape 72">
            <a:extLst>
              <a:ext uri="{FF2B5EF4-FFF2-40B4-BE49-F238E27FC236}">
                <a16:creationId xmlns:a16="http://schemas.microsoft.com/office/drawing/2014/main" id="{182BDAA6-044B-4985-A14D-DEC9985E884E}"/>
              </a:ext>
            </a:extLst>
          </p:cNvPr>
          <p:cNvSpPr/>
          <p:nvPr/>
        </p:nvSpPr>
        <p:spPr>
          <a:xfrm>
            <a:off x="2087873" y="4026675"/>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2087873" y="427604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415532"/>
            <a:ext cx="1719189" cy="771041"/>
          </a:xfrm>
          <a:prstGeom prst="rect">
            <a:avLst/>
          </a:prstGeom>
          <a:noFill/>
          <a:ln>
            <a:noFill/>
          </a:ln>
        </p:spPr>
      </p:pic>
      <p:sp>
        <p:nvSpPr>
          <p:cNvPr id="7" name="Title 1">
            <a:extLst>
              <a:ext uri="{FF2B5EF4-FFF2-40B4-BE49-F238E27FC236}">
                <a16:creationId xmlns:a16="http://schemas.microsoft.com/office/drawing/2014/main" id="{1DDA92A1-0650-43F4-9AD4-BFAF1C737C0E}"/>
              </a:ext>
            </a:extLst>
          </p:cNvPr>
          <p:cNvSpPr txBox="1">
            <a:spLocks/>
          </p:cNvSpPr>
          <p:nvPr/>
        </p:nvSpPr>
        <p:spPr>
          <a:xfrm>
            <a:off x="2087873" y="2560320"/>
            <a:ext cx="5114785" cy="1466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0" normalizeH="0" baseline="0" noProof="0" dirty="0">
                <a:ln>
                  <a:noFill/>
                </a:ln>
                <a:solidFill>
                  <a:srgbClr val="4472C4"/>
                </a:solidFill>
                <a:effectLst/>
                <a:uLnTx/>
                <a:uFillTx/>
                <a:latin typeface="Times New Roman" panose="02020603050405020304" pitchFamily="18" charset="0"/>
                <a:ea typeface="+mj-ea"/>
                <a:cs typeface="Times New Roman" panose="02020603050405020304" pitchFamily="18" charset="0"/>
              </a:rPr>
              <a:t>Thank you !</a:t>
            </a:r>
          </a:p>
        </p:txBody>
      </p:sp>
    </p:spTree>
    <p:extLst>
      <p:ext uri="{BB962C8B-B14F-4D97-AF65-F5344CB8AC3E}">
        <p14:creationId xmlns:p14="http://schemas.microsoft.com/office/powerpoint/2010/main" val="1780912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77282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What is Data Communication?</a:t>
            </a:r>
            <a:endParaRPr lang="en-US" sz="4400" kern="1200" dirty="0">
              <a:solidFill>
                <a:schemeClr val="accent1"/>
              </a:solidFill>
              <a:latin typeface="Times New Roman" panose="02020603050405020304" pitchFamily="18" charset="0"/>
              <a:cs typeface="Times New Roman" panose="02020603050405020304" pitchFamily="18" charset="0"/>
            </a:endParaRP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415532"/>
            <a:ext cx="1719189" cy="771041"/>
          </a:xfrm>
          <a:prstGeom prst="rect">
            <a:avLst/>
          </a:prstGeom>
          <a:noFill/>
          <a:ln>
            <a:noFill/>
          </a:ln>
        </p:spPr>
      </p:pic>
      <p:sp>
        <p:nvSpPr>
          <p:cNvPr id="8" name="Title 1">
            <a:extLst>
              <a:ext uri="{FF2B5EF4-FFF2-40B4-BE49-F238E27FC236}">
                <a16:creationId xmlns:a16="http://schemas.microsoft.com/office/drawing/2014/main" id="{EAA51CC4-7A89-4086-BD93-D7C07C3BE19A}"/>
              </a:ext>
            </a:extLst>
          </p:cNvPr>
          <p:cNvSpPr txBox="1">
            <a:spLocks/>
          </p:cNvSpPr>
          <p:nvPr/>
        </p:nvSpPr>
        <p:spPr>
          <a:xfrm>
            <a:off x="419099" y="875512"/>
            <a:ext cx="11550293" cy="47208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700" dirty="0"/>
              <a:t>Data communications (DC) is the process of using computing and communication technologies to transfer data from one place to another, or between participating parties.   -Techopedia-</a:t>
            </a:r>
            <a:br>
              <a:rPr lang="en-US" sz="2700" dirty="0"/>
            </a:br>
            <a:r>
              <a:rPr lang="en-US" sz="2700" dirty="0"/>
              <a:t>                                                     Or</a:t>
            </a:r>
            <a:br>
              <a:rPr lang="en-US" sz="2700" dirty="0"/>
            </a:br>
            <a:br>
              <a:rPr lang="en-US" sz="2700" dirty="0"/>
            </a:br>
            <a:r>
              <a:rPr lang="en-US" sz="3200" dirty="0"/>
              <a:t>Data Communication refers to </a:t>
            </a:r>
            <a:r>
              <a:rPr lang="en-US" sz="3200" b="1" dirty="0"/>
              <a:t>exchange of data</a:t>
            </a:r>
            <a:r>
              <a:rPr lang="en-US" sz="3200" dirty="0"/>
              <a:t> </a:t>
            </a:r>
            <a:r>
              <a:rPr lang="en-US" sz="3200" b="1" dirty="0"/>
              <a:t>between a source and a receiver.</a:t>
            </a:r>
            <a:endParaRPr lang="en-US" b="1" dirty="0"/>
          </a:p>
        </p:txBody>
      </p:sp>
    </p:spTree>
    <p:extLst>
      <p:ext uri="{BB962C8B-B14F-4D97-AF65-F5344CB8AC3E}">
        <p14:creationId xmlns:p14="http://schemas.microsoft.com/office/powerpoint/2010/main" val="812216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075344"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A Simple Model Of A Data Communication System</a:t>
            </a:r>
            <a:endParaRPr lang="en-US" sz="4400" kern="1200" dirty="0">
              <a:solidFill>
                <a:schemeClr val="accent1"/>
              </a:solidFill>
              <a:latin typeface="Times New Roman" panose="02020603050405020304" pitchFamily="18" charset="0"/>
              <a:cs typeface="Times New Roman" panose="02020603050405020304" pitchFamily="18" charset="0"/>
            </a:endParaRP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415532"/>
            <a:ext cx="1719189" cy="771041"/>
          </a:xfrm>
          <a:prstGeom prst="rect">
            <a:avLst/>
          </a:prstGeom>
          <a:noFill/>
          <a:ln>
            <a:noFill/>
          </a:ln>
        </p:spPr>
      </p:pic>
      <p:pic>
        <p:nvPicPr>
          <p:cNvPr id="7" name="Picture 6">
            <a:extLst>
              <a:ext uri="{FF2B5EF4-FFF2-40B4-BE49-F238E27FC236}">
                <a16:creationId xmlns:a16="http://schemas.microsoft.com/office/drawing/2014/main" id="{704588FC-094C-4166-8365-01CA28AA36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197" y="1151972"/>
            <a:ext cx="7386685" cy="5284926"/>
          </a:xfrm>
          <a:prstGeom prst="rect">
            <a:avLst/>
          </a:prstGeom>
        </p:spPr>
      </p:pic>
    </p:spTree>
    <p:extLst>
      <p:ext uri="{BB962C8B-B14F-4D97-AF65-F5344CB8AC3E}">
        <p14:creationId xmlns:p14="http://schemas.microsoft.com/office/powerpoint/2010/main" val="2001611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77282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What is a computer network ?</a:t>
            </a:r>
            <a:endParaRPr lang="en-US" sz="4400" kern="1200" dirty="0">
              <a:solidFill>
                <a:schemeClr val="accent1"/>
              </a:solidFill>
              <a:latin typeface="Times New Roman" panose="02020603050405020304" pitchFamily="18" charset="0"/>
              <a:cs typeface="Times New Roman" panose="02020603050405020304" pitchFamily="18" charset="0"/>
            </a:endParaRP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415532"/>
            <a:ext cx="1719189" cy="771041"/>
          </a:xfrm>
          <a:prstGeom prst="rect">
            <a:avLst/>
          </a:prstGeom>
          <a:noFill/>
          <a:ln>
            <a:noFill/>
          </a:ln>
        </p:spPr>
      </p:pic>
      <p:sp>
        <p:nvSpPr>
          <p:cNvPr id="7" name="TextBox 6">
            <a:extLst>
              <a:ext uri="{FF2B5EF4-FFF2-40B4-BE49-F238E27FC236}">
                <a16:creationId xmlns:a16="http://schemas.microsoft.com/office/drawing/2014/main" id="{A094A869-9CBE-4D11-AF48-6536F442F267}"/>
              </a:ext>
            </a:extLst>
          </p:cNvPr>
          <p:cNvSpPr txBox="1"/>
          <p:nvPr/>
        </p:nvSpPr>
        <p:spPr>
          <a:xfrm>
            <a:off x="399005" y="1007063"/>
            <a:ext cx="10741572" cy="45243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b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t>
            </a:r>
            <a:r>
              <a:rPr kumimoji="0" lang="en-US" sz="2400" b="0" i="1"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 Network is the interconnection of a set of devices capable of communication” </a:t>
            </a:r>
            <a:r>
              <a:rPr kumimoji="0" lang="mr-IN" sz="2400" b="0" i="0" u="none" strike="noStrike" kern="1200" cap="none" spc="0" normalizeH="0" baseline="0" noProof="0" dirty="0">
                <a:ln>
                  <a:noFill/>
                </a:ln>
                <a:effectLst/>
                <a:uLnTx/>
                <a:uFillTx/>
                <a:latin typeface="Times New Roman" panose="02020603050405020304" pitchFamily="18" charset="0"/>
                <a:cs typeface="Mangal" panose="02040503050203030202" pitchFamily="18" charset="0"/>
              </a:rPr>
              <a:t>–</a:t>
            </a: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r>
              <a:rPr kumimoji="0" lang="en-US" sz="2000" b="0" i="1"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B.A. </a:t>
            </a:r>
            <a:r>
              <a:rPr kumimoji="0" lang="en-US" sz="2000" b="0" i="1" u="none" strike="noStrike" kern="1200" cap="none" spc="0" normalizeH="0" baseline="0" noProof="0" dirty="0" err="1">
                <a:ln>
                  <a:noFill/>
                </a:ln>
                <a:effectLst/>
                <a:uLnTx/>
                <a:uFillTx/>
                <a:latin typeface="Times New Roman" panose="02020603050405020304" pitchFamily="18" charset="0"/>
                <a:cs typeface="Times New Roman" panose="02020603050405020304" pitchFamily="18" charset="0"/>
              </a:rPr>
              <a:t>Forouzan</a:t>
            </a:r>
            <a:r>
              <a:rPr kumimoji="0" lang="en-US" sz="2000" b="0" i="1"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Data Communication and Networking (2013)</a:t>
            </a:r>
            <a:b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br>
            <a:b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br>
            <a:r>
              <a:rPr kumimoji="0" lang="en-US" sz="2800" b="0" i="1" u="none" strike="noStrike" kern="1200" cap="none" spc="0" normalizeH="0" baseline="0" noProof="0" dirty="0">
                <a:ln>
                  <a:noFill/>
                </a:ln>
                <a:effectLst/>
                <a:uLnTx/>
                <a:uFillTx/>
                <a:latin typeface="Times New Roman" panose="02020603050405020304" pitchFamily="18" charset="0"/>
                <a:ea typeface="Apple Braille" charset="0"/>
                <a:cs typeface="Times New Roman" panose="02020603050405020304" pitchFamily="18" charset="0"/>
              </a:rPr>
              <a:t>A device can be</a:t>
            </a:r>
            <a:r>
              <a:rPr kumimoji="0" lang="en-US" sz="2800" b="0" i="0" u="none" strike="noStrike" kern="1200" cap="none" spc="0" normalizeH="0" baseline="0" noProof="0" dirty="0">
                <a:ln>
                  <a:noFill/>
                </a:ln>
                <a:effectLst/>
                <a:uLnTx/>
                <a:uFillTx/>
                <a:latin typeface="Times New Roman" panose="02020603050405020304" pitchFamily="18" charset="0"/>
                <a:ea typeface="Apple Braille" charset="0"/>
                <a:cs typeface="Times New Roman" panose="02020603050405020304" pitchFamily="18" charset="0"/>
              </a:rPr>
              <a:t>, </a:t>
            </a:r>
            <a:b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b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r>
              <a:rPr kumimoji="0" lang="en-US" sz="2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 host</a:t>
            </a: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(an end system) such as a large computer, desktop, laptop, workstation, cellular phone or security system.</a:t>
            </a:r>
            <a:b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b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b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b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r>
              <a:rPr kumimoji="0" lang="en-US" sz="2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 Connecting device </a:t>
            </a:r>
            <a:r>
              <a:rPr kumimoji="0" lang="mr-IN" sz="2400" b="0" i="0" u="none" strike="noStrike" kern="1200" cap="none" spc="0" normalizeH="0" baseline="0" noProof="0" dirty="0">
                <a:ln>
                  <a:noFill/>
                </a:ln>
                <a:effectLst/>
                <a:uLnTx/>
                <a:uFillTx/>
                <a:latin typeface="Times New Roman" panose="02020603050405020304" pitchFamily="18" charset="0"/>
                <a:cs typeface="Mangal" panose="02040503050203030202" pitchFamily="18" charset="0"/>
              </a:rPr>
              <a:t>–</a:t>
            </a: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such as a router (connects networks to other networks); a switch (connects devices together); a modem(modulator </a:t>
            </a:r>
            <a:r>
              <a:rPr kumimoji="0" lang="mr-IN" sz="2400" b="0" i="0" u="none" strike="noStrike" kern="1200" cap="none" spc="0" normalizeH="0" baseline="0" noProof="0" dirty="0">
                <a:ln>
                  <a:noFill/>
                </a:ln>
                <a:effectLst/>
                <a:uLnTx/>
                <a:uFillTx/>
                <a:latin typeface="Times New Roman" panose="02020603050405020304" pitchFamily="18" charset="0"/>
                <a:cs typeface="Mangal" panose="02040503050203030202" pitchFamily="18" charset="0"/>
              </a:rPr>
              <a:t>–</a:t>
            </a: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demodulator).</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br>
            <a:b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b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1383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075344"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Hardware Requirements for network</a:t>
            </a:r>
            <a:endParaRPr lang="en-US" sz="4400" kern="1200" dirty="0">
              <a:solidFill>
                <a:schemeClr val="accent1"/>
              </a:solidFill>
              <a:latin typeface="Times New Roman" panose="02020603050405020304" pitchFamily="18" charset="0"/>
              <a:cs typeface="Times New Roman" panose="02020603050405020304" pitchFamily="18" charset="0"/>
            </a:endParaRP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415532"/>
            <a:ext cx="1719189" cy="771041"/>
          </a:xfrm>
          <a:prstGeom prst="rect">
            <a:avLst/>
          </a:prstGeom>
          <a:noFill/>
          <a:ln>
            <a:noFill/>
          </a:ln>
        </p:spPr>
      </p:pic>
      <p:sp>
        <p:nvSpPr>
          <p:cNvPr id="8" name="Content Placeholder 3">
            <a:extLst>
              <a:ext uri="{FF2B5EF4-FFF2-40B4-BE49-F238E27FC236}">
                <a16:creationId xmlns:a16="http://schemas.microsoft.com/office/drawing/2014/main" id="{732E0ED8-F45D-4673-BDDA-24915E60C0A2}"/>
              </a:ext>
            </a:extLst>
          </p:cNvPr>
          <p:cNvSpPr>
            <a:spLocks noGrp="1"/>
          </p:cNvSpPr>
          <p:nvPr>
            <p:ph sz="half" idx="1"/>
          </p:nvPr>
        </p:nvSpPr>
        <p:spPr>
          <a:xfrm>
            <a:off x="734440" y="1741099"/>
            <a:ext cx="4184035" cy="3880772"/>
          </a:xfrm>
        </p:spPr>
        <p:txBody>
          <a:bodyPr>
            <a:normAutofit/>
          </a:bodyPr>
          <a:lstStyle/>
          <a:p>
            <a:r>
              <a:rPr lang="en-US" sz="2800" dirty="0"/>
              <a:t>Computers (At least 2)</a:t>
            </a:r>
          </a:p>
          <a:p>
            <a:r>
              <a:rPr lang="en-US" sz="2800" dirty="0"/>
              <a:t>Network Adaptors</a:t>
            </a:r>
          </a:p>
          <a:p>
            <a:r>
              <a:rPr lang="en-US" sz="2800" dirty="0"/>
              <a:t>Network Cables</a:t>
            </a:r>
          </a:p>
          <a:p>
            <a:r>
              <a:rPr lang="en-US" sz="2800" dirty="0"/>
              <a:t>Switch /Hub(Hubs are no longer available)</a:t>
            </a:r>
          </a:p>
        </p:txBody>
      </p:sp>
      <p:pic>
        <p:nvPicPr>
          <p:cNvPr id="9" name="Picture 2" descr="Image result for pc clipart">
            <a:extLst>
              <a:ext uri="{FF2B5EF4-FFF2-40B4-BE49-F238E27FC236}">
                <a16:creationId xmlns:a16="http://schemas.microsoft.com/office/drawing/2014/main" id="{4739EBE2-6558-4013-8DB2-862E4C82A0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6351" y="1662528"/>
            <a:ext cx="265747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Network cable clipart">
            <a:extLst>
              <a:ext uri="{FF2B5EF4-FFF2-40B4-BE49-F238E27FC236}">
                <a16:creationId xmlns:a16="http://schemas.microsoft.com/office/drawing/2014/main" id="{3B4C5500-2C1E-44D0-BC21-6E4DC415F2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8263" y="3870521"/>
            <a:ext cx="2533650" cy="18097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Image result for network switch clipart">
            <a:extLst>
              <a:ext uri="{FF2B5EF4-FFF2-40B4-BE49-F238E27FC236}">
                <a16:creationId xmlns:a16="http://schemas.microsoft.com/office/drawing/2014/main" id="{2B3E9753-757F-4C5B-BB04-4119B6081B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13559" y="1685925"/>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Image result for network adaptor clipart">
            <a:extLst>
              <a:ext uri="{FF2B5EF4-FFF2-40B4-BE49-F238E27FC236}">
                <a16:creationId xmlns:a16="http://schemas.microsoft.com/office/drawing/2014/main" id="{716C923B-9AFF-49C3-8793-5F89553E1E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8809" y="3870521"/>
            <a:ext cx="2524125"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740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075344"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This is how it’s looks like </a:t>
            </a:r>
            <a:endParaRPr lang="en-US" sz="4400" kern="1200" dirty="0">
              <a:solidFill>
                <a:schemeClr val="accent1"/>
              </a:solidFill>
              <a:latin typeface="Times New Roman" panose="02020603050405020304" pitchFamily="18" charset="0"/>
              <a:cs typeface="Times New Roman" panose="02020603050405020304" pitchFamily="18" charset="0"/>
            </a:endParaRP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415532"/>
            <a:ext cx="1719189" cy="771041"/>
          </a:xfrm>
          <a:prstGeom prst="rect">
            <a:avLst/>
          </a:prstGeom>
          <a:noFill/>
          <a:ln>
            <a:noFill/>
          </a:ln>
        </p:spPr>
      </p:pic>
      <p:pic>
        <p:nvPicPr>
          <p:cNvPr id="13" name="Picture 12">
            <a:extLst>
              <a:ext uri="{FF2B5EF4-FFF2-40B4-BE49-F238E27FC236}">
                <a16:creationId xmlns:a16="http://schemas.microsoft.com/office/drawing/2014/main" id="{0C5BE056-D50E-4777-9E05-98477711E31F}"/>
              </a:ext>
            </a:extLst>
          </p:cNvPr>
          <p:cNvPicPr>
            <a:picLocks noChangeAspect="1"/>
          </p:cNvPicPr>
          <p:nvPr/>
        </p:nvPicPr>
        <p:blipFill>
          <a:blip r:embed="rId3"/>
          <a:stretch>
            <a:fillRect/>
          </a:stretch>
        </p:blipFill>
        <p:spPr>
          <a:xfrm>
            <a:off x="2447689" y="1422456"/>
            <a:ext cx="6472649" cy="4376027"/>
          </a:xfrm>
          <a:prstGeom prst="rect">
            <a:avLst/>
          </a:prstGeom>
        </p:spPr>
      </p:pic>
    </p:spTree>
    <p:extLst>
      <p:ext uri="{BB962C8B-B14F-4D97-AF65-F5344CB8AC3E}">
        <p14:creationId xmlns:p14="http://schemas.microsoft.com/office/powerpoint/2010/main" val="3103066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075344"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Network Diagram Symbols </a:t>
            </a:r>
            <a:endParaRPr lang="en-US" sz="4400" kern="1200" dirty="0">
              <a:solidFill>
                <a:schemeClr val="accent1"/>
              </a:solidFill>
              <a:latin typeface="Times New Roman" panose="02020603050405020304" pitchFamily="18" charset="0"/>
              <a:cs typeface="Times New Roman" panose="02020603050405020304" pitchFamily="18" charset="0"/>
            </a:endParaRP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415532"/>
            <a:ext cx="1719189" cy="771041"/>
          </a:xfrm>
          <a:prstGeom prst="rect">
            <a:avLst/>
          </a:prstGeom>
          <a:noFill/>
          <a:ln>
            <a:noFill/>
          </a:ln>
        </p:spPr>
      </p:pic>
      <p:pic>
        <p:nvPicPr>
          <p:cNvPr id="7" name="Picture 2" descr="Image result for basic computer network using switch clipart">
            <a:extLst>
              <a:ext uri="{FF2B5EF4-FFF2-40B4-BE49-F238E27FC236}">
                <a16:creationId xmlns:a16="http://schemas.microsoft.com/office/drawing/2014/main" id="{E7C082A1-A302-4885-80D4-8BF29BF739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9363" y="1345007"/>
            <a:ext cx="5898760" cy="4167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327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D78688915AA5B4186ADFEBA23E1DB22" ma:contentTypeVersion="8" ma:contentTypeDescription="Create a new document." ma:contentTypeScope="" ma:versionID="a3140724734f0c108de5c59e673bc80d">
  <xsd:schema xmlns:xsd="http://www.w3.org/2001/XMLSchema" xmlns:xs="http://www.w3.org/2001/XMLSchema" xmlns:p="http://schemas.microsoft.com/office/2006/metadata/properties" xmlns:ns2="25824339-e801-494f-bccf-24d60fc52fbf" targetNamespace="http://schemas.microsoft.com/office/2006/metadata/properties" ma:root="true" ma:fieldsID="e38dca0482c471aa70018c877c42cd87" ns2:_="">
    <xsd:import namespace="25824339-e801-494f-bccf-24d60fc52fb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824339-e801-494f-bccf-24d60fc52f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EA112F-AD65-4304-A8BF-1C2C22D457A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C62CB58-43B1-4529-AC5A-62B04342D3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824339-e801-494f-bccf-24d60fc52f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270FEA2-CA43-4E19-BCC1-2BF5FCCECB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89</TotalTime>
  <Words>1300</Words>
  <Application>Microsoft Office PowerPoint</Application>
  <PresentationFormat>Widescreen</PresentationFormat>
  <Paragraphs>194</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Calibri Light</vt:lpstr>
      <vt:lpstr>Corbel</vt:lpstr>
      <vt:lpstr>Liberation Serif</vt:lpstr>
      <vt:lpstr>Times New Roman</vt:lpstr>
      <vt:lpstr>Wingdings</vt:lpstr>
      <vt:lpstr>Wingdings 3</vt:lpstr>
      <vt:lpstr>Office Theme</vt:lpstr>
      <vt:lpstr>PowerPoint Presentation</vt:lpstr>
      <vt:lpstr>Module Overview</vt:lpstr>
      <vt:lpstr>Course Outline</vt:lpstr>
      <vt:lpstr>What is Data Communication?</vt:lpstr>
      <vt:lpstr>A Simple Model Of A Data Communication System</vt:lpstr>
      <vt:lpstr>What is a computer network ?</vt:lpstr>
      <vt:lpstr>Hardware Requirements for network</vt:lpstr>
      <vt:lpstr>This is how it’s looks like </vt:lpstr>
      <vt:lpstr>Network Diagram Symbols </vt:lpstr>
      <vt:lpstr> Efficiency of Network </vt:lpstr>
      <vt:lpstr>Performance</vt:lpstr>
      <vt:lpstr>Reliability &amp; Security</vt:lpstr>
      <vt:lpstr>PowerPoint Presentation</vt:lpstr>
      <vt:lpstr>Network Adaptor</vt:lpstr>
      <vt:lpstr>What are the other types of Network Adaptors </vt:lpstr>
      <vt:lpstr>Cables</vt:lpstr>
      <vt:lpstr>Router</vt:lpstr>
      <vt:lpstr>Modem</vt:lpstr>
      <vt:lpstr>Hub</vt:lpstr>
      <vt:lpstr>Switch</vt:lpstr>
      <vt:lpstr>Switch vs Hub</vt:lpstr>
      <vt:lpstr>What is Transmission Media</vt:lpstr>
      <vt:lpstr>Types of Transmission Media</vt:lpstr>
      <vt:lpstr>Guided Media</vt:lpstr>
      <vt:lpstr>Guided media | Twisted Pair</vt:lpstr>
      <vt:lpstr>Guided media | Twisted Pair</vt:lpstr>
      <vt:lpstr>Guided media | Twisted Pair</vt:lpstr>
      <vt:lpstr>Guided media | UTP | Unshielded twisted pair</vt:lpstr>
      <vt:lpstr>Guided media | UTP | Unshielded twisted pair</vt:lpstr>
      <vt:lpstr>Guided media | UTP | Shielded twisted pair</vt:lpstr>
      <vt:lpstr>PowerPoint Presentation</vt:lpstr>
      <vt:lpstr>Guided media | Coaxial Cable</vt:lpstr>
      <vt:lpstr>Guided media | Coaxial Cable</vt:lpstr>
      <vt:lpstr>Guided media | Optical Fiber</vt:lpstr>
      <vt:lpstr>Guided media | Optical Fiber</vt:lpstr>
      <vt:lpstr>Guided media | Optical Fiber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Communication &amp; Networks</dc:title>
  <dc:creator>Isuru</dc:creator>
  <cp:lastModifiedBy>Isuru Sri Bandara</cp:lastModifiedBy>
  <cp:revision>16</cp:revision>
  <dcterms:created xsi:type="dcterms:W3CDTF">2021-02-06T17:02:29Z</dcterms:created>
  <dcterms:modified xsi:type="dcterms:W3CDTF">2023-04-20T15:41:40Z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0x0101009D78688915AA5B4186ADFEBA23E1DB22</vt:lpwstr>
  </property>
</Properties>
</file>