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1" r:id="rId14"/>
    <p:sldId id="270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A9BE7-DDF9-419C-8242-56D2150BE70F}" type="datetimeFigureOut">
              <a:rPr lang="pt-BR" smtClean="0"/>
              <a:t>09/07/2019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D04A7-429A-41CF-82F8-8C73AAA1BD4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0486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A9BE7-DDF9-419C-8242-56D2150BE70F}" type="datetimeFigureOut">
              <a:rPr lang="pt-BR" smtClean="0"/>
              <a:t>09/07/2019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D04A7-429A-41CF-82F8-8C73AAA1BD4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4126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A9BE7-DDF9-419C-8242-56D2150BE70F}" type="datetimeFigureOut">
              <a:rPr lang="pt-BR" smtClean="0"/>
              <a:t>09/07/2019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D04A7-429A-41CF-82F8-8C73AAA1BD4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4684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A9BE7-DDF9-419C-8242-56D2150BE70F}" type="datetimeFigureOut">
              <a:rPr lang="pt-BR" smtClean="0"/>
              <a:t>09/07/2019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D04A7-429A-41CF-82F8-8C73AAA1BD4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3872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A9BE7-DDF9-419C-8242-56D2150BE70F}" type="datetimeFigureOut">
              <a:rPr lang="pt-BR" smtClean="0"/>
              <a:t>09/07/2019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D04A7-429A-41CF-82F8-8C73AAA1BD4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752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A9BE7-DDF9-419C-8242-56D2150BE70F}" type="datetimeFigureOut">
              <a:rPr lang="pt-BR" smtClean="0"/>
              <a:t>09/07/2019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D04A7-429A-41CF-82F8-8C73AAA1BD4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8932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A9BE7-DDF9-419C-8242-56D2150BE70F}" type="datetimeFigureOut">
              <a:rPr lang="pt-BR" smtClean="0"/>
              <a:t>09/07/2019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D04A7-429A-41CF-82F8-8C73AAA1BD4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118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A9BE7-DDF9-419C-8242-56D2150BE70F}" type="datetimeFigureOut">
              <a:rPr lang="pt-BR" smtClean="0"/>
              <a:t>09/07/2019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D04A7-429A-41CF-82F8-8C73AAA1BD4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3916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A9BE7-DDF9-419C-8242-56D2150BE70F}" type="datetimeFigureOut">
              <a:rPr lang="pt-BR" smtClean="0"/>
              <a:t>09/07/2019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D04A7-429A-41CF-82F8-8C73AAA1BD4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2488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A9BE7-DDF9-419C-8242-56D2150BE70F}" type="datetimeFigureOut">
              <a:rPr lang="pt-BR" smtClean="0"/>
              <a:t>09/07/2019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D04A7-429A-41CF-82F8-8C73AAA1BD4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895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A9BE7-DDF9-419C-8242-56D2150BE70F}" type="datetimeFigureOut">
              <a:rPr lang="pt-BR" smtClean="0"/>
              <a:t>09/07/2019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D04A7-429A-41CF-82F8-8C73AAA1BD4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035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A9BE7-DDF9-419C-8242-56D2150BE70F}" type="datetimeFigureOut">
              <a:rPr lang="pt-BR" smtClean="0"/>
              <a:t>09/07/2019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D04A7-429A-41CF-82F8-8C73AAA1BD4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9831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080723"/>
            <a:ext cx="9144000" cy="1186641"/>
          </a:xfrm>
        </p:spPr>
        <p:txBody>
          <a:bodyPr/>
          <a:lstStyle/>
          <a:p>
            <a:r>
              <a:rPr lang="pt-BR" dirty="0"/>
              <a:t>Clean </a:t>
            </a:r>
            <a:r>
              <a:rPr lang="pt-BR" dirty="0" err="1"/>
              <a:t>Code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6" name="Picture 2" descr="Resultado de imagem para banco semear">
            <a:extLst>
              <a:ext uri="{FF2B5EF4-FFF2-40B4-BE49-F238E27FC236}">
                <a16:creationId xmlns:a16="http://schemas.microsoft.com/office/drawing/2014/main" id="{74417303-764D-4D48-AD5A-0326CC2B9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7235" y="6306070"/>
            <a:ext cx="1568484" cy="35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primesystems.com.br/img/logo-prime-systems-padrao-en-amostra.png">
            <a:extLst>
              <a:ext uri="{FF2B5EF4-FFF2-40B4-BE49-F238E27FC236}">
                <a16:creationId xmlns:a16="http://schemas.microsoft.com/office/drawing/2014/main" id="{E2727F2A-7C41-49DC-80A3-42EEC05B7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81" y="6192116"/>
            <a:ext cx="2502440" cy="46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326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61662" cy="6345382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44146" y="1825625"/>
            <a:ext cx="4682836" cy="4351338"/>
          </a:xfrm>
        </p:spPr>
        <p:txBody>
          <a:bodyPr/>
          <a:lstStyle/>
          <a:p>
            <a:r>
              <a:rPr lang="pt-BR" dirty="0"/>
              <a:t>Evite usá-los, eles devem estar subentendidos no código;</a:t>
            </a:r>
          </a:p>
          <a:p>
            <a:r>
              <a:rPr lang="pt-BR" b="1" dirty="0"/>
              <a:t>NUNCA</a:t>
            </a:r>
            <a:r>
              <a:rPr lang="pt-BR" dirty="0"/>
              <a:t> deixe linha de código operacional comentada, apenas informativos;</a:t>
            </a:r>
          </a:p>
          <a:p>
            <a:r>
              <a:rPr lang="pt-BR" dirty="0"/>
              <a:t>TODO;</a:t>
            </a:r>
          </a:p>
        </p:txBody>
      </p:sp>
      <p:pic>
        <p:nvPicPr>
          <p:cNvPr id="5" name="Picture 2" descr="Resultado de imagem para banco semear">
            <a:extLst>
              <a:ext uri="{FF2B5EF4-FFF2-40B4-BE49-F238E27FC236}">
                <a16:creationId xmlns:a16="http://schemas.microsoft.com/office/drawing/2014/main" id="{5EC9D7A0-4E3D-433E-853A-22F5B1AB8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7235" y="6306070"/>
            <a:ext cx="1568484" cy="35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primesystems.com.br/img/logo-prime-systems-padrao-en-amostra.png">
            <a:extLst>
              <a:ext uri="{FF2B5EF4-FFF2-40B4-BE49-F238E27FC236}">
                <a16:creationId xmlns:a16="http://schemas.microsoft.com/office/drawing/2014/main" id="{5FD64795-1717-4442-AE58-C367EEBDB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81" y="6192116"/>
            <a:ext cx="2502440" cy="46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9837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90" y="108065"/>
            <a:ext cx="6844621" cy="6068898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92982" y="1825625"/>
            <a:ext cx="5160818" cy="4351338"/>
          </a:xfrm>
        </p:spPr>
        <p:txBody>
          <a:bodyPr/>
          <a:lstStyle/>
          <a:p>
            <a:r>
              <a:rPr lang="pt-BR" dirty="0" err="1"/>
              <a:t>Identação</a:t>
            </a:r>
            <a:r>
              <a:rPr lang="pt-BR" dirty="0"/>
              <a:t>;</a:t>
            </a:r>
          </a:p>
          <a:p>
            <a:r>
              <a:rPr lang="pt-BR" dirty="0"/>
              <a:t>Declarações de variáveis e funções mais próximas possíveis de suas utilizações;</a:t>
            </a:r>
          </a:p>
          <a:p>
            <a:r>
              <a:rPr lang="pt-BR" dirty="0"/>
              <a:t>Evitar linhas de código largas;</a:t>
            </a:r>
          </a:p>
          <a:p>
            <a:r>
              <a:rPr lang="pt-BR" dirty="0"/>
              <a:t>Pular linhas ao mudar o contexto;</a:t>
            </a:r>
          </a:p>
        </p:txBody>
      </p:sp>
      <p:pic>
        <p:nvPicPr>
          <p:cNvPr id="4" name="Picture 2" descr="Resultado de imagem para banco semear">
            <a:extLst>
              <a:ext uri="{FF2B5EF4-FFF2-40B4-BE49-F238E27FC236}">
                <a16:creationId xmlns:a16="http://schemas.microsoft.com/office/drawing/2014/main" id="{ECCFAF04-5748-442F-A90E-4007C4246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7235" y="6306070"/>
            <a:ext cx="1568484" cy="35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primesystems.com.br/img/logo-prime-systems-padrao-en-amostra.png">
            <a:extLst>
              <a:ext uri="{FF2B5EF4-FFF2-40B4-BE49-F238E27FC236}">
                <a16:creationId xmlns:a16="http://schemas.microsoft.com/office/drawing/2014/main" id="{6E674544-0AC3-4236-AA2B-5E9D0A0D0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81" y="6192116"/>
            <a:ext cx="2502440" cy="46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175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Tentar aplicar os conceitos de orientação a objeto:</a:t>
            </a:r>
          </a:p>
          <a:p>
            <a:pPr lvl="1"/>
            <a:r>
              <a:rPr lang="pt-BR" dirty="0"/>
              <a:t>Encapsulamento;</a:t>
            </a:r>
          </a:p>
          <a:p>
            <a:pPr lvl="1"/>
            <a:r>
              <a:rPr lang="pt-BR" dirty="0"/>
              <a:t>Organizar dados em objetos (ou até mesmo classes, estruturas);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069" y="230188"/>
            <a:ext cx="6491518" cy="729384"/>
          </a:xfrm>
          <a:prstGeom prst="rect">
            <a:avLst/>
          </a:prstGeom>
        </p:spPr>
      </p:pic>
      <p:pic>
        <p:nvPicPr>
          <p:cNvPr id="5" name="Picture 2" descr="Resultado de imagem para banco semear">
            <a:extLst>
              <a:ext uri="{FF2B5EF4-FFF2-40B4-BE49-F238E27FC236}">
                <a16:creationId xmlns:a16="http://schemas.microsoft.com/office/drawing/2014/main" id="{767E1B54-D084-425A-8E13-25974C728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7235" y="6306070"/>
            <a:ext cx="1568484" cy="35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primesystems.com.br/img/logo-prime-systems-padrao-en-amostra.png">
            <a:extLst>
              <a:ext uri="{FF2B5EF4-FFF2-40B4-BE49-F238E27FC236}">
                <a16:creationId xmlns:a16="http://schemas.microsoft.com/office/drawing/2014/main" id="{1C9B1E50-3A1E-4070-9579-C17A07828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81" y="6192116"/>
            <a:ext cx="2502440" cy="46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361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6861B-73B3-4885-A6AA-6B40E9120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09BD8-83D0-49CE-9512-953349667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Crie</a:t>
            </a:r>
            <a:r>
              <a:rPr lang="en-US" dirty="0"/>
              <a:t> um Console Application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Escolha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string (</a:t>
            </a:r>
            <a:r>
              <a:rPr lang="en-US" dirty="0" err="1"/>
              <a:t>nome</a:t>
            </a:r>
            <a:r>
              <a:rPr lang="en-US" dirty="0"/>
              <a:t> de </a:t>
            </a:r>
            <a:r>
              <a:rPr lang="en-US" dirty="0" err="1"/>
              <a:t>alguém</a:t>
            </a:r>
            <a:r>
              <a:rPr lang="en-US" dirty="0"/>
              <a:t> de </a:t>
            </a:r>
            <a:r>
              <a:rPr lang="en-US" dirty="0" err="1"/>
              <a:t>preferência</a:t>
            </a:r>
            <a:r>
              <a:rPr lang="en-US" dirty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Separe</a:t>
            </a:r>
            <a:r>
              <a:rPr lang="en-US" dirty="0"/>
              <a:t> as </a:t>
            </a:r>
            <a:r>
              <a:rPr lang="en-US" dirty="0" err="1"/>
              <a:t>palavras</a:t>
            </a:r>
            <a:r>
              <a:rPr lang="en-US" dirty="0"/>
              <a:t> </a:t>
            </a:r>
            <a:r>
              <a:rPr lang="en-US" dirty="0" err="1"/>
              <a:t>espaçadas</a:t>
            </a:r>
            <a:r>
              <a:rPr lang="en-US" dirty="0"/>
              <a:t> (split(“ ”)) e se </a:t>
            </a:r>
            <a:r>
              <a:rPr lang="en-US" dirty="0" err="1"/>
              <a:t>elas</a:t>
            </a:r>
            <a:r>
              <a:rPr lang="en-US" dirty="0"/>
              <a:t> </a:t>
            </a:r>
            <a:r>
              <a:rPr lang="en-US" dirty="0" err="1"/>
              <a:t>forem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menores</a:t>
            </a:r>
            <a:r>
              <a:rPr lang="en-US" dirty="0"/>
              <a:t> que 1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maiores</a:t>
            </a:r>
            <a:r>
              <a:rPr lang="en-US" dirty="0"/>
              <a:t> que 3 </a:t>
            </a:r>
            <a:r>
              <a:rPr lang="en-US" dirty="0" err="1"/>
              <a:t>retorne</a:t>
            </a:r>
            <a:r>
              <a:rPr lang="en-US" dirty="0"/>
              <a:t> </a:t>
            </a:r>
            <a:r>
              <a:rPr lang="en-US" dirty="0" err="1"/>
              <a:t>mensagem</a:t>
            </a:r>
            <a:r>
              <a:rPr lang="en-US" dirty="0"/>
              <a:t> de </a:t>
            </a:r>
            <a:r>
              <a:rPr lang="en-US" dirty="0" err="1"/>
              <a:t>erro</a:t>
            </a:r>
            <a:r>
              <a:rPr lang="en-US" dirty="0"/>
              <a:t>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ímpares</a:t>
            </a:r>
            <a:r>
              <a:rPr lang="en-US" dirty="0"/>
              <a:t> (1 </a:t>
            </a:r>
            <a:r>
              <a:rPr lang="en-US" dirty="0" err="1"/>
              <a:t>ou</a:t>
            </a:r>
            <a:r>
              <a:rPr lang="en-US" dirty="0"/>
              <a:t> 3) </a:t>
            </a:r>
            <a:r>
              <a:rPr lang="en-US" dirty="0" err="1"/>
              <a:t>remova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caracteres</a:t>
            </a:r>
            <a:r>
              <a:rPr lang="en-US" dirty="0"/>
              <a:t> pares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palavra</a:t>
            </a:r>
            <a:r>
              <a:rPr lang="en-US" dirty="0"/>
              <a:t> (ex: Juan =&gt; </a:t>
            </a:r>
            <a:r>
              <a:rPr lang="en-US" strike="sngStrike" dirty="0"/>
              <a:t>J</a:t>
            </a:r>
            <a:r>
              <a:rPr lang="en-US" dirty="0"/>
              <a:t>u</a:t>
            </a:r>
            <a:r>
              <a:rPr lang="en-US" strike="sngStrike" dirty="0"/>
              <a:t>a</a:t>
            </a:r>
            <a:r>
              <a:rPr lang="en-US" dirty="0"/>
              <a:t>n =&gt; un)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pares (2) </a:t>
            </a:r>
            <a:r>
              <a:rPr lang="en-US" dirty="0" err="1"/>
              <a:t>remova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caracteres</a:t>
            </a:r>
            <a:r>
              <a:rPr lang="en-US" dirty="0"/>
              <a:t> </a:t>
            </a:r>
            <a:r>
              <a:rPr lang="en-US" dirty="0" err="1"/>
              <a:t>ímpares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palavra</a:t>
            </a:r>
            <a:r>
              <a:rPr lang="en-US" dirty="0"/>
              <a:t> (ex: Alex </a:t>
            </a:r>
            <a:r>
              <a:rPr lang="en-US" dirty="0" err="1"/>
              <a:t>Machão</a:t>
            </a:r>
            <a:r>
              <a:rPr lang="en-US" dirty="0"/>
              <a:t> =&gt; A</a:t>
            </a:r>
            <a:r>
              <a:rPr lang="en-US" strike="sngStrike" dirty="0"/>
              <a:t>l</a:t>
            </a:r>
            <a:r>
              <a:rPr lang="en-US" dirty="0"/>
              <a:t>e</a:t>
            </a:r>
            <a:r>
              <a:rPr lang="en-US" strike="sngStrike" dirty="0"/>
              <a:t>x</a:t>
            </a:r>
            <a:r>
              <a:rPr lang="en-US" dirty="0"/>
              <a:t> </a:t>
            </a:r>
            <a:r>
              <a:rPr lang="en-US" dirty="0" err="1"/>
              <a:t>M</a:t>
            </a:r>
            <a:r>
              <a:rPr lang="en-US" strike="sngStrike" dirty="0" err="1"/>
              <a:t>a</a:t>
            </a:r>
            <a:r>
              <a:rPr lang="en-US" dirty="0" err="1"/>
              <a:t>c</a:t>
            </a:r>
            <a:r>
              <a:rPr lang="en-US" strike="sngStrike" dirty="0" err="1"/>
              <a:t>h</a:t>
            </a:r>
            <a:r>
              <a:rPr lang="en-US" dirty="0" err="1"/>
              <a:t>ã</a:t>
            </a:r>
            <a:r>
              <a:rPr lang="en-US" strike="sngStrike" dirty="0" err="1"/>
              <a:t>o</a:t>
            </a:r>
            <a:r>
              <a:rPr lang="en-US" dirty="0"/>
              <a:t> =&gt; Ae </a:t>
            </a:r>
            <a:r>
              <a:rPr lang="en-US" dirty="0" err="1"/>
              <a:t>Mcã</a:t>
            </a:r>
            <a:r>
              <a:rPr lang="en-US" dirty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 a string </a:t>
            </a:r>
            <a:r>
              <a:rPr lang="en-US" dirty="0" err="1"/>
              <a:t>resultante</a:t>
            </a:r>
            <a:r>
              <a:rPr lang="en-US" dirty="0"/>
              <a:t> for par </a:t>
            </a:r>
            <a:r>
              <a:rPr lang="en-US" dirty="0" err="1"/>
              <a:t>remova</a:t>
            </a:r>
            <a:r>
              <a:rPr lang="en-US" dirty="0"/>
              <a:t> o </a:t>
            </a:r>
            <a:r>
              <a:rPr lang="en-US" dirty="0" err="1"/>
              <a:t>primeiro</a:t>
            </a:r>
            <a:r>
              <a:rPr lang="en-US" dirty="0"/>
              <a:t> </a:t>
            </a:r>
            <a:r>
              <a:rPr lang="en-US" dirty="0" err="1"/>
              <a:t>carectere</a:t>
            </a:r>
            <a:r>
              <a:rPr lang="en-US" dirty="0"/>
              <a:t>,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contrário</a:t>
            </a:r>
            <a:r>
              <a:rPr lang="en-US" dirty="0"/>
              <a:t> o </a:t>
            </a:r>
            <a:r>
              <a:rPr lang="en-US" dirty="0" err="1"/>
              <a:t>último</a:t>
            </a:r>
            <a:r>
              <a:rPr lang="en-US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pt-BR" dirty="0"/>
          </a:p>
        </p:txBody>
      </p:sp>
      <p:pic>
        <p:nvPicPr>
          <p:cNvPr id="4" name="Picture 2" descr="Resultado de imagem para banco semear">
            <a:extLst>
              <a:ext uri="{FF2B5EF4-FFF2-40B4-BE49-F238E27FC236}">
                <a16:creationId xmlns:a16="http://schemas.microsoft.com/office/drawing/2014/main" id="{75C7DF39-2739-465C-9753-0E6FAF95A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7235" y="6306070"/>
            <a:ext cx="1568484" cy="35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primesystems.com.br/img/logo-prime-systems-padrao-en-amostra.png">
            <a:extLst>
              <a:ext uri="{FF2B5EF4-FFF2-40B4-BE49-F238E27FC236}">
                <a16:creationId xmlns:a16="http://schemas.microsoft.com/office/drawing/2014/main" id="{102F0683-D849-4A23-984A-8833C8664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81" y="6192116"/>
            <a:ext cx="2502440" cy="46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913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Fim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7585364" cy="4351338"/>
          </a:xfrm>
        </p:spPr>
        <p:txBody>
          <a:bodyPr/>
          <a:lstStyle/>
          <a:p>
            <a:r>
              <a:rPr lang="pt-BR" dirty="0"/>
              <a:t>Obrigado!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Robert C. Martin, </a:t>
            </a:r>
            <a:r>
              <a:rPr lang="en-US" dirty="0"/>
              <a:t>Clean Code A Handbook of Agile Software Craftsmanship. Prentice Hall - </a:t>
            </a:r>
            <a:r>
              <a:rPr lang="pt-BR" dirty="0"/>
              <a:t>July, 2008;</a:t>
            </a:r>
            <a:br>
              <a:rPr lang="pt-BR" dirty="0"/>
            </a:br>
            <a:endParaRPr lang="pt-BR" dirty="0"/>
          </a:p>
        </p:txBody>
      </p:sp>
      <p:pic>
        <p:nvPicPr>
          <p:cNvPr id="5" name="Picture 2" descr="Resultado de imagem para clean c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018" y="2462356"/>
            <a:ext cx="2015837" cy="268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705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Motivação</a:t>
            </a:r>
            <a:r>
              <a:rPr lang="en-US" dirty="0"/>
              <a:t>: c</a:t>
            </a:r>
            <a:r>
              <a:rPr lang="pt-BR" dirty="0" err="1"/>
              <a:t>ódigo</a:t>
            </a:r>
            <a:r>
              <a:rPr lang="pt-BR" dirty="0"/>
              <a:t> sujo é custoso;</a:t>
            </a:r>
            <a:endParaRPr lang="en-US" dirty="0"/>
          </a:p>
          <a:p>
            <a:r>
              <a:rPr lang="en-US" dirty="0" err="1"/>
              <a:t>Trabalho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equipe</a:t>
            </a:r>
            <a:r>
              <a:rPr lang="en-US" dirty="0"/>
              <a:t>, </a:t>
            </a:r>
            <a:r>
              <a:rPr lang="en-US" dirty="0" err="1"/>
              <a:t>fácil</a:t>
            </a:r>
            <a:r>
              <a:rPr lang="en-US" dirty="0"/>
              <a:t> </a:t>
            </a:r>
            <a:r>
              <a:rPr lang="en-US" dirty="0" err="1"/>
              <a:t>manutenção</a:t>
            </a:r>
            <a:r>
              <a:rPr lang="en-US" dirty="0"/>
              <a:t>;</a:t>
            </a:r>
          </a:p>
          <a:p>
            <a:r>
              <a:rPr lang="en-US" dirty="0"/>
              <a:t>N</a:t>
            </a:r>
            <a:r>
              <a:rPr lang="pt-BR" dirty="0"/>
              <a:t>ÃO é otimização de código;</a:t>
            </a:r>
          </a:p>
          <a:p>
            <a:r>
              <a:rPr lang="pt-BR" dirty="0"/>
              <a:t>Crescendo com o movimento ágil;</a:t>
            </a:r>
          </a:p>
        </p:txBody>
      </p:sp>
      <p:pic>
        <p:nvPicPr>
          <p:cNvPr id="4" name="Picture 2" descr="Resultado de imagem para clean c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6989" y="1190345"/>
            <a:ext cx="326350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sultado de imagem para banco semear">
            <a:extLst>
              <a:ext uri="{FF2B5EF4-FFF2-40B4-BE49-F238E27FC236}">
                <a16:creationId xmlns:a16="http://schemas.microsoft.com/office/drawing/2014/main" id="{B4EB91EB-DAA4-4930-8CE4-AE575508C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7235" y="6306070"/>
            <a:ext cx="1568484" cy="35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://primesystems.com.br/img/logo-prime-systems-padrao-en-amostra.png">
            <a:extLst>
              <a:ext uri="{FF2B5EF4-FFF2-40B4-BE49-F238E27FC236}">
                <a16:creationId xmlns:a16="http://schemas.microsoft.com/office/drawing/2014/main" id="{61B01DB1-92BA-44A9-A9EA-E825D230A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81" y="6192116"/>
            <a:ext cx="2502440" cy="46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679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4691"/>
            <a:ext cx="8437418" cy="6533140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481456" y="1893094"/>
            <a:ext cx="4551218" cy="4351338"/>
          </a:xfrm>
        </p:spPr>
        <p:txBody>
          <a:bodyPr>
            <a:normAutofit/>
          </a:bodyPr>
          <a:lstStyle/>
          <a:p>
            <a:r>
              <a:rPr lang="en-US" dirty="0" err="1"/>
              <a:t>Demanda</a:t>
            </a:r>
            <a:r>
              <a:rPr lang="en-US" dirty="0"/>
              <a:t> tempo para a </a:t>
            </a:r>
            <a:r>
              <a:rPr lang="en-US" dirty="0" err="1"/>
              <a:t>escolha</a:t>
            </a:r>
            <a:r>
              <a:rPr lang="en-US" dirty="0"/>
              <a:t>, mas </a:t>
            </a:r>
            <a:r>
              <a:rPr lang="en-US" dirty="0" err="1"/>
              <a:t>poupa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ainda</a:t>
            </a:r>
            <a:r>
              <a:rPr lang="en-US" dirty="0"/>
              <a:t>;</a:t>
            </a:r>
          </a:p>
          <a:p>
            <a:r>
              <a:rPr lang="en-US" dirty="0" err="1"/>
              <a:t>Deve</a:t>
            </a:r>
            <a:r>
              <a:rPr lang="en-US" dirty="0"/>
              <a:t> ser </a:t>
            </a:r>
            <a:r>
              <a:rPr lang="en-US" dirty="0" err="1"/>
              <a:t>absoluto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necessidade</a:t>
            </a:r>
            <a:r>
              <a:rPr lang="en-US" dirty="0"/>
              <a:t> de um </a:t>
            </a:r>
            <a:r>
              <a:rPr lang="en-US" dirty="0" err="1"/>
              <a:t>complemento</a:t>
            </a:r>
            <a:r>
              <a:rPr lang="en-US" dirty="0"/>
              <a:t>.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dizer</a:t>
            </a:r>
            <a:r>
              <a:rPr lang="en-US" dirty="0"/>
              <a:t> por que </a:t>
            </a:r>
            <a:r>
              <a:rPr lang="en-US" dirty="0" err="1"/>
              <a:t>existe</a:t>
            </a:r>
            <a:r>
              <a:rPr lang="en-US" dirty="0"/>
              <a:t>, o que </a:t>
            </a:r>
            <a:r>
              <a:rPr lang="en-US" dirty="0" err="1"/>
              <a:t>faz</a:t>
            </a:r>
            <a:r>
              <a:rPr lang="en-US" dirty="0"/>
              <a:t> e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pt-BR" dirty="0"/>
              <a:t>é utilizado;</a:t>
            </a:r>
          </a:p>
          <a:p>
            <a:r>
              <a:rPr lang="en-US" b="1" dirty="0"/>
              <a:t>SEM</a:t>
            </a:r>
            <a:r>
              <a:rPr lang="en-US" dirty="0"/>
              <a:t> </a:t>
            </a:r>
            <a:r>
              <a:rPr lang="en-US" dirty="0" err="1"/>
              <a:t>comentários</a:t>
            </a:r>
            <a:r>
              <a:rPr lang="en-US" dirty="0"/>
              <a:t>!</a:t>
            </a:r>
            <a:endParaRPr lang="pt-BR" dirty="0"/>
          </a:p>
        </p:txBody>
      </p:sp>
      <p:pic>
        <p:nvPicPr>
          <p:cNvPr id="9" name="Picture 2" descr="Resultado de imagem para banco semear">
            <a:extLst>
              <a:ext uri="{FF2B5EF4-FFF2-40B4-BE49-F238E27FC236}">
                <a16:creationId xmlns:a16="http://schemas.microsoft.com/office/drawing/2014/main" id="{84C714CA-81CE-4FA4-B021-FD32E6387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7235" y="6306070"/>
            <a:ext cx="1568484" cy="35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://primesystems.com.br/img/logo-prime-systems-padrao-en-amostra.png">
            <a:extLst>
              <a:ext uri="{FF2B5EF4-FFF2-40B4-BE49-F238E27FC236}">
                <a16:creationId xmlns:a16="http://schemas.microsoft.com/office/drawing/2014/main" id="{41922911-BF09-42F9-BE0D-68FE768B6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81" y="6192116"/>
            <a:ext cx="2502440" cy="46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089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d; // elapsed time in days 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elapsedTimeInDays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daysSinceCreation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daysSinceModification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fileAgeInDays</a:t>
            </a:r>
            <a:r>
              <a:rPr lang="en-US" dirty="0"/>
              <a:t>; </a:t>
            </a:r>
            <a:br>
              <a:rPr lang="en-US" dirty="0"/>
            </a:br>
            <a:endParaRPr lang="pt-BR" dirty="0"/>
          </a:p>
        </p:txBody>
      </p:sp>
      <p:pic>
        <p:nvPicPr>
          <p:cNvPr id="4" name="Picture 2" descr="Resultado de imagem para banco semear">
            <a:extLst>
              <a:ext uri="{FF2B5EF4-FFF2-40B4-BE49-F238E27FC236}">
                <a16:creationId xmlns:a16="http://schemas.microsoft.com/office/drawing/2014/main" id="{EBDDA338-4630-4DC2-9B22-A60AF03D0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7235" y="6306070"/>
            <a:ext cx="1568484" cy="35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primesystems.com.br/img/logo-prime-systems-padrao-en-amostra.png">
            <a:extLst>
              <a:ext uri="{FF2B5EF4-FFF2-40B4-BE49-F238E27FC236}">
                <a16:creationId xmlns:a16="http://schemas.microsoft.com/office/drawing/2014/main" id="{E13AF293-2FA4-455E-8A80-82A750507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81" y="6192116"/>
            <a:ext cx="2502440" cy="46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334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[]&gt;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getThem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[]&gt; list1 =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[]&gt;();</a:t>
            </a: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   for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[] x :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theList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(x[0] == 4)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list1.add(x);</a:t>
            </a: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list1;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dirty="0"/>
            </a:br>
            <a:br>
              <a:rPr lang="en-US" dirty="0"/>
            </a:b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7536874" y="4807527"/>
            <a:ext cx="41286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que tem na </a:t>
            </a:r>
            <a:r>
              <a:rPr lang="pt-BR" dirty="0" err="1"/>
              <a:t>theList</a:t>
            </a:r>
            <a:r>
              <a:rPr lang="en-US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 que </a:t>
            </a:r>
            <a:r>
              <a:rPr lang="en-US" dirty="0" err="1"/>
              <a:t>significa</a:t>
            </a:r>
            <a:r>
              <a:rPr lang="en-US" dirty="0"/>
              <a:t> o n</a:t>
            </a:r>
            <a:r>
              <a:rPr lang="pt-BR" dirty="0"/>
              <a:t>úmero 4</a:t>
            </a:r>
            <a:r>
              <a:rPr lang="en-US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 que </a:t>
            </a:r>
            <a:r>
              <a:rPr lang="en-US" dirty="0" err="1"/>
              <a:t>significa</a:t>
            </a:r>
            <a:r>
              <a:rPr lang="en-US" dirty="0"/>
              <a:t> o </a:t>
            </a:r>
            <a:r>
              <a:rPr lang="pt-BR" dirty="0"/>
              <a:t>índice zero da lista</a:t>
            </a:r>
            <a:r>
              <a:rPr lang="en-US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 que é o </a:t>
            </a:r>
            <a:r>
              <a:rPr lang="en-US" dirty="0" err="1"/>
              <a:t>retorno</a:t>
            </a:r>
            <a:r>
              <a:rPr lang="en-US" dirty="0"/>
              <a:t>?</a:t>
            </a:r>
            <a:endParaRPr lang="pt-BR" dirty="0"/>
          </a:p>
        </p:txBody>
      </p:sp>
      <p:pic>
        <p:nvPicPr>
          <p:cNvPr id="5" name="Picture 2" descr="Resultado de imagem para banco semear">
            <a:extLst>
              <a:ext uri="{FF2B5EF4-FFF2-40B4-BE49-F238E27FC236}">
                <a16:creationId xmlns:a16="http://schemas.microsoft.com/office/drawing/2014/main" id="{B4FC08D2-7A78-4022-9274-BAA0A1C72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7235" y="6306070"/>
            <a:ext cx="1568484" cy="35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primesystems.com.br/img/logo-prime-systems-padrao-en-amostra.png">
            <a:extLst>
              <a:ext uri="{FF2B5EF4-FFF2-40B4-BE49-F238E27FC236}">
                <a16:creationId xmlns:a16="http://schemas.microsoft.com/office/drawing/2014/main" id="{B00B9853-3140-4223-8785-4D29A42D6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81" y="6192116"/>
            <a:ext cx="2502440" cy="46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89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[]&gt;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getFlaggedCells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FLAGGED = 4;</a:t>
            </a: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STATUS_VALUE = 0;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List&lt;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flaggedCells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[]&gt;();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cell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gameBoard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(cell[STATUS_VALUE] == FLAGGED)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flaggedCells.add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cell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flaggedCells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dirty="0"/>
          </a:p>
        </p:txBody>
      </p:sp>
      <p:pic>
        <p:nvPicPr>
          <p:cNvPr id="4" name="Picture 2" descr="Resultado de imagem para banco semear">
            <a:extLst>
              <a:ext uri="{FF2B5EF4-FFF2-40B4-BE49-F238E27FC236}">
                <a16:creationId xmlns:a16="http://schemas.microsoft.com/office/drawing/2014/main" id="{24D16C4E-A30F-44E8-AC49-DEFEDA353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7235" y="6306070"/>
            <a:ext cx="1568484" cy="35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primesystems.com.br/img/logo-prime-systems-padrao-en-amostra.png">
            <a:extLst>
              <a:ext uri="{FF2B5EF4-FFF2-40B4-BE49-F238E27FC236}">
                <a16:creationId xmlns:a16="http://schemas.microsoft.com/office/drawing/2014/main" id="{F44AD26A-B01D-4803-8D09-85C0123B7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81" y="6192116"/>
            <a:ext cx="2502440" cy="46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5661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Meaningful</a:t>
            </a:r>
            <a:r>
              <a:rPr lang="pt-BR" dirty="0"/>
              <a:t> </a:t>
            </a:r>
            <a:r>
              <a:rPr lang="pt-BR" dirty="0" err="1"/>
              <a:t>Names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Escolha um idioma, utilize somente ele;</a:t>
            </a:r>
          </a:p>
          <a:p>
            <a:r>
              <a:rPr lang="pt-BR" dirty="0"/>
              <a:t>Evite palavras de duplo sentido (especialmente quando não está em sua língua nativa);</a:t>
            </a:r>
          </a:p>
          <a:p>
            <a:r>
              <a:rPr lang="pt-BR" dirty="0"/>
              <a:t>Utilize </a:t>
            </a:r>
            <a:r>
              <a:rPr lang="pt-BR" dirty="0" err="1"/>
              <a:t>PascalCase</a:t>
            </a:r>
            <a:r>
              <a:rPr lang="pt-BR" dirty="0"/>
              <a:t> e </a:t>
            </a:r>
            <a:r>
              <a:rPr lang="pt-BR" dirty="0" err="1"/>
              <a:t>camelCase</a:t>
            </a:r>
            <a:r>
              <a:rPr lang="en-US" dirty="0"/>
              <a:t>:</a:t>
            </a:r>
            <a:endParaRPr lang="pt-BR" dirty="0"/>
          </a:p>
          <a:p>
            <a:pPr lvl="1"/>
            <a:r>
              <a:rPr lang="pt-BR" dirty="0"/>
              <a:t>Funções, métodos, classes, </a:t>
            </a:r>
            <a:r>
              <a:rPr lang="pt-BR" dirty="0" err="1"/>
              <a:t>etc</a:t>
            </a:r>
            <a:r>
              <a:rPr lang="pt-BR" dirty="0"/>
              <a:t>: </a:t>
            </a:r>
            <a:r>
              <a:rPr lang="pt-BR" dirty="0" err="1"/>
              <a:t>IniciaComLetraMaiuscula</a:t>
            </a:r>
            <a:r>
              <a:rPr lang="pt-BR" dirty="0"/>
              <a:t>;</a:t>
            </a:r>
          </a:p>
          <a:p>
            <a:pPr lvl="1"/>
            <a:r>
              <a:rPr lang="pt-BR" dirty="0" err="1"/>
              <a:t>Váriáveis</a:t>
            </a:r>
            <a:r>
              <a:rPr lang="pt-BR" dirty="0"/>
              <a:t> no geral: </a:t>
            </a:r>
            <a:r>
              <a:rPr lang="pt-BR" dirty="0" err="1"/>
              <a:t>primeiraLetraMinusculaRestanteMaiuscula</a:t>
            </a:r>
            <a:r>
              <a:rPr lang="pt-BR" dirty="0"/>
              <a:t>;</a:t>
            </a:r>
          </a:p>
          <a:p>
            <a:r>
              <a:rPr lang="en-US" dirty="0"/>
              <a:t>Utilize CONSTANTES_EM_MAIUSCULO;</a:t>
            </a:r>
            <a:endParaRPr lang="pt-BR" dirty="0"/>
          </a:p>
          <a:p>
            <a:r>
              <a:rPr lang="pt-BR" dirty="0"/>
              <a:t>Utilize nomes complexos da forma mais simples possível;</a:t>
            </a:r>
          </a:p>
        </p:txBody>
      </p:sp>
      <p:pic>
        <p:nvPicPr>
          <p:cNvPr id="4" name="Picture 2" descr="Resultado de imagem para banco semear">
            <a:extLst>
              <a:ext uri="{FF2B5EF4-FFF2-40B4-BE49-F238E27FC236}">
                <a16:creationId xmlns:a16="http://schemas.microsoft.com/office/drawing/2014/main" id="{5D046D93-2742-4140-9EEC-BDA8F1DD1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7235" y="6306070"/>
            <a:ext cx="1568484" cy="35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primesystems.com.br/img/logo-prime-systems-padrao-en-amostra.png">
            <a:extLst>
              <a:ext uri="{FF2B5EF4-FFF2-40B4-BE49-F238E27FC236}">
                <a16:creationId xmlns:a16="http://schemas.microsoft.com/office/drawing/2014/main" id="{B74C28D1-E1B8-45E6-BC05-F7358FD88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81" y="6192116"/>
            <a:ext cx="2502440" cy="46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0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r>
              <a:rPr lang="en-US" dirty="0"/>
              <a:t>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j=0; j&lt;34; j++) {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s += (t[j]*4)/5;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realDaysPerIdealDay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4;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WORK_DAYS_PER_WEEK = 5;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sum = 0;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j=0; j&lt;NUMBER_OF_TASKS;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realTaskDays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taskEstimate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[j] 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realDaysPerIdealDay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realTaskWeeks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realdays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/ WORK_DAYS_PER_WEEK);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sum +=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realTaskWeeks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dirty="0"/>
          </a:p>
        </p:txBody>
      </p:sp>
      <p:pic>
        <p:nvPicPr>
          <p:cNvPr id="4" name="Picture 2" descr="Resultado de imagem para banco semear">
            <a:extLst>
              <a:ext uri="{FF2B5EF4-FFF2-40B4-BE49-F238E27FC236}">
                <a16:creationId xmlns:a16="http://schemas.microsoft.com/office/drawing/2014/main" id="{46274913-44B8-4E74-97D1-2AB5743B7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7235" y="6306070"/>
            <a:ext cx="1568484" cy="35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primesystems.com.br/img/logo-prime-systems-padrao-en-amostra.png">
            <a:extLst>
              <a:ext uri="{FF2B5EF4-FFF2-40B4-BE49-F238E27FC236}">
                <a16:creationId xmlns:a16="http://schemas.microsoft.com/office/drawing/2014/main" id="{67AD186C-C5F4-40EA-8C2C-F3382E8DA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81" y="6192116"/>
            <a:ext cx="2502440" cy="46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34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54" y="168780"/>
            <a:ext cx="6664595" cy="6342856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72544" y="1825625"/>
            <a:ext cx="5881255" cy="4351338"/>
          </a:xfrm>
        </p:spPr>
        <p:txBody>
          <a:bodyPr/>
          <a:lstStyle/>
          <a:p>
            <a:r>
              <a:rPr lang="pt-BR" dirty="0"/>
              <a:t>Nome de uma função sempre inicia com um verbo</a:t>
            </a:r>
            <a:r>
              <a:rPr lang="en-US" dirty="0"/>
              <a:t>;</a:t>
            </a:r>
          </a:p>
          <a:p>
            <a:r>
              <a:rPr lang="en-US" dirty="0"/>
              <a:t>Fun</a:t>
            </a:r>
            <a:r>
              <a:rPr lang="pt-BR" dirty="0" err="1"/>
              <a:t>ções</a:t>
            </a:r>
            <a:r>
              <a:rPr lang="pt-BR" dirty="0"/>
              <a:t> devem ser pequenas, receber poucos parâmetros e fazer apenas </a:t>
            </a:r>
            <a:r>
              <a:rPr lang="pt-BR" b="1" dirty="0"/>
              <a:t>UMA</a:t>
            </a:r>
            <a:r>
              <a:rPr lang="pt-BR" dirty="0"/>
              <a:t> ação;</a:t>
            </a:r>
          </a:p>
          <a:p>
            <a:r>
              <a:rPr lang="pt-BR" dirty="0"/>
              <a:t>Devem estar dispostas de cima para baixo;</a:t>
            </a:r>
          </a:p>
        </p:txBody>
      </p:sp>
      <p:pic>
        <p:nvPicPr>
          <p:cNvPr id="5" name="Picture 2" descr="Resultado de imagem para banco semear">
            <a:extLst>
              <a:ext uri="{FF2B5EF4-FFF2-40B4-BE49-F238E27FC236}">
                <a16:creationId xmlns:a16="http://schemas.microsoft.com/office/drawing/2014/main" id="{4EA532A6-389D-492B-9E6A-09F82B167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7235" y="6306070"/>
            <a:ext cx="1568484" cy="35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primesystems.com.br/img/logo-prime-systems-padrao-en-amostra.png">
            <a:extLst>
              <a:ext uri="{FF2B5EF4-FFF2-40B4-BE49-F238E27FC236}">
                <a16:creationId xmlns:a16="http://schemas.microsoft.com/office/drawing/2014/main" id="{7BE4411C-8C75-4DD5-8A59-037050A60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81" y="6192116"/>
            <a:ext cx="2502440" cy="46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8381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621</Words>
  <Application>Microsoft Office PowerPoint</Application>
  <PresentationFormat>Widescreen</PresentationFormat>
  <Paragraphs>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Tema do Office</vt:lpstr>
      <vt:lpstr>Clean Code</vt:lpstr>
      <vt:lpstr>Introdução</vt:lpstr>
      <vt:lpstr>PowerPoint Presentation</vt:lpstr>
      <vt:lpstr>Exemplo</vt:lpstr>
      <vt:lpstr>Exemplo</vt:lpstr>
      <vt:lpstr>Exemplo</vt:lpstr>
      <vt:lpstr>Meaningful Names</vt:lpstr>
      <vt:lpstr>Exemplo:</vt:lpstr>
      <vt:lpstr>PowerPoint Presentation</vt:lpstr>
      <vt:lpstr>PowerPoint Presentation</vt:lpstr>
      <vt:lpstr>PowerPoint Presentation</vt:lpstr>
      <vt:lpstr>PowerPoint Presentation</vt:lpstr>
      <vt:lpstr>Hands On</vt:lpstr>
      <vt:lpstr>Fim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 – Aplicado a Inteligência Computacional</dc:title>
  <dc:creator>Vinicius Lino</dc:creator>
  <cp:lastModifiedBy>Vinicius Lino</cp:lastModifiedBy>
  <cp:revision>20</cp:revision>
  <dcterms:created xsi:type="dcterms:W3CDTF">2018-03-19T22:38:02Z</dcterms:created>
  <dcterms:modified xsi:type="dcterms:W3CDTF">2019-07-10T04:23:16Z</dcterms:modified>
</cp:coreProperties>
</file>