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7"/>
  </p:notesMasterIdLst>
  <p:sldIdLst>
    <p:sldId id="256" r:id="rId2"/>
    <p:sldId id="280" r:id="rId3"/>
    <p:sldId id="257" r:id="rId4"/>
    <p:sldId id="258" r:id="rId5"/>
    <p:sldId id="282" r:id="rId6"/>
    <p:sldId id="276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81" r:id="rId24"/>
    <p:sldId id="277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88" r:id="rId33"/>
    <p:sldId id="294" r:id="rId34"/>
    <p:sldId id="293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749" autoAdjust="0"/>
  </p:normalViewPr>
  <p:slideViewPr>
    <p:cSldViewPr snapToGrid="0">
      <p:cViewPr varScale="1">
        <p:scale>
          <a:sx n="102" d="100"/>
          <a:sy n="10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300DE-6E84-405D-B84B-0CB91FD8F3E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5037A-A7C8-4BCF-A16C-4DD9BD84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5037A-A7C8-4BCF-A16C-4DD9BD8414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8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7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3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F8549C-0409-44F8-AAA3-0522DD69ABB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3711DF-BE7C-4936-94CD-FA085E577A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Structural Equation Modeling with Patient Reported outcomes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Cox-Martin, PhD</a:t>
            </a:r>
          </a:p>
          <a:p>
            <a:r>
              <a:rPr lang="en-US" dirty="0" smtClean="0"/>
              <a:t>April 13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2393632" y="920433"/>
            <a:ext cx="7252335" cy="5798201"/>
            <a:chOff x="2393632" y="920433"/>
            <a:chExt cx="7252335" cy="5798201"/>
          </a:xfrm>
        </p:grpSpPr>
        <p:grpSp>
          <p:nvGrpSpPr>
            <p:cNvPr id="4" name="Group 3"/>
            <p:cNvGrpSpPr/>
            <p:nvPr/>
          </p:nvGrpSpPr>
          <p:grpSpPr>
            <a:xfrm>
              <a:off x="2393632" y="920433"/>
              <a:ext cx="7252335" cy="5798201"/>
              <a:chOff x="0" y="0"/>
              <a:chExt cx="7252335" cy="5798394"/>
            </a:xfrm>
          </p:grpSpPr>
          <p:sp>
            <p:nvSpPr>
              <p:cNvPr id="5" name="Text Box 60"/>
              <p:cNvSpPr txBox="1"/>
              <p:nvPr/>
            </p:nvSpPr>
            <p:spPr>
              <a:xfrm>
                <a:off x="3900735" y="2209359"/>
                <a:ext cx="470535" cy="2520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</a:t>
                </a:r>
                <a:r>
                  <a:rPr lang="en-US" sz="1100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7252335" cy="5798394"/>
                <a:chOff x="0" y="0"/>
                <a:chExt cx="7252335" cy="5798394"/>
              </a:xfrm>
            </p:grpSpPr>
            <p:sp>
              <p:nvSpPr>
                <p:cNvPr id="7" name="Text Box 58"/>
                <p:cNvSpPr txBox="1"/>
                <p:nvPr/>
              </p:nvSpPr>
              <p:spPr>
                <a:xfrm>
                  <a:off x="3377466" y="2209359"/>
                  <a:ext cx="470535" cy="2520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ε</a:t>
                  </a:r>
                  <a:r>
                    <a:rPr lang="en-US" sz="1100" baseline="-25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0" y="0"/>
                  <a:ext cx="7252335" cy="5798394"/>
                  <a:chOff x="0" y="0"/>
                  <a:chExt cx="7252335" cy="5798394"/>
                </a:xfrm>
              </p:grpSpPr>
              <p:sp>
                <p:nvSpPr>
                  <p:cNvPr id="9" name="Text Box 38"/>
                  <p:cNvSpPr txBox="1"/>
                  <p:nvPr/>
                </p:nvSpPr>
                <p:spPr>
                  <a:xfrm>
                    <a:off x="2843625" y="2225216"/>
                    <a:ext cx="470535" cy="25209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ε</a:t>
                    </a:r>
                    <a:r>
                      <a:rPr lang="en-US" sz="1100" baseline="-25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11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0" y="0"/>
                    <a:ext cx="7252335" cy="5798394"/>
                    <a:chOff x="0" y="0"/>
                    <a:chExt cx="7252335" cy="5798394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5882816" y="2753771"/>
                      <a:ext cx="330958" cy="0"/>
                    </a:xfrm>
                    <a:prstGeom prst="straightConnector1">
                      <a:avLst/>
                    </a:prstGeom>
                    <a:ln w="127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0" y="0"/>
                      <a:ext cx="7252335" cy="5798394"/>
                      <a:chOff x="0" y="0"/>
                      <a:chExt cx="7252335" cy="5798394"/>
                    </a:xfrm>
                  </p:grpSpPr>
                  <p:sp>
                    <p:nvSpPr>
                      <p:cNvPr id="13" name="Text Box 54"/>
                      <p:cNvSpPr txBox="1"/>
                      <p:nvPr/>
                    </p:nvSpPr>
                    <p:spPr>
                      <a:xfrm>
                        <a:off x="3752739" y="4825706"/>
                        <a:ext cx="402590" cy="25209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:r>
                          <a: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λ</a:t>
                        </a:r>
                        <a:r>
                          <a:rPr lang="en-US" sz="1000" baseline="-25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y93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14" name="Group 13"/>
                      <p:cNvGrpSpPr/>
                      <p:nvPr/>
                    </p:nvGrpSpPr>
                    <p:grpSpPr>
                      <a:xfrm>
                        <a:off x="0" y="0"/>
                        <a:ext cx="7252335" cy="5798394"/>
                        <a:chOff x="0" y="0"/>
                        <a:chExt cx="7252335" cy="5798394"/>
                      </a:xfrm>
                    </p:grpSpPr>
                    <p:sp>
                      <p:nvSpPr>
                        <p:cNvPr id="15" name="Text Box 53"/>
                        <p:cNvSpPr txBox="1"/>
                        <p:nvPr/>
                      </p:nvSpPr>
                      <p:spPr>
                        <a:xfrm>
                          <a:off x="3504319" y="4889133"/>
                          <a:ext cx="382137" cy="25209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r>
                            <a:rPr lang="en-US" sz="1000" baseline="-25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y83</a:t>
                          </a:r>
                          <a:endParaRPr lang="en-US" sz="1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6" name="Group 15"/>
                        <p:cNvGrpSpPr/>
                        <p:nvPr/>
                      </p:nvGrpSpPr>
                      <p:grpSpPr>
                        <a:xfrm>
                          <a:off x="0" y="0"/>
                          <a:ext cx="7252335" cy="5798394"/>
                          <a:chOff x="0" y="0"/>
                          <a:chExt cx="7252335" cy="5798394"/>
                        </a:xfrm>
                      </p:grpSpPr>
                      <p:sp>
                        <p:nvSpPr>
                          <p:cNvPr id="17" name="Text Box 55"/>
                          <p:cNvSpPr txBox="1"/>
                          <p:nvPr/>
                        </p:nvSpPr>
                        <p:spPr>
                          <a:xfrm>
                            <a:off x="3139616" y="4820421"/>
                            <a:ext cx="361315" cy="2520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sz="1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8" name="Group 17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7252335" cy="5798394"/>
                            <a:chOff x="0" y="0"/>
                            <a:chExt cx="7252335" cy="5798394"/>
                          </a:xfrm>
                        </p:grpSpPr>
                        <p:sp>
                          <p:nvSpPr>
                            <p:cNvPr id="19" name="Text Box 49"/>
                            <p:cNvSpPr txBox="1"/>
                            <p:nvPr/>
                          </p:nvSpPr>
                          <p:spPr>
                            <a:xfrm>
                              <a:off x="3726312" y="1506381"/>
                              <a:ext cx="429895" cy="252095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15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en-US" sz="10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λ</a:t>
                              </a:r>
                              <a:r>
                                <a:rPr lang="en-US" sz="1000" baseline="-250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y31</a:t>
                              </a:r>
                              <a:endPara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20" name="Group 19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7252335" cy="5798394"/>
                              <a:chOff x="0" y="0"/>
                              <a:chExt cx="7252335" cy="5798394"/>
                            </a:xfrm>
                          </p:grpSpPr>
                          <p:sp>
                            <p:nvSpPr>
                              <p:cNvPr id="21" name="Text Box 37"/>
                              <p:cNvSpPr txBox="1"/>
                              <p:nvPr/>
                            </p:nvSpPr>
                            <p:spPr>
                              <a:xfrm>
                                <a:off x="3488462" y="1543380"/>
                                <a:ext cx="457200" cy="252095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00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λ</a:t>
                                </a:r>
                                <a:r>
                                  <a:rPr lang="en-US" sz="1000" baseline="-2500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y21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2" name="Group 21"/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7252335" cy="5798394"/>
                                <a:chOff x="0" y="0"/>
                                <a:chExt cx="7252335" cy="5798394"/>
                              </a:xfrm>
                            </p:grpSpPr>
                            <p:sp>
                              <p:nvSpPr>
                                <p:cNvPr id="23" name="Text Box 50"/>
                                <p:cNvSpPr txBox="1"/>
                                <p:nvPr/>
                              </p:nvSpPr>
                              <p:spPr>
                                <a:xfrm>
                                  <a:off x="3102617" y="1490525"/>
                                  <a:ext cx="361666" cy="25209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>
                                    <a:lnSpc>
                                      <a:spcPct val="115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1000"/>
                                    </a:spcAft>
                                  </a:pPr>
                                  <a:r>
                                    <a:rPr lang="en-US" sz="100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1</a:t>
                                  </a:r>
                                  <a:endParaRPr lang="en-US" sz="1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24" name="Group 23"/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7252335" cy="5798394"/>
                                  <a:chOff x="0" y="0"/>
                                  <a:chExt cx="7252335" cy="5798394"/>
                                </a:xfrm>
                              </p:grpSpPr>
                              <p:sp>
                                <p:nvSpPr>
                                  <p:cNvPr id="25" name="Text Box 5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134330" y="3155473"/>
                                    <a:ext cx="361315" cy="25209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6350">
                                    <a:noFill/>
                                  </a:ln>
                                  <a:effectLst/>
                                </p:spPr>
                                <p:style>
                                  <a:lnRef idx="0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>
                                      <a:lnSpc>
                                        <a:spcPct val="115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00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endParaRPr lang="en-US" sz="110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26" name="Group 25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7252335" cy="5798394"/>
                                    <a:chOff x="0" y="0"/>
                                    <a:chExt cx="7252335" cy="5798394"/>
                                  </a:xfrm>
                                </p:grpSpPr>
                                <p:sp>
                                  <p:nvSpPr>
                                    <p:cNvPr id="27" name="Text Box 51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3504319" y="3192471"/>
                                      <a:ext cx="375001" cy="25209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6350">
                                      <a:noFill/>
                                    </a:ln>
                                    <a:effectLst/>
                                  </p:spPr>
                                  <p:style>
                                    <a:lnRef idx="0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>
                                        <a:lnSpc>
                                          <a:spcPct val="115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000"/>
                                        </a:spcAft>
                                      </a:pPr>
                                      <a:r>
                                        <a:rPr lang="en-US" sz="1000">
                                          <a:effectLst/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λ</a:t>
                                      </a:r>
                                      <a:r>
                                        <a:rPr lang="en-US" sz="1000" baseline="-25000">
                                          <a:effectLst/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y52</a:t>
                                      </a:r>
                                      <a:endParaRPr lang="en-US" sz="1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28" name="Group 2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0"/>
                                      <a:ext cx="7252335" cy="5798394"/>
                                      <a:chOff x="0" y="0"/>
                                      <a:chExt cx="7252335" cy="5798394"/>
                                    </a:xfrm>
                                  </p:grpSpPr>
                                  <p:sp>
                                    <p:nvSpPr>
                                      <p:cNvPr id="29" name="Text Box 52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3715741" y="3123759"/>
                                        <a:ext cx="395605" cy="25209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6350">
                                        <a:noFill/>
                                      </a:ln>
                                      <a:effectLst/>
                                    </p:spPr>
                                    <p:style>
                                      <a:lnRef idx="0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>
                                          <a:lnSpc>
                                            <a:spcPct val="115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00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λ</a:t>
                                        </a:r>
                                        <a:r>
                                          <a:rPr lang="en-US" sz="1000" baseline="-2500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y62</a:t>
                                        </a:r>
                                        <a:endParaRPr lang="en-US" sz="1100">
                                          <a:effectLst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" name="Group 2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0"/>
                                        <a:ext cx="7252335" cy="5798394"/>
                                        <a:chOff x="0" y="0"/>
                                        <a:chExt cx="7252335" cy="5798394"/>
                                      </a:xfrm>
                                    </p:grpSpPr>
                                    <p:sp>
                                      <p:nvSpPr>
                                        <p:cNvPr id="31" name="Text Box 74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4677711" y="3097332"/>
                                          <a:ext cx="436245" cy="25209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6350">
                                          <a:noFill/>
                                        </a:ln>
                                        <a:effectLst/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15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1000"/>
                                            </a:spcAft>
                                          </a:pPr>
                                          <a:r>
                                            <a:rPr lang="en-US" sz="1000">
                                              <a:effectLst/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ψ</a:t>
                                          </a:r>
                                          <a:r>
                                            <a:rPr lang="en-US" sz="1000" baseline="-25000">
                                              <a:effectLst/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31</a:t>
                                          </a:r>
                                          <a:endParaRPr lang="en-US" sz="110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32" name="Group 31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0"/>
                                          <a:ext cx="7252335" cy="5798394"/>
                                          <a:chOff x="0" y="0"/>
                                          <a:chExt cx="7252335" cy="5798394"/>
                                        </a:xfrm>
                                      </p:grpSpPr>
                                      <p:sp>
                                        <p:nvSpPr>
                                          <p:cNvPr id="33" name="Text Box 7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276009" y="1997937"/>
                                            <a:ext cx="436245" cy="25209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6350">
                                            <a:noFill/>
                                          </a:ln>
                                          <a:effectLst/>
                                        </p:spPr>
                                        <p:style>
                                          <a:lnRef idx="0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>
                                              <a:lnSpc>
                                                <a:spcPct val="115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en-US" sz="1000">
                                                <a:effectLst/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ψ</a:t>
                                            </a:r>
                                            <a:r>
                                              <a:rPr lang="en-US" sz="1000" baseline="-25000">
                                                <a:effectLst/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21</a:t>
                                            </a:r>
                                            <a:endParaRPr lang="en-US" sz="110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4" name="Text Box 76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260152" y="3218899"/>
                                            <a:ext cx="436245" cy="25209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6350">
                                            <a:noFill/>
                                          </a:ln>
                                          <a:effectLst/>
                                        </p:spPr>
                                        <p:style>
                                          <a:lnRef idx="0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>
                                              <a:lnSpc>
                                                <a:spcPct val="115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en-US" sz="1000">
                                                <a:effectLst/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ψ</a:t>
                                            </a:r>
                                            <a:r>
                                              <a:rPr lang="en-US" sz="1000" baseline="-25000">
                                                <a:effectLst/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32</a:t>
                                            </a:r>
                                            <a:endParaRPr lang="en-US" sz="110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35" name="Group 34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0" y="0"/>
                                            <a:ext cx="7252335" cy="5798394"/>
                                            <a:chOff x="0" y="0"/>
                                            <a:chExt cx="7252335" cy="5798394"/>
                                          </a:xfrm>
                                        </p:grpSpPr>
                                        <p:sp>
                                          <p:nvSpPr>
                                            <p:cNvPr id="36" name="Text Box 39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685059" y="1358386"/>
                                              <a:ext cx="341194" cy="25209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6350">
                                              <a:noFill/>
                                            </a:ln>
                                            <a:effectLst/>
                                          </p:spPr>
                                          <p:style>
                                            <a:lnRef idx="0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marL="0" marR="0">
                                                <a:lnSpc>
                                                  <a:spcPct val="115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1000"/>
                                                </a:spcAft>
                                              </a:pPr>
                                              <a:r>
                                                <a:rPr lang="en-US" sz="10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ζ</a:t>
                                              </a:r>
                                              <a:r>
                                                <a:rPr lang="en-US" sz="1000" baseline="-250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 1</a:t>
                                              </a:r>
                                              <a:endParaRPr lang="en-US" sz="1100">
                                                <a:effectLst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37" name="Straight Arrow Connector 36"/>
                                            <p:cNvCxnSpPr>
                                              <a:endCxn id="100" idx="2"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2907052" y="1129681"/>
                                              <a:ext cx="258803" cy="261295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8" name="Straight Arrow Connector 37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2965193" y="2996906"/>
                                              <a:ext cx="247015" cy="12192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39" name="Text Box 46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769627" y="3065618"/>
                                              <a:ext cx="340995" cy="25209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6350">
                                              <a:noFill/>
                                            </a:ln>
                                            <a:effectLst/>
                                          </p:spPr>
                                          <p:style>
                                            <a:lnRef idx="0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marL="0" marR="0">
                                                <a:lnSpc>
                                                  <a:spcPct val="115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1000"/>
                                                </a:spcAft>
                                              </a:pPr>
                                              <a:r>
                                                <a:rPr lang="en-US" sz="11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ζ</a:t>
                                              </a:r>
                                              <a:r>
                                                <a:rPr lang="en-US" sz="1100" baseline="-250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 2</a:t>
                                              </a:r>
                                              <a:endParaRPr lang="en-US" sz="1100">
                                                <a:effectLst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40" name="Group 39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0" y="0"/>
                                              <a:ext cx="7252335" cy="5798394"/>
                                              <a:chOff x="0" y="0"/>
                                              <a:chExt cx="7252335" cy="5798394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41" name="Straight Arrow Connector 40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877401" y="2780199"/>
                                                <a:ext cx="315623" cy="6435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2700"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grpSp>
                                            <p:nvGrpSpPr>
                                              <p:cNvPr id="42" name="Group 41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0" y="0"/>
                                                <a:ext cx="7252335" cy="5798394"/>
                                                <a:chOff x="0" y="0"/>
                                                <a:chExt cx="7252335" cy="5798394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43" name="Group 42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3016155" y="2122227"/>
                                                  <a:ext cx="1073050" cy="1848531"/>
                                                  <a:chOff x="0" y="0"/>
                                                  <a:chExt cx="1073050" cy="1848531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107" name="Straight Arrow Connector 106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0" y="11538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08" name="Straight Arrow Connector 10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533641" y="0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09" name="Straight Arrow Connector 108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1073050" y="11538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10" name="Straight Arrow Connector 109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0" y="1655728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11" name="Straight Arrow Connector 110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539410" y="1655728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12" name="Straight Arrow Connector 111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1073050" y="1664381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grpSp>
                                              <p:nvGrpSpPr>
                                                <p:cNvPr id="44" name="Group 43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0" y="0"/>
                                                  <a:ext cx="7252335" cy="5798394"/>
                                                  <a:chOff x="0" y="0"/>
                                                  <a:chExt cx="7252335" cy="5798394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45" name="Text Box 62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838450" y="3895725"/>
                                                    <a:ext cx="470535" cy="25209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style>
                                                  <a:lnRef idx="0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000"/>
                                                      </a:spcAft>
                                                    </a:pPr>
                                                    <a:r>
                                                      <a:rPr lang="en-US" sz="1100" dirty="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ε</a:t>
                                                    </a:r>
                                                    <a:r>
                                                      <a:rPr lang="en-US" sz="1100" baseline="-25000" dirty="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44</a:t>
                                                    </a:r>
                                                    <a:endParaRPr lang="en-US" sz="1100" dirty="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6" name="Text Box 64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381375" y="3886200"/>
                                                    <a:ext cx="470535" cy="25209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style>
                                                  <a:lnRef idx="0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000"/>
                                                      </a:spcAft>
                                                    </a:pPr>
                                                    <a:r>
                                                      <a:rPr lang="en-US" sz="1100" dirty="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ε</a:t>
                                                    </a:r>
                                                    <a:r>
                                                      <a:rPr lang="en-US" sz="1100" baseline="-25000" dirty="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55</a:t>
                                                    </a:r>
                                                    <a:endParaRPr lang="en-US" sz="1100" dirty="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7" name="Text Box 66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914775" y="3905250"/>
                                                    <a:ext cx="470535" cy="25209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style>
                                                  <a:lnRef idx="0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000"/>
                                                      </a:spcAft>
                                                    </a:pPr>
                                                    <a:r>
                                                      <a:rPr lang="en-US" sz="1100" dirty="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ε</a:t>
                                                    </a:r>
                                                    <a:r>
                                                      <a:rPr lang="en-US" sz="1100" baseline="-25000" dirty="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66</a:t>
                                                    </a:r>
                                                    <a:endParaRPr lang="en-US" sz="1100" dirty="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grpSp>
                                                <p:nvGrpSpPr>
                                                  <p:cNvPr id="48" name="Group 47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0" y="0"/>
                                                    <a:ext cx="7252335" cy="5798394"/>
                                                    <a:chOff x="0" y="0"/>
                                                    <a:chExt cx="7252335" cy="5798394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49" name="Freeform 48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 rot="5400000">
                                                      <a:off x="3314700" y="3400425"/>
                                                      <a:ext cx="1701800" cy="427355"/>
                                                    </a:xfrm>
                                                    <a:custGeom>
                                                      <a:avLst/>
                                                      <a:gdLst>
                                                        <a:gd name="connsiteX0" fmla="*/ 0 w 3637128"/>
                                                        <a:gd name="connsiteY0" fmla="*/ 2286003 h 2299651"/>
                                                        <a:gd name="connsiteX1" fmla="*/ 1828800 w 3637128"/>
                                                        <a:gd name="connsiteY1" fmla="*/ 3 h 2299651"/>
                                                        <a:gd name="connsiteX2" fmla="*/ 3637128 w 3637128"/>
                                                        <a:gd name="connsiteY2" fmla="*/ 2299651 h 2299651"/>
                                                        <a:gd name="connsiteX3" fmla="*/ 3637128 w 3637128"/>
                                                        <a:gd name="connsiteY3" fmla="*/ 2299651 h 2299651"/>
                                                      </a:gdLst>
                                                      <a:ahLst/>
                                                      <a:cxnLst>
                                                        <a:cxn ang="0">
                                                          <a:pos x="connsiteX0" y="connsiteY0"/>
                                                        </a:cxn>
                                                        <a:cxn ang="0">
                                                          <a:pos x="connsiteX1" y="connsiteY1"/>
                                                        </a:cxn>
                                                        <a:cxn ang="0">
                                                          <a:pos x="connsiteX2" y="connsiteY2"/>
                                                        </a:cxn>
                                                        <a:cxn ang="0">
                                                          <a:pos x="connsiteX3" y="connsiteY3"/>
                                                        </a:cxn>
                                                      </a:cxnLst>
                                                      <a:rect l="l" t="t" r="r" b="b"/>
                                                      <a:pathLst>
                                                        <a:path w="3637128" h="2299651">
                                                          <a:moveTo>
                                                            <a:pt x="0" y="2286003"/>
                                                          </a:moveTo>
                                                          <a:cubicBezTo>
                                                            <a:pt x="611306" y="1141865"/>
                                                            <a:pt x="1222612" y="-2272"/>
                                                            <a:pt x="1828800" y="3"/>
                                                          </a:cubicBezTo>
                                                          <a:cubicBezTo>
                                                            <a:pt x="2434988" y="2278"/>
                                                            <a:pt x="3637128" y="2299651"/>
                                                            <a:pt x="3637128" y="2299651"/>
                                                          </a:cubicBezTo>
                                                          <a:lnTo>
                                                            <a:pt x="3637128" y="2299651"/>
                                                          </a:lnTo>
                                                        </a:path>
                                                      </a:pathLst>
                                                    </a:custGeom>
                                                    <a:noFill/>
                                                    <a:ln w="127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headEnd type="triangle"/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en-US"/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50" name="Group 49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7252335" cy="5798394"/>
                                                      <a:chOff x="0" y="0"/>
                                                      <a:chExt cx="7252335" cy="5798394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51" name="Straight Arrow Connector 50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3943350" y="2771775"/>
                                                        <a:ext cx="1168400" cy="0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 w="12700"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grpSp>
                                                    <p:nvGrpSpPr>
                                                      <p:cNvPr id="52" name="Group 51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0" y="0"/>
                                                        <a:ext cx="7252335" cy="5798394"/>
                                                        <a:chOff x="0" y="0"/>
                                                        <a:chExt cx="7252335" cy="5798394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53" name="Freeform 52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5400000">
                                                          <a:off x="3314700" y="1704975"/>
                                                          <a:ext cx="1691640" cy="433070"/>
                                                        </a:xfrm>
                                                        <a:custGeom>
                                                          <a:avLst/>
                                                          <a:gdLst>
                                                            <a:gd name="connsiteX0" fmla="*/ 0 w 3637128"/>
                                                            <a:gd name="connsiteY0" fmla="*/ 2286003 h 2299651"/>
                                                            <a:gd name="connsiteX1" fmla="*/ 1828800 w 3637128"/>
                                                            <a:gd name="connsiteY1" fmla="*/ 3 h 2299651"/>
                                                            <a:gd name="connsiteX2" fmla="*/ 3637128 w 3637128"/>
                                                            <a:gd name="connsiteY2" fmla="*/ 2299651 h 2299651"/>
                                                            <a:gd name="connsiteX3" fmla="*/ 3637128 w 3637128"/>
                                                            <a:gd name="connsiteY3" fmla="*/ 2299651 h 2299651"/>
                                                          </a:gdLst>
                                                          <a:ahLst/>
                                                          <a:cxnLst>
                                                            <a:cxn ang="0">
                                                              <a:pos x="connsiteX0" y="connsiteY0"/>
                                                            </a:cxn>
                                                            <a:cxn ang="0">
                                                              <a:pos x="connsiteX1" y="connsiteY1"/>
                                                            </a:cxn>
                                                            <a:cxn ang="0">
                                                              <a:pos x="connsiteX2" y="connsiteY2"/>
                                                            </a:cxn>
                                                            <a:cxn ang="0">
                                                              <a:pos x="connsiteX3" y="connsiteY3"/>
                                                            </a:cxn>
                                                          </a:cxnLst>
                                                          <a:rect l="l" t="t" r="r" b="b"/>
                                                          <a:pathLst>
                                                            <a:path w="3637128" h="2299651">
                                                              <a:moveTo>
                                                                <a:pt x="0" y="2286003"/>
                                                              </a:moveTo>
                                                              <a:cubicBezTo>
                                                                <a:pt x="611306" y="1141865"/>
                                                                <a:pt x="1222612" y="-2272"/>
                                                                <a:pt x="1828800" y="3"/>
                                                              </a:cubicBezTo>
                                                              <a:cubicBezTo>
                                                                <a:pt x="2434988" y="2278"/>
                                                                <a:pt x="3637128" y="2299651"/>
                                                                <a:pt x="3637128" y="2299651"/>
                                                              </a:cubicBezTo>
                                                              <a:lnTo>
                                                                <a:pt x="3637128" y="2299651"/>
                                                              </a:lnTo>
                                                            </a:path>
                                                          </a:pathLst>
                                                        </a:custGeom>
                                                        <a:noFill/>
                                                        <a:ln w="127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headEnd type="triangle"/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grpSp>
                                                      <p:nvGrpSpPr>
                                                        <p:cNvPr id="54" name="Group 53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0" y="0"/>
                                                          <a:ext cx="7252335" cy="5798394"/>
                                                          <a:chOff x="0" y="0"/>
                                                          <a:chExt cx="7252335" cy="5798394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55" name="Text Box 104"/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5000625" y="3276600"/>
                                                            <a:ext cx="340995" cy="25209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 w="6350">
                                                            <a:noFill/>
                                                          </a:ln>
                                                          <a:effectLst/>
                                                        </p:spPr>
                                                        <p:style>
                                                          <a:lnRef idx="0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dk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marL="0" marR="0">
                                                              <a:lnSpc>
                                                                <a:spcPct val="115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10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1100" dirty="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ζ</a:t>
                                                            </a:r>
                                                            <a:r>
                                                              <a:rPr lang="en-US" sz="1100" baseline="-25000" dirty="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 4</a:t>
                                                            </a:r>
                                                            <a:endParaRPr lang="en-US" sz="1100" dirty="0">
                                                              <a:effectLst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  <p:grpSp>
                                                        <p:nvGrpSpPr>
                                                          <p:cNvPr id="56" name="Group 55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0" y="0"/>
                                                            <a:ext cx="7252335" cy="5798394"/>
                                                            <a:chOff x="0" y="0"/>
                                                            <a:chExt cx="7252335" cy="5798394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57" name="Text Box 68"/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2847975" y="5543550"/>
                                                              <a:ext cx="470535" cy="252095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6350">
                                                              <a:noFill/>
                                                            </a:ln>
                                                            <a:effectLst/>
                                                          </p:spPr>
                                                          <p:style>
                                                            <a:lnRef idx="0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10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1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ε</a:t>
                                                              </a:r>
                                                              <a:r>
                                                                <a:rPr lang="en-US" sz="1100" baseline="-25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77</a:t>
                                                              </a:r>
                                                              <a:endParaRPr lang="en-US" sz="11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58" name="Straight Arrow Connector 57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V="1">
                                                              <a:off x="3019425" y="5457825"/>
                                                              <a:ext cx="0" cy="184150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sp>
                                                          <p:nvSpPr>
                                                            <p:cNvPr id="59" name="Text Box 70"/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3419475" y="5543550"/>
                                                              <a:ext cx="470535" cy="252095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6350">
                                                              <a:noFill/>
                                                            </a:ln>
                                                            <a:effectLst/>
                                                          </p:spPr>
                                                          <p:style>
                                                            <a:lnRef idx="0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10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1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ε</a:t>
                                                              </a:r>
                                                              <a:r>
                                                                <a:rPr lang="en-US" sz="1100" baseline="-25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88</a:t>
                                                              </a:r>
                                                              <a:endParaRPr lang="en-US" sz="11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60" name="Straight Arrow Connector 59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V="1">
                                                              <a:off x="3581400" y="5457825"/>
                                                              <a:ext cx="0" cy="184150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sp>
                                                          <p:nvSpPr>
                                                            <p:cNvPr id="61" name="Text Box 72"/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3924300" y="5543550"/>
                                                              <a:ext cx="470535" cy="254844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6350">
                                                              <a:noFill/>
                                                            </a:ln>
                                                            <a:effectLst/>
                                                          </p:spPr>
                                                          <p:style>
                                                            <a:lnRef idx="0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10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1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ε</a:t>
                                                              </a:r>
                                                              <a:r>
                                                                <a:rPr lang="en-US" sz="1100" baseline="-25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99</a:t>
                                                              </a:r>
                                                              <a:endParaRPr lang="en-US" sz="11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62" name="Straight Arrow Connector 61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V="1">
                                                              <a:off x="4105275" y="5457825"/>
                                                              <a:ext cx="0" cy="184150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63" name="Group 62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0" y="0"/>
                                                              <a:ext cx="7252335" cy="5436870"/>
                                                              <a:chOff x="0" y="0"/>
                                                              <a:chExt cx="7252335" cy="5436870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64" name="Text Box 102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885180" y="2564318"/>
                                                                <a:ext cx="483434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1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65" name="Text Box 48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371850" y="0"/>
                                                                <a:ext cx="470535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γ</a:t>
                                                                </a:r>
                                                                <a:r>
                                                                  <a:rPr lang="en-US" sz="1000" baseline="-25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41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66" name="Text Box 99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6781800" y="2638425"/>
                                                                <a:ext cx="470535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1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ε</a:t>
                                                                </a:r>
                                                                <a:r>
                                                                  <a:rPr lang="en-US" sz="1100" baseline="-25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10 10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grpSp>
                                                            <p:nvGrpSpPr>
                                                              <p:cNvPr id="67" name="Group 66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66700" y="257175"/>
                                                                <a:ext cx="6591300" cy="5179695"/>
                                                                <a:chOff x="0" y="0"/>
                                                                <a:chExt cx="6591300" cy="5179695"/>
                                                              </a:xfrm>
                                                            </p:grpSpPr>
                                                            <p:cxnSp>
                                                              <p:nvCxnSpPr>
                                                                <p:cNvPr id="70" name="Straight Arrow Connector 69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V="1">
                                                                  <a:off x="0" y="2505075"/>
                                                                  <a:ext cx="227330" cy="1285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ln w="12700">
                                                                  <a:tailEnd type="triangle"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0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  <p:grpSp>
                                                              <p:nvGrpSpPr>
                                                                <p:cNvPr id="71" name="Group 70"/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36665" y="0"/>
                                                                  <a:ext cx="6354635" cy="5179695"/>
                                                                  <a:chOff x="8065" y="0"/>
                                                                  <a:chExt cx="6354635" cy="5179695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72" name="Group 71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43150" y="514350"/>
                                                                    <a:ext cx="1425575" cy="1350645"/>
                                                                    <a:chOff x="0" y="0"/>
                                                                    <a:chExt cx="1426190" cy="1351015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100" name="Oval 99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27546" y="0"/>
                                                                      <a:ext cx="770937" cy="716507"/>
                                                                    </a:xfrm>
                                                                    <a:prstGeom prst="ellipse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η</a:t>
                                                                      </a:r>
                                                                      <a:r>
                                                                        <a:rPr lang="en-US" sz="1100" baseline="-250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1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cxnSp>
                                                                  <p:nvCxnSpPr>
                                                                    <p:cNvPr id="101" name="Straight Arrow Connector 100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252483" y="716507"/>
                                                                      <a:ext cx="464024" cy="327774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accent1"/>
                                                                    </a:lnRef>
                                                                    <a:fillRef idx="0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102" name="Straight Arrow Connector 101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0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103" name="Straight Arrow Connector 102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443655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sp>
                                                                  <p:nvSpPr>
                                                                    <p:cNvPr id="104" name="Rectangle 103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0" y="1044054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M1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105" name="Rectangle 104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539086" y="1044054"/>
                                                                      <a:ext cx="375285" cy="29972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M2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106" name="Rectangle 105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050877" y="1050878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M3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grpSp>
                                                                <p:nvGrpSpPr>
                                                                  <p:cNvPr id="73" name="Group 72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43150" y="3829050"/>
                                                                    <a:ext cx="1425575" cy="1350645"/>
                                                                    <a:chOff x="0" y="0"/>
                                                                    <a:chExt cx="1426190" cy="1351015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93" name="Oval 92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27546" y="0"/>
                                                                      <a:ext cx="770937" cy="716507"/>
                                                                    </a:xfrm>
                                                                    <a:prstGeom prst="ellipse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η</a:t>
                                                                      </a:r>
                                                                      <a:r>
                                                                        <a:rPr lang="en-US" sz="1100" baseline="-250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3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cxnSp>
                                                                  <p:nvCxnSpPr>
                                                                    <p:cNvPr id="94" name="Straight Arrow Connector 93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252483" y="716507"/>
                                                                      <a:ext cx="464024" cy="327774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accent1"/>
                                                                    </a:lnRef>
                                                                    <a:fillRef idx="0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95" name="Straight Arrow Connector 94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0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96" name="Straight Arrow Connector 95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443655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sp>
                                                                  <p:nvSpPr>
                                                                    <p:cNvPr id="97" name="Rectangle 96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0" y="1044054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M7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98" name="Rectangle 97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539086" y="1044054"/>
                                                                      <a:ext cx="375285" cy="29972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M8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99" name="Rectangle 98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050877" y="1050878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M9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grpSp>
                                                                <p:nvGrpSpPr>
                                                                  <p:cNvPr id="74" name="Group 73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52675" y="2152650"/>
                                                                    <a:ext cx="1425575" cy="1350645"/>
                                                                    <a:chOff x="0" y="0"/>
                                                                    <a:chExt cx="1426190" cy="1351015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86" name="Oval 85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27546" y="0"/>
                                                                      <a:ext cx="770937" cy="716507"/>
                                                                    </a:xfrm>
                                                                    <a:prstGeom prst="ellipse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η</a:t>
                                                                      </a:r>
                                                                      <a:r>
                                                                        <a:rPr lang="en-US" sz="1100" baseline="-250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2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cxnSp>
                                                                  <p:nvCxnSpPr>
                                                                    <p:cNvPr id="87" name="Straight Arrow Connector 86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252483" y="716507"/>
                                                                      <a:ext cx="464024" cy="327774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accent1"/>
                                                                    </a:lnRef>
                                                                    <a:fillRef idx="0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88" name="Straight Arrow Connector 87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0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89" name="Straight Arrow Connector 88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443655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sp>
                                                                  <p:nvSpPr>
                                                                    <p:cNvPr id="90" name="Rectangle 89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0" y="1044054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M4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91" name="Rectangle 90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539086" y="1044054"/>
                                                                      <a:ext cx="375285" cy="29972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M5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92" name="Rectangle 91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050877" y="1050878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M6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cxnSp>
                                                                <p:nvCxnSpPr>
                                                                  <p:cNvPr id="75" name="Straight Arrow Connector 74"/>
                                                                  <p:cNvCxnSpPr>
                                                                    <a:endCxn id="86" idx="2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V="1">
                                                                    <a:off x="1485900" y="2510806"/>
                                                                    <a:ext cx="1194180" cy="3793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sp>
                                                                <p:nvSpPr>
                                                                  <p:cNvPr id="76" name="Freeform 75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1143000" y="0"/>
                                                                    <a:ext cx="3756025" cy="2155825"/>
                                                                  </a:xfrm>
                                                                  <a:custGeom>
                                                                    <a:avLst/>
                                                                    <a:gdLst>
                                                                      <a:gd name="connsiteX0" fmla="*/ 0 w 3637128"/>
                                                                      <a:gd name="connsiteY0" fmla="*/ 2286003 h 2299651"/>
                                                                      <a:gd name="connsiteX1" fmla="*/ 1828800 w 3637128"/>
                                                                      <a:gd name="connsiteY1" fmla="*/ 3 h 2299651"/>
                                                                      <a:gd name="connsiteX2" fmla="*/ 3637128 w 3637128"/>
                                                                      <a:gd name="connsiteY2" fmla="*/ 2299651 h 2299651"/>
                                                                      <a:gd name="connsiteX3" fmla="*/ 3637128 w 3637128"/>
                                                                      <a:gd name="connsiteY3" fmla="*/ 2299651 h 2299651"/>
                                                                    </a:gdLst>
                                                                    <a:ahLst/>
                                                                    <a:cxnLst>
                                                                      <a:cxn ang="0">
                                                                        <a:pos x="connsiteX0" y="connsiteY0"/>
                                                                      </a:cxn>
                                                                      <a:cxn ang="0">
                                                                        <a:pos x="connsiteX1" y="connsiteY1"/>
                                                                      </a:cxn>
                                                                      <a:cxn ang="0">
                                                                        <a:pos x="connsiteX2" y="connsiteY2"/>
                                                                      </a:cxn>
                                                                      <a:cxn ang="0">
                                                                        <a:pos x="connsiteX3" y="connsiteY3"/>
                                                                      </a:cxn>
                                                                    </a:cxnLst>
                                                                    <a:rect l="l" t="t" r="r" b="b"/>
                                                                    <a:pathLst>
                                                                      <a:path w="3637128" h="2299651">
                                                                        <a:moveTo>
                                                                          <a:pt x="0" y="2286003"/>
                                                                        </a:moveTo>
                                                                        <a:cubicBezTo>
                                                                          <a:pt x="611306" y="1141865"/>
                                                                          <a:pt x="1222612" y="-2272"/>
                                                                          <a:pt x="1828800" y="3"/>
                                                                        </a:cubicBezTo>
                                                                        <a:cubicBezTo>
                                                                          <a:pt x="2434988" y="2278"/>
                                                                          <a:pt x="3637128" y="2299651"/>
                                                                          <a:pt x="3637128" y="2299651"/>
                                                                        </a:cubicBezTo>
                                                                        <a:lnTo>
                                                                          <a:pt x="3637128" y="2299651"/>
                                                                        </a:lnTo>
                                                                      </a:path>
                                                                    </a:pathLst>
                                                                  </a:custGeom>
                                                                  <a:noFill/>
                                                                  <a:ln w="1270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77" name="Freeform 76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 rot="5400000">
                                                                    <a:off x="2200275" y="2076450"/>
                                                                    <a:ext cx="3391535" cy="885190"/>
                                                                  </a:xfrm>
                                                                  <a:custGeom>
                                                                    <a:avLst/>
                                                                    <a:gdLst>
                                                                      <a:gd name="connsiteX0" fmla="*/ 0 w 3637128"/>
                                                                      <a:gd name="connsiteY0" fmla="*/ 2286003 h 2299651"/>
                                                                      <a:gd name="connsiteX1" fmla="*/ 1828800 w 3637128"/>
                                                                      <a:gd name="connsiteY1" fmla="*/ 3 h 2299651"/>
                                                                      <a:gd name="connsiteX2" fmla="*/ 3637128 w 3637128"/>
                                                                      <a:gd name="connsiteY2" fmla="*/ 2299651 h 2299651"/>
                                                                      <a:gd name="connsiteX3" fmla="*/ 3637128 w 3637128"/>
                                                                      <a:gd name="connsiteY3" fmla="*/ 2299651 h 2299651"/>
                                                                    </a:gdLst>
                                                                    <a:ahLst/>
                                                                    <a:cxnLst>
                                                                      <a:cxn ang="0">
                                                                        <a:pos x="connsiteX0" y="connsiteY0"/>
                                                                      </a:cxn>
                                                                      <a:cxn ang="0">
                                                                        <a:pos x="connsiteX1" y="connsiteY1"/>
                                                                      </a:cxn>
                                                                      <a:cxn ang="0">
                                                                        <a:pos x="connsiteX2" y="connsiteY2"/>
                                                                      </a:cxn>
                                                                      <a:cxn ang="0">
                                                                        <a:pos x="connsiteX3" y="connsiteY3"/>
                                                                      </a:cxn>
                                                                    </a:cxnLst>
                                                                    <a:rect l="l" t="t" r="r" b="b"/>
                                                                    <a:pathLst>
                                                                      <a:path w="3637128" h="2299651">
                                                                        <a:moveTo>
                                                                          <a:pt x="0" y="2286003"/>
                                                                        </a:moveTo>
                                                                        <a:cubicBezTo>
                                                                          <a:pt x="611306" y="1141865"/>
                                                                          <a:pt x="1222612" y="-2272"/>
                                                                          <a:pt x="1828800" y="3"/>
                                                                        </a:cubicBezTo>
                                                                        <a:cubicBezTo>
                                                                          <a:pt x="2434988" y="2278"/>
                                                                          <a:pt x="3637128" y="2299651"/>
                                                                          <a:pt x="3637128" y="2299651"/>
                                                                        </a:cubicBezTo>
                                                                        <a:lnTo>
                                                                          <a:pt x="3637128" y="2299651"/>
                                                                        </a:lnTo>
                                                                      </a:path>
                                                                    </a:pathLst>
                                                                  </a:custGeom>
                                                                  <a:noFill/>
                                                                  <a:ln w="1270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headEnd type="triangle"/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78" name="Text Box 35"/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3867150" y="2276475"/>
                                                                    <a:ext cx="470535" cy="25209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w="6350">
                                                                    <a:noFill/>
                                                                  </a:ln>
                                                                  <a:effectLst/>
                                                                </p:spPr>
                                                                <p:style>
                                                                  <a:lnRef idx="0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10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β</a:t>
                                                                    </a:r>
                                                                    <a:r>
                                                                      <a:rPr lang="en-US" sz="1100" baseline="-2500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42</a:t>
                                                                    </a:r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79" name="Text Box 36"/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1876425" y="2276475"/>
                                                                    <a:ext cx="470535" cy="25209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w="6350">
                                                                    <a:noFill/>
                                                                  </a:ln>
                                                                  <a:effectLst/>
                                                                </p:spPr>
                                                                <p:style>
                                                                  <a:lnRef idx="0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00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γ</a:t>
                                                                    </a:r>
                                                                    <a:r>
                                                                      <a:rPr lang="en-US" sz="1000" baseline="-2500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21</a:t>
                                                                    </a:r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80" name="Oval 79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714375" y="2152650"/>
                                                                    <a:ext cx="770605" cy="716311"/>
                                                                  </a:xfrm>
                                                                  <a:prstGeom prst="ellipse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000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ξ</a:t>
                                                                    </a:r>
                                                                    <a:r>
                                                                      <a:rPr lang="en-US" sz="1000" baseline="-25000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1</a:t>
                                                                    </a:r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81" name="Oval 80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4619625" y="2152650"/>
                                                                    <a:ext cx="770255" cy="716280"/>
                                                                  </a:xfrm>
                                                                  <a:prstGeom prst="ellipse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100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η</a:t>
                                                                    </a:r>
                                                                    <a:r>
                                                                      <a:rPr lang="en-US" sz="1100" baseline="-25000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4</a:t>
                                                                    </a:r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82" name="Rectangle 81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8065" y="2362842"/>
                                                                    <a:ext cx="374650" cy="29972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6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accent6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endParaRPr lang="en-US" sz="900" dirty="0" smtClean="0">
                                                                      <a:effectLst/>
                                                                      <a:latin typeface="Times New Roman" panose="020206030504050203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X</a:t>
                                                                    </a:r>
                                                                    <a:endParaRPr lang="en-US" sz="1100" dirty="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 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83" name="Rectangle 82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5715000" y="2343150"/>
                                                                    <a:ext cx="453788" cy="29972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6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accent6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endParaRPr lang="en-US" sz="900" dirty="0" smtClean="0">
                                                                      <a:effectLst/>
                                                                      <a:latin typeface="Times New Roman" panose="020206030504050203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Y</a:t>
                                                                    </a:r>
                                                                    <a:endParaRPr lang="en-US" sz="1100" dirty="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 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cxnSp>
                                                                <p:nvCxnSpPr>
                                                                  <p:cNvPr id="84" name="Straight Arrow Connector 83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>
                                                                    <a:off x="6172200" y="2514600"/>
                                                                    <a:ext cx="190500" cy="0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85" name="Straight Arrow Connector 84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V="1">
                                                                    <a:off x="4724400" y="2867025"/>
                                                                    <a:ext cx="122555" cy="190500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</p:grp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68" name="Text Box 105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0" y="2638425"/>
                                                                <a:ext cx="458470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δ</a:t>
                                                                </a:r>
                                                                <a:r>
                                                                  <a:rPr lang="en-US" sz="1000" baseline="-25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 11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69" name="Text Box 106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952500" y="2552700"/>
                                                                <a:ext cx="483235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1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cxnSp>
          <p:nvCxnSpPr>
            <p:cNvPr id="113" name="Straight Arrow Connector 112"/>
            <p:cNvCxnSpPr/>
            <p:nvPr/>
          </p:nvCxnSpPr>
          <p:spPr>
            <a:xfrm flipV="1">
              <a:off x="5310177" y="5422944"/>
              <a:ext cx="247015" cy="1219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 Box 47"/>
            <p:cNvSpPr txBox="1"/>
            <p:nvPr/>
          </p:nvSpPr>
          <p:spPr>
            <a:xfrm>
              <a:off x="5093700" y="5500908"/>
              <a:ext cx="340995" cy="252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ζ</a:t>
              </a:r>
              <a:r>
                <a:rPr lang="en-US" sz="11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3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1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(Wilson, et al. 2016)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278"/>
          <a:stretch/>
        </p:blipFill>
        <p:spPr>
          <a:xfrm>
            <a:off x="2563570" y="1750258"/>
            <a:ext cx="6641187" cy="47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Analyzed model </a:t>
            </a:r>
            <a:r>
              <a:rPr lang="en-US" dirty="0"/>
              <a:t>(Wilson, et al. 2016)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442" y="2286000"/>
            <a:ext cx="668925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conducting SEM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914525"/>
            <a:ext cx="10020301" cy="439483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Specify Model </a:t>
            </a:r>
          </a:p>
          <a:p>
            <a:pPr lvl="1"/>
            <a:r>
              <a:rPr lang="en-US" dirty="0" smtClean="0"/>
              <a:t>Conceptually lay out variables and their order</a:t>
            </a:r>
          </a:p>
          <a:p>
            <a:pPr marL="128016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Identification of the model</a:t>
            </a:r>
          </a:p>
          <a:p>
            <a:pPr lvl="1"/>
            <a:r>
              <a:rPr lang="en-US" dirty="0" smtClean="0"/>
              <a:t>Ensure you have enough degrees of freedom to estimate the model</a:t>
            </a:r>
          </a:p>
          <a:p>
            <a:pPr lvl="2"/>
            <a:r>
              <a:rPr lang="en-US" dirty="0" smtClean="0"/>
              <a:t>Provide more information than parameters you are estimating</a:t>
            </a:r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Estimate model </a:t>
            </a:r>
          </a:p>
          <a:p>
            <a:pPr lvl="1"/>
            <a:r>
              <a:rPr lang="en-US" dirty="0" smtClean="0"/>
              <a:t>Analyze the specified model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Evaluate model fit</a:t>
            </a:r>
          </a:p>
          <a:p>
            <a:pPr lvl="1"/>
            <a:r>
              <a:rPr lang="en-US" dirty="0" smtClean="0"/>
              <a:t>If fit is poor got back to step 1 and </a:t>
            </a:r>
            <a:r>
              <a:rPr lang="en-US" dirty="0" err="1" smtClean="0"/>
              <a:t>respecify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Interpret and report 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2625"/>
            <a:ext cx="10605897" cy="4724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an oversimplified explanation</a:t>
            </a:r>
          </a:p>
          <a:p>
            <a:endParaRPr lang="en-US" sz="1100" dirty="0" smtClean="0"/>
          </a:p>
          <a:p>
            <a:r>
              <a:rPr lang="en-US" dirty="0"/>
              <a:t>Easy to conceptualize and explain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Very complex estimation procedures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Ensure model assumptions are met</a:t>
            </a:r>
          </a:p>
          <a:p>
            <a:pPr lvl="1"/>
            <a:r>
              <a:rPr lang="en-US" dirty="0" smtClean="0"/>
              <a:t>Linear relationships between variables</a:t>
            </a:r>
          </a:p>
          <a:p>
            <a:pPr lvl="1"/>
            <a:r>
              <a:rPr lang="en-US" dirty="0" smtClean="0"/>
              <a:t>Known distribution of variables</a:t>
            </a:r>
          </a:p>
          <a:p>
            <a:pPr lvl="1"/>
            <a:r>
              <a:rPr lang="en-US" dirty="0" smtClean="0"/>
              <a:t>No unmeasured confounding</a:t>
            </a:r>
          </a:p>
          <a:p>
            <a:pPr lvl="1"/>
            <a:r>
              <a:rPr lang="en-US" dirty="0" smtClean="0"/>
              <a:t>Causality</a:t>
            </a:r>
          </a:p>
          <a:p>
            <a:pPr lvl="2"/>
            <a:r>
              <a:rPr lang="en-US" dirty="0" smtClean="0"/>
              <a:t>Temporal precedence</a:t>
            </a:r>
          </a:p>
          <a:p>
            <a:pPr lvl="2"/>
            <a:r>
              <a:rPr lang="en-US" dirty="0" smtClean="0"/>
              <a:t>Correctly specified causal order</a:t>
            </a:r>
          </a:p>
          <a:p>
            <a:pPr lvl="2"/>
            <a:endParaRPr lang="en-US" sz="1050" dirty="0" smtClean="0"/>
          </a:p>
          <a:p>
            <a:r>
              <a:rPr lang="en-US" dirty="0" smtClean="0"/>
              <a:t>Make sure your data analyst knows what they are doing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you use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predictive modeling situation </a:t>
            </a:r>
          </a:p>
          <a:p>
            <a:pPr lvl="1"/>
            <a:r>
              <a:rPr lang="en-US" dirty="0" smtClean="0"/>
              <a:t>Assuming you have the sample size</a:t>
            </a:r>
          </a:p>
          <a:p>
            <a:pPr lvl="1"/>
            <a:endParaRPr lang="en-US" dirty="0"/>
          </a:p>
          <a:p>
            <a:r>
              <a:rPr lang="en-US" dirty="0" smtClean="0"/>
              <a:t>Exogenous and endogenous variables can be a mix of categorical and continuous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1650"/>
            <a:ext cx="10358247" cy="5086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Multiple outcome variables</a:t>
            </a:r>
          </a:p>
          <a:p>
            <a:endParaRPr lang="en-US" sz="1000" dirty="0" smtClean="0"/>
          </a:p>
          <a:p>
            <a:r>
              <a:rPr lang="en-US" dirty="0" smtClean="0"/>
              <a:t>Any latent variables</a:t>
            </a:r>
          </a:p>
          <a:p>
            <a:pPr lvl="1"/>
            <a:r>
              <a:rPr lang="en-US" dirty="0" smtClean="0"/>
              <a:t>Continuous latent variables = Confirmatory Factor Analysis  (CFA)</a:t>
            </a:r>
          </a:p>
          <a:p>
            <a:pPr lvl="1"/>
            <a:r>
              <a:rPr lang="en-US" dirty="0" smtClean="0"/>
              <a:t>Categorical/Dichotomous latent variables = Latent Class Analysis (LCA)/ Latent Profile Analysis (LPA)</a:t>
            </a:r>
          </a:p>
          <a:p>
            <a:pPr lvl="1"/>
            <a:r>
              <a:rPr lang="en-US" dirty="0" smtClean="0"/>
              <a:t>Multi-trait Multi-method (MTMM)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Longitudinal Data </a:t>
            </a:r>
          </a:p>
          <a:p>
            <a:pPr lvl="1"/>
            <a:r>
              <a:rPr lang="en-US" dirty="0" smtClean="0"/>
              <a:t>Latent Growth Curve Modeling (LGCM)</a:t>
            </a:r>
          </a:p>
          <a:p>
            <a:pPr lvl="1"/>
            <a:r>
              <a:rPr lang="en-US" dirty="0" smtClean="0"/>
              <a:t>Growth Mixture Modeling (GMM)</a:t>
            </a:r>
          </a:p>
          <a:p>
            <a:pPr lvl="1"/>
            <a:r>
              <a:rPr lang="en-US" dirty="0" smtClean="0"/>
              <a:t>Autoregressive model </a:t>
            </a:r>
          </a:p>
          <a:p>
            <a:pPr lvl="2"/>
            <a:r>
              <a:rPr lang="en-US" dirty="0" smtClean="0"/>
              <a:t>Especially mediation models</a:t>
            </a:r>
          </a:p>
          <a:p>
            <a:pPr lvl="1"/>
            <a:r>
              <a:rPr lang="en-US" dirty="0" smtClean="0"/>
              <a:t>Dynamic LCA/SEM for intensive longitudinal data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Models with implied causal structure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903" y="0"/>
            <a:ext cx="9720072" cy="1499616"/>
          </a:xfrm>
        </p:spPr>
        <p:txBody>
          <a:bodyPr/>
          <a:lstStyle/>
          <a:p>
            <a:r>
              <a:rPr lang="en-US" dirty="0" smtClean="0"/>
              <a:t>Latent Class Analysis (Stempel, et al. Under Review)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1089024"/>
            <a:ext cx="8653463" cy="5768976"/>
          </a:xfrm>
        </p:spPr>
      </p:pic>
    </p:spTree>
    <p:extLst>
      <p:ext uri="{BB962C8B-B14F-4D97-AF65-F5344CB8AC3E}">
        <p14:creationId xmlns:p14="http://schemas.microsoft.com/office/powerpoint/2010/main" val="27073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910697" cy="1499616"/>
          </a:xfrm>
        </p:spPr>
        <p:txBody>
          <a:bodyPr/>
          <a:lstStyle/>
          <a:p>
            <a:r>
              <a:rPr lang="en-US" dirty="0" smtClean="0"/>
              <a:t>Growth Curve Modeling (Martin, et al. 2015)</a:t>
            </a:r>
            <a:endParaRPr lang="en-US" dirty="0"/>
          </a:p>
        </p:txBody>
      </p:sp>
      <p:pic>
        <p:nvPicPr>
          <p:cNvPr id="1030" name="Picture 6" descr="An external file that holds a picture, illustration, etc.&#10;Object name is nihms736657f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1754953"/>
            <a:ext cx="6615060" cy="51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5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Autoregressive mediation Model (Cox, et al. 2015)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 descr="C:\Users\mcox1\Dropbox\MD Anderson Postdoc\Mediation paper\Figure 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64" y="1878330"/>
            <a:ext cx="74676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whom is this talk?</a:t>
            </a:r>
          </a:p>
          <a:p>
            <a:pPr lvl="1"/>
            <a:r>
              <a:rPr lang="en-US" dirty="0" smtClean="0"/>
              <a:t>Advanced researchers with some statistical knowledge</a:t>
            </a:r>
          </a:p>
          <a:p>
            <a:endParaRPr lang="en-US" dirty="0"/>
          </a:p>
          <a:p>
            <a:r>
              <a:rPr lang="en-US" dirty="0" smtClean="0"/>
              <a:t>Tips for getting the most out of this talk:</a:t>
            </a:r>
          </a:p>
          <a:p>
            <a:pPr lvl="1"/>
            <a:r>
              <a:rPr lang="en-US" dirty="0" smtClean="0"/>
              <a:t>No equations</a:t>
            </a:r>
          </a:p>
          <a:p>
            <a:pPr lvl="1"/>
            <a:r>
              <a:rPr lang="en-US" dirty="0" smtClean="0"/>
              <a:t>Try focus on the big picture </a:t>
            </a:r>
          </a:p>
          <a:p>
            <a:pPr lvl="1"/>
            <a:r>
              <a:rPr lang="en-US" dirty="0" smtClean="0"/>
              <a:t>Ask questions related to your work</a:t>
            </a:r>
          </a:p>
        </p:txBody>
      </p:sp>
    </p:spTree>
    <p:extLst>
      <p:ext uri="{BB962C8B-B14F-4D97-AF65-F5344CB8AC3E}">
        <p14:creationId xmlns:p14="http://schemas.microsoft.com/office/powerpoint/2010/main" val="33297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flexible</a:t>
            </a:r>
          </a:p>
          <a:p>
            <a:pPr lvl="1"/>
            <a:r>
              <a:rPr lang="en-US" dirty="0" smtClean="0"/>
              <a:t>Can handle almost any model in theory</a:t>
            </a:r>
          </a:p>
          <a:p>
            <a:pPr lvl="1"/>
            <a:r>
              <a:rPr lang="en-US" dirty="0" smtClean="0"/>
              <a:t>Handles missing data through Full Information Maximum Likelihood</a:t>
            </a:r>
          </a:p>
          <a:p>
            <a:pPr lvl="2"/>
            <a:r>
              <a:rPr lang="en-US" dirty="0" smtClean="0"/>
              <a:t>Great for longitudinal data</a:t>
            </a:r>
          </a:p>
          <a:p>
            <a:pPr lvl="1"/>
            <a:r>
              <a:rPr lang="en-US" dirty="0" smtClean="0"/>
              <a:t>Has estimation procedures that are robust to violations of certain assumptions (i.e., normality)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 best way to deal with measurement error for latent constructs</a:t>
            </a:r>
          </a:p>
          <a:p>
            <a:pPr lvl="1"/>
            <a:r>
              <a:rPr lang="en-US" dirty="0" smtClean="0"/>
              <a:t>Measurement error can bias 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researchers have argued that all analyses with latent variables should be conducted in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using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5000"/>
            <a:ext cx="9720073" cy="4404360"/>
          </a:xfrm>
        </p:spPr>
        <p:txBody>
          <a:bodyPr>
            <a:normAutofit/>
          </a:bodyPr>
          <a:lstStyle/>
          <a:p>
            <a:r>
              <a:rPr lang="en-US" dirty="0" smtClean="0"/>
              <a:t>Requires large sample sizes</a:t>
            </a:r>
          </a:p>
          <a:p>
            <a:pPr lvl="1"/>
            <a:r>
              <a:rPr lang="en-US" dirty="0" smtClean="0"/>
              <a:t>200 or more (less for longitudinal data)</a:t>
            </a:r>
          </a:p>
          <a:p>
            <a:pPr lvl="1"/>
            <a:r>
              <a:rPr lang="en-US" dirty="0" smtClean="0"/>
              <a:t>Estimating lots of parameters which decreases power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Power analyses are challenging</a:t>
            </a:r>
          </a:p>
          <a:p>
            <a:pPr lvl="1"/>
            <a:r>
              <a:rPr lang="en-US" dirty="0" smtClean="0"/>
              <a:t>Have to be conducted via Monte Carlo simulation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SEM has traditionally been more confirmatory than exploratory</a:t>
            </a:r>
          </a:p>
          <a:p>
            <a:pPr lvl="1"/>
            <a:r>
              <a:rPr lang="en-US" dirty="0" smtClean="0"/>
              <a:t>Sometime models don’t fit/converge</a:t>
            </a:r>
          </a:p>
          <a:p>
            <a:endParaRPr lang="en-US" dirty="0" smtClean="0"/>
          </a:p>
          <a:p>
            <a:r>
              <a:rPr lang="en-US" dirty="0" smtClean="0"/>
              <a:t>High potential for misinterpretation of causal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Psychometrics (i.e., my soapbox)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/>
          <a:lstStyle/>
          <a:p>
            <a:r>
              <a:rPr lang="en-US" dirty="0" smtClean="0"/>
              <a:t>SEM is inextricably linked to psychometrics</a:t>
            </a:r>
          </a:p>
          <a:p>
            <a:pPr lvl="1"/>
            <a:r>
              <a:rPr lang="en-US" dirty="0" smtClean="0"/>
              <a:t>Any time you have a measurement model you are conducting a Confirmatory Factor Analysis</a:t>
            </a:r>
          </a:p>
          <a:p>
            <a:pPr lvl="1"/>
            <a:r>
              <a:rPr lang="en-US" dirty="0" smtClean="0"/>
              <a:t>Need to use validated measures</a:t>
            </a:r>
          </a:p>
          <a:p>
            <a:pPr lvl="1"/>
            <a:r>
              <a:rPr lang="en-US" dirty="0" smtClean="0"/>
              <a:t>If model fit for the measurement model is inadequate, there’s no point moving forward</a:t>
            </a:r>
          </a:p>
          <a:p>
            <a:pPr lvl="2"/>
            <a:r>
              <a:rPr lang="en-US" dirty="0" smtClean="0"/>
              <a:t>Exploratory Structural Equation Modeling (ESEM)</a:t>
            </a:r>
          </a:p>
          <a:p>
            <a:endParaRPr lang="en-US" sz="1100" dirty="0"/>
          </a:p>
          <a:p>
            <a:r>
              <a:rPr lang="en-US" dirty="0" smtClean="0"/>
              <a:t>“Measurement is the soft underbelly of mediation” – David Mackinnon</a:t>
            </a:r>
          </a:p>
          <a:p>
            <a:endParaRPr lang="en-US" sz="1200" dirty="0"/>
          </a:p>
          <a:p>
            <a:r>
              <a:rPr lang="en-US" dirty="0" smtClean="0"/>
              <a:t>SEM is not a panacea for bad measures</a:t>
            </a:r>
          </a:p>
          <a:p>
            <a:pPr lvl="1"/>
            <a:r>
              <a:rPr lang="en-US" dirty="0" smtClean="0"/>
              <a:t>Measurement error can have deleterious and unpredictable effects in complicated causal models</a:t>
            </a:r>
          </a:p>
          <a:p>
            <a:pPr lvl="1"/>
            <a:r>
              <a:rPr lang="en-US" dirty="0" smtClean="0"/>
              <a:t>Measurement error in the exogenous variables can underestimate results</a:t>
            </a:r>
          </a:p>
          <a:p>
            <a:pPr lvl="1"/>
            <a:r>
              <a:rPr lang="en-US" dirty="0" smtClean="0"/>
              <a:t>Measurement error in mediators can lead to either over or under estimates results</a:t>
            </a:r>
          </a:p>
        </p:txBody>
      </p:sp>
    </p:spTree>
    <p:extLst>
      <p:ext uri="{BB962C8B-B14F-4D97-AF65-F5344CB8AC3E}">
        <p14:creationId xmlns:p14="http://schemas.microsoft.com/office/powerpoint/2010/main" val="36227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Variable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3525" y="3295650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2609850" y="2705100"/>
            <a:ext cx="1762125" cy="8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71975" y="2433637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5163" y="3295649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8" idx="0"/>
          </p:cNvCxnSpPr>
          <p:nvPr/>
        </p:nvCxnSpPr>
        <p:spPr>
          <a:xfrm>
            <a:off x="5448300" y="2705100"/>
            <a:ext cx="2105026" cy="59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66875" y="5453062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  <a:endCxn id="15" idx="1"/>
          </p:cNvCxnSpPr>
          <p:nvPr/>
        </p:nvCxnSpPr>
        <p:spPr>
          <a:xfrm flipV="1">
            <a:off x="2743200" y="5724524"/>
            <a:ext cx="2466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66875" y="4700587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10175" y="5453061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2743200" y="4972050"/>
            <a:ext cx="2466975" cy="75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2609850" y="3567112"/>
            <a:ext cx="4405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8025" y="2868263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86500" y="270395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72023" y="3286457"/>
            <a:ext cx="36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76400" y="6166961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X*Z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5" idx="1"/>
          </p:cNvCxnSpPr>
          <p:nvPr/>
        </p:nvCxnSpPr>
        <p:spPr>
          <a:xfrm flipV="1">
            <a:off x="2752725" y="5724524"/>
            <a:ext cx="2457450" cy="7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AMOS (via SPSS)</a:t>
            </a:r>
          </a:p>
          <a:p>
            <a:pPr lvl="1"/>
            <a:r>
              <a:rPr lang="en-US" dirty="0"/>
              <a:t>Can visually draw models</a:t>
            </a:r>
          </a:p>
          <a:p>
            <a:r>
              <a:rPr lang="en-US" dirty="0" err="1"/>
              <a:t>Mplus</a:t>
            </a:r>
            <a:endParaRPr lang="en-US" dirty="0"/>
          </a:p>
          <a:p>
            <a:pPr lvl="1"/>
            <a:r>
              <a:rPr lang="en-US" dirty="0"/>
              <a:t>Supper flexible with lots of great features</a:t>
            </a:r>
          </a:p>
          <a:p>
            <a:pPr lvl="1"/>
            <a:r>
              <a:rPr lang="en-US" dirty="0"/>
              <a:t>Fast reliable support</a:t>
            </a:r>
          </a:p>
          <a:p>
            <a:pPr lvl="1"/>
            <a:r>
              <a:rPr lang="en-US" dirty="0"/>
              <a:t>Costly</a:t>
            </a:r>
          </a:p>
          <a:p>
            <a:r>
              <a:rPr lang="en-US" dirty="0"/>
              <a:t>R options (all free)</a:t>
            </a:r>
          </a:p>
          <a:p>
            <a:pPr lvl="1"/>
            <a:r>
              <a:rPr lang="en-US" dirty="0" err="1"/>
              <a:t>Lavaan</a:t>
            </a:r>
            <a:endParaRPr lang="en-US" dirty="0"/>
          </a:p>
          <a:p>
            <a:pPr lvl="1"/>
            <a:r>
              <a:rPr lang="en-US" dirty="0" err="1"/>
              <a:t>OpenMx</a:t>
            </a:r>
            <a:endParaRPr lang="en-US" dirty="0"/>
          </a:p>
          <a:p>
            <a:pPr lvl="1"/>
            <a:r>
              <a:rPr lang="en-US" dirty="0"/>
              <a:t>SEM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Lisrel</a:t>
            </a:r>
            <a:endParaRPr lang="en-US" dirty="0"/>
          </a:p>
          <a:p>
            <a:pPr lvl="1"/>
            <a:r>
              <a:rPr lang="en-US" dirty="0"/>
              <a:t>Great way to learn SEM</a:t>
            </a:r>
          </a:p>
          <a:p>
            <a:pPr lvl="1"/>
            <a:r>
              <a:rPr lang="en-US" dirty="0"/>
              <a:t>Uses matrices so difficult to use practically</a:t>
            </a:r>
          </a:p>
          <a:p>
            <a:r>
              <a:rPr lang="en-US" dirty="0" smtClean="0"/>
              <a:t>SAS</a:t>
            </a:r>
          </a:p>
          <a:p>
            <a:pPr lvl="1"/>
            <a:r>
              <a:rPr lang="en-US" dirty="0" smtClean="0"/>
              <a:t>PROC CALIS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latent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variables don’t have any inherent scaling</a:t>
            </a:r>
          </a:p>
          <a:p>
            <a:r>
              <a:rPr lang="en-US" dirty="0" smtClean="0"/>
              <a:t>Can scale variables one of two ways:</a:t>
            </a:r>
          </a:p>
          <a:p>
            <a:pPr lvl="1"/>
            <a:r>
              <a:rPr lang="en-US" dirty="0" smtClean="0"/>
              <a:t>Fix one of the indicators to 1</a:t>
            </a:r>
          </a:p>
          <a:p>
            <a:pPr lvl="1"/>
            <a:r>
              <a:rPr lang="en-US" dirty="0" smtClean="0"/>
              <a:t>Fix variance of latent variable to 1</a:t>
            </a:r>
          </a:p>
          <a:p>
            <a:r>
              <a:rPr lang="en-US" dirty="0" smtClean="0"/>
              <a:t>Which one should you use?</a:t>
            </a:r>
          </a:p>
          <a:p>
            <a:pPr lvl="1"/>
            <a:r>
              <a:rPr lang="en-US" dirty="0" smtClean="0"/>
              <a:t>Depends on what you are interested in</a:t>
            </a:r>
          </a:p>
          <a:p>
            <a:pPr lvl="1"/>
            <a:r>
              <a:rPr lang="en-US" dirty="0" smtClean="0"/>
              <a:t>For CFA, I fix the variances</a:t>
            </a:r>
          </a:p>
          <a:p>
            <a:pPr lvl="1"/>
            <a:r>
              <a:rPr lang="en-US" dirty="0" smtClean="0"/>
              <a:t>For SEM, I fix an indicator—usually the indicator with the highest 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2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8447"/>
            <a:ext cx="10988578" cy="47423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at least 3 indicators to model a latent variable to have a “just identified model”</a:t>
            </a:r>
          </a:p>
          <a:p>
            <a:pPr lvl="1"/>
            <a:r>
              <a:rPr lang="en-US" dirty="0" smtClean="0"/>
              <a:t>Just identified models are models with 0 degrees of freedom.</a:t>
            </a:r>
          </a:p>
          <a:p>
            <a:pPr lvl="1"/>
            <a:r>
              <a:rPr lang="en-US" dirty="0" smtClean="0"/>
              <a:t>Degrees of freedom are calculated </a:t>
            </a:r>
          </a:p>
          <a:p>
            <a:r>
              <a:rPr lang="en-US" dirty="0" smtClean="0"/>
              <a:t>More isn’t always better </a:t>
            </a:r>
          </a:p>
          <a:p>
            <a:endParaRPr lang="en-US" dirty="0" smtClean="0"/>
          </a:p>
          <a:p>
            <a:r>
              <a:rPr lang="en-US" dirty="0" smtClean="0"/>
              <a:t>Covariance among indicators of a specific latent variable can cause model fit to decrease</a:t>
            </a:r>
          </a:p>
          <a:p>
            <a:endParaRPr lang="en-US" dirty="0" smtClean="0"/>
          </a:p>
          <a:p>
            <a:r>
              <a:rPr lang="en-US" dirty="0" smtClean="0"/>
              <a:t>Can use a technical called parceling where you randomly average indicators together</a:t>
            </a:r>
          </a:p>
          <a:p>
            <a:pPr lvl="1"/>
            <a:r>
              <a:rPr lang="en-US" dirty="0" smtClean="0"/>
              <a:t>Research says this is not a good approach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many is too many?</a:t>
            </a:r>
          </a:p>
          <a:p>
            <a:pPr lvl="1"/>
            <a:r>
              <a:rPr lang="en-US" dirty="0" smtClean="0"/>
              <a:t>It depends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8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</a:t>
            </a:r>
          </a:p>
          <a:p>
            <a:endParaRPr lang="en-US" dirty="0" smtClean="0"/>
          </a:p>
          <a:p>
            <a:r>
              <a:rPr lang="en-US" dirty="0" smtClean="0"/>
              <a:t>No consensus on  which ones to use and what the cutoffs are for each</a:t>
            </a:r>
          </a:p>
          <a:p>
            <a:pPr lvl="1"/>
            <a:r>
              <a:rPr lang="en-US" dirty="0" smtClean="0"/>
              <a:t>There are common fit indices with conventional cutoff values (i.e., people use them a lot)</a:t>
            </a:r>
          </a:p>
          <a:p>
            <a:endParaRPr lang="en-US" dirty="0"/>
          </a:p>
          <a:p>
            <a:r>
              <a:rPr lang="en-US" dirty="0" smtClean="0"/>
              <a:t>Typically you want to choose three that don’t have overlapping shortcomings</a:t>
            </a:r>
          </a:p>
          <a:p>
            <a:pPr lvl="1"/>
            <a:r>
              <a:rPr lang="en-US" dirty="0" smtClean="0"/>
              <a:t>Sample size dependent</a:t>
            </a:r>
          </a:p>
          <a:p>
            <a:pPr lvl="1"/>
            <a:r>
              <a:rPr lang="en-US" dirty="0" smtClean="0"/>
              <a:t>Don’t take into account model complexity</a:t>
            </a:r>
          </a:p>
          <a:p>
            <a:pPr lvl="1"/>
            <a:r>
              <a:rPr lang="en-US" dirty="0" smtClean="0"/>
              <a:t>Sensitive to model misspecification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85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smtClean="0"/>
              <a:t>Indices (examples, c.f. Hu &amp; </a:t>
            </a:r>
            <a:r>
              <a:rPr lang="en-US" dirty="0" err="1" smtClean="0"/>
              <a:t>Bentler</a:t>
            </a:r>
            <a:r>
              <a:rPr lang="en-US" dirty="0" smtClean="0"/>
              <a:t>, 1998)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Chi-square</a:t>
            </a:r>
          </a:p>
          <a:p>
            <a:pPr lvl="1"/>
            <a:r>
              <a:rPr lang="en-US" dirty="0" smtClean="0"/>
              <a:t>Counterintuitively you want this to be nonsignificant</a:t>
            </a:r>
          </a:p>
          <a:p>
            <a:pPr lvl="2"/>
            <a:r>
              <a:rPr lang="en-US" dirty="0" smtClean="0"/>
              <a:t>Null Hypothesis is that the estimated model is equal to the population model</a:t>
            </a:r>
          </a:p>
          <a:p>
            <a:pPr lvl="1"/>
            <a:r>
              <a:rPr lang="en-US" dirty="0" smtClean="0"/>
              <a:t>Sample size dependent so large sample sizes will give you significant chi-square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Standardized Root Mean Square Residual (SRMR)</a:t>
            </a:r>
          </a:p>
          <a:p>
            <a:pPr lvl="1"/>
            <a:r>
              <a:rPr lang="en-US" dirty="0" smtClean="0"/>
              <a:t>Smaller is better</a:t>
            </a:r>
          </a:p>
          <a:p>
            <a:pPr lvl="1"/>
            <a:r>
              <a:rPr lang="en-US" dirty="0" smtClean="0"/>
              <a:t>.05 = good fit</a:t>
            </a:r>
          </a:p>
          <a:p>
            <a:pPr lvl="1"/>
            <a:r>
              <a:rPr lang="en-US" dirty="0" smtClean="0"/>
              <a:t>.08 = adequate fit</a:t>
            </a:r>
          </a:p>
          <a:p>
            <a:pPr lvl="1"/>
            <a:r>
              <a:rPr lang="en-US" dirty="0" smtClean="0"/>
              <a:t>Sensitive to model misspecification</a:t>
            </a:r>
          </a:p>
          <a:p>
            <a:pPr lvl="1"/>
            <a:r>
              <a:rPr lang="en-US" dirty="0" smtClean="0"/>
              <a:t>Good for sample sizes ~ 250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 overview of Structural Equation Modeling (SEM)</a:t>
            </a:r>
          </a:p>
          <a:p>
            <a:endParaRPr lang="en-US" dirty="0" smtClean="0"/>
          </a:p>
          <a:p>
            <a:r>
              <a:rPr lang="en-US" dirty="0" smtClean="0"/>
              <a:t>When you should use SEM</a:t>
            </a:r>
          </a:p>
          <a:p>
            <a:endParaRPr lang="en-US" dirty="0" smtClean="0"/>
          </a:p>
          <a:p>
            <a:r>
              <a:rPr lang="en-US" dirty="0" smtClean="0"/>
              <a:t>How you can use SEM</a:t>
            </a:r>
          </a:p>
          <a:p>
            <a:endParaRPr lang="en-US" dirty="0" smtClean="0"/>
          </a:p>
          <a:p>
            <a:r>
              <a:rPr lang="en-US" dirty="0" smtClean="0"/>
              <a:t>Pros of SEM</a:t>
            </a:r>
          </a:p>
          <a:p>
            <a:endParaRPr lang="en-US" dirty="0" smtClean="0"/>
          </a:p>
          <a:p>
            <a:r>
              <a:rPr lang="en-US" dirty="0" smtClean="0"/>
              <a:t>Cons of SEM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Software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smtClean="0"/>
              <a:t>Indices (examples, c.f. Hu &amp; </a:t>
            </a:r>
            <a:r>
              <a:rPr lang="en-US" dirty="0" err="1" smtClean="0"/>
              <a:t>Bentler</a:t>
            </a:r>
            <a:r>
              <a:rPr lang="en-US" dirty="0" smtClean="0"/>
              <a:t>, 1998)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Root Mean Square Error of Approximation</a:t>
            </a:r>
          </a:p>
          <a:p>
            <a:pPr lvl="1"/>
            <a:r>
              <a:rPr lang="en-US" dirty="0" smtClean="0"/>
              <a:t>Smaller is better, with a lower limit of 0</a:t>
            </a:r>
          </a:p>
          <a:p>
            <a:pPr lvl="1"/>
            <a:r>
              <a:rPr lang="en-US" dirty="0" smtClean="0"/>
              <a:t>.05 = good (I’ve seen people nudge this though)</a:t>
            </a:r>
          </a:p>
          <a:p>
            <a:pPr lvl="1"/>
            <a:r>
              <a:rPr lang="en-US" dirty="0"/>
              <a:t>Good for sample sizes ~ </a:t>
            </a:r>
            <a:r>
              <a:rPr lang="en-US" dirty="0" smtClean="0"/>
              <a:t>250</a:t>
            </a:r>
          </a:p>
          <a:p>
            <a:pPr lvl="1"/>
            <a:r>
              <a:rPr lang="en-US" dirty="0" smtClean="0"/>
              <a:t>Low sample sizes &lt; 200 can inflate this value</a:t>
            </a:r>
          </a:p>
          <a:p>
            <a:pPr lvl="1"/>
            <a:r>
              <a:rPr lang="en-US" dirty="0" smtClean="0"/>
              <a:t>Can get confidence intervals </a:t>
            </a:r>
          </a:p>
          <a:p>
            <a:pPr lvl="2"/>
            <a:r>
              <a:rPr lang="en-US" dirty="0" smtClean="0"/>
              <a:t>Lower limit close to 0 and upper limit close to .08 for good fit</a:t>
            </a:r>
          </a:p>
          <a:p>
            <a:pPr lvl="2"/>
            <a:r>
              <a:rPr lang="en-US" dirty="0" smtClean="0"/>
              <a:t>Can be used to estimate power in SEM models</a:t>
            </a:r>
          </a:p>
          <a:p>
            <a:pPr lvl="1"/>
            <a:r>
              <a:rPr lang="en-US" dirty="0" smtClean="0"/>
              <a:t>Sensitive to model misspecification but NOT model complexity</a:t>
            </a:r>
          </a:p>
          <a:p>
            <a:pPr lvl="1"/>
            <a:endParaRPr lang="en-US" dirty="0" smtClean="0"/>
          </a:p>
          <a:p>
            <a:r>
              <a:rPr lang="en-US" dirty="0"/>
              <a:t>Comparative Fit Index (CFI)</a:t>
            </a:r>
          </a:p>
          <a:p>
            <a:pPr lvl="1"/>
            <a:r>
              <a:rPr lang="en-US" dirty="0" smtClean="0"/>
              <a:t>Higher is better with an upper limit of 1</a:t>
            </a:r>
          </a:p>
          <a:p>
            <a:pPr lvl="1"/>
            <a:r>
              <a:rPr lang="en-US" dirty="0" smtClean="0"/>
              <a:t>.95 = good fit</a:t>
            </a:r>
          </a:p>
          <a:p>
            <a:pPr lvl="1"/>
            <a:r>
              <a:rPr lang="en-US" dirty="0" smtClean="0"/>
              <a:t>Penalizes model complexity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70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</a:t>
            </a:r>
            <a:r>
              <a:rPr lang="en-US" dirty="0" smtClean="0"/>
              <a:t>Indices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AIC and BIC can be used to compare non-nested models (for SEM)</a:t>
            </a:r>
          </a:p>
          <a:p>
            <a:pPr lvl="1"/>
            <a:r>
              <a:rPr lang="en-US" dirty="0" smtClean="0"/>
              <a:t>They have no scale, but closer to zero is better (can be negative)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3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maximum likelihood (ML) is used </a:t>
            </a:r>
          </a:p>
          <a:p>
            <a:pPr lvl="1"/>
            <a:r>
              <a:rPr lang="en-US" dirty="0" smtClean="0"/>
              <a:t>Produces fit indices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Somewhat robust to violations of normality</a:t>
            </a:r>
          </a:p>
          <a:p>
            <a:endParaRPr lang="en-US" dirty="0" smtClean="0"/>
          </a:p>
          <a:p>
            <a:r>
              <a:rPr lang="en-US" dirty="0" smtClean="0"/>
              <a:t>Some software (</a:t>
            </a:r>
            <a:r>
              <a:rPr lang="en-US" i="1" dirty="0" err="1" smtClean="0"/>
              <a:t>Mplus</a:t>
            </a:r>
            <a:r>
              <a:rPr lang="en-US" i="1" dirty="0" smtClean="0"/>
              <a:t> &amp; R</a:t>
            </a:r>
            <a:r>
              <a:rPr lang="en-US" dirty="0" smtClean="0"/>
              <a:t>) use </a:t>
            </a:r>
            <a:r>
              <a:rPr lang="en-US" dirty="0" smtClean="0"/>
              <a:t>Full Information Maximum Likelihood to estimate missing data</a:t>
            </a:r>
          </a:p>
          <a:p>
            <a:pPr lvl="1"/>
            <a:r>
              <a:rPr lang="en-US" dirty="0" smtClean="0"/>
              <a:t>Missing data is very common in </a:t>
            </a:r>
            <a:r>
              <a:rPr lang="en-US" dirty="0" smtClean="0"/>
              <a:t>survey </a:t>
            </a:r>
            <a:r>
              <a:rPr lang="en-US" dirty="0" smtClean="0"/>
              <a:t>research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Generally requires &gt;= 200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6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Estimation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estimation methods are available for:</a:t>
            </a:r>
          </a:p>
          <a:p>
            <a:pPr lvl="1"/>
            <a:r>
              <a:rPr lang="en-US" dirty="0" smtClean="0"/>
              <a:t>Non normally distributed continuous data (MLR)</a:t>
            </a:r>
          </a:p>
          <a:p>
            <a:pPr lvl="1"/>
            <a:r>
              <a:rPr lang="en-US" dirty="0" smtClean="0"/>
              <a:t>Binary, count, or ordinal data (WLS, UWLS, DWLS)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Generally, software picks based on how you specify your data</a:t>
            </a:r>
          </a:p>
          <a:p>
            <a:pPr lvl="1"/>
            <a:r>
              <a:rPr lang="en-US" dirty="0" smtClean="0"/>
              <a:t>This can lead to problems, so usually good practice to specify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2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have survey data and proper sample size</a:t>
            </a:r>
          </a:p>
          <a:p>
            <a:endParaRPr lang="en-US" dirty="0" smtClean="0"/>
          </a:p>
          <a:p>
            <a:r>
              <a:rPr lang="en-US" dirty="0" smtClean="0"/>
              <a:t>It’s the best way to deal with measurement error leading to the most unbiased estimates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2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5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flexible framework for modeling data</a:t>
            </a:r>
          </a:p>
          <a:p>
            <a:endParaRPr lang="en-US" dirty="0" smtClean="0"/>
          </a:p>
          <a:p>
            <a:r>
              <a:rPr lang="en-US" dirty="0" smtClean="0"/>
              <a:t>Can be considered an extension of regression (GLM)</a:t>
            </a:r>
          </a:p>
          <a:p>
            <a:endParaRPr lang="en-US" dirty="0" smtClean="0"/>
          </a:p>
          <a:p>
            <a:r>
              <a:rPr lang="en-US" dirty="0" smtClean="0"/>
              <a:t>The full extent of SEM has not been fully explored</a:t>
            </a:r>
          </a:p>
          <a:p>
            <a:endParaRPr lang="en-US" dirty="0" smtClean="0"/>
          </a:p>
          <a:p>
            <a:r>
              <a:rPr lang="en-US" dirty="0" smtClean="0"/>
              <a:t>Three big advantages of SEM over regression</a:t>
            </a:r>
          </a:p>
          <a:p>
            <a:pPr lvl="1"/>
            <a:r>
              <a:rPr lang="en-US" dirty="0" smtClean="0"/>
              <a:t>Can model implied causal structure</a:t>
            </a:r>
          </a:p>
          <a:p>
            <a:pPr lvl="1"/>
            <a:r>
              <a:rPr lang="en-US" dirty="0" smtClean="0"/>
              <a:t>Can model multiple outcomes</a:t>
            </a:r>
          </a:p>
          <a:p>
            <a:pPr lvl="1"/>
            <a:r>
              <a:rPr lang="en-US" dirty="0" smtClean="0"/>
              <a:t>Can model latent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Variable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3525" y="3295650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2609850" y="2705100"/>
            <a:ext cx="1762125" cy="86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71975" y="2433637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5163" y="3295649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8" idx="0"/>
          </p:cNvCxnSpPr>
          <p:nvPr/>
        </p:nvCxnSpPr>
        <p:spPr>
          <a:xfrm>
            <a:off x="5448300" y="2705100"/>
            <a:ext cx="2105026" cy="59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66875" y="5453062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  <a:endCxn id="15" idx="1"/>
          </p:cNvCxnSpPr>
          <p:nvPr/>
        </p:nvCxnSpPr>
        <p:spPr>
          <a:xfrm flipV="1">
            <a:off x="2743200" y="5724524"/>
            <a:ext cx="2466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66875" y="4700587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10175" y="5453061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2743200" y="4972050"/>
            <a:ext cx="2466975" cy="75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2609850" y="3567112"/>
            <a:ext cx="4405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8025" y="2868263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86500" y="270395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72023" y="3286457"/>
            <a:ext cx="36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76400" y="6166961"/>
            <a:ext cx="107632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X*Z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5" idx="1"/>
          </p:cNvCxnSpPr>
          <p:nvPr/>
        </p:nvCxnSpPr>
        <p:spPr>
          <a:xfrm flipV="1">
            <a:off x="2752725" y="5724524"/>
            <a:ext cx="2457450" cy="7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9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latent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6545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Broadly</a:t>
            </a:r>
          </a:p>
          <a:p>
            <a:pPr lvl="1"/>
            <a:r>
              <a:rPr lang="en-US" dirty="0" smtClean="0"/>
              <a:t>Any variable of interest that is unobserved</a:t>
            </a:r>
          </a:p>
          <a:p>
            <a:pPr lvl="1"/>
            <a:r>
              <a:rPr lang="en-US" dirty="0" smtClean="0"/>
              <a:t>Depression, Health Related Quality of </a:t>
            </a:r>
            <a:r>
              <a:rPr lang="en-US" smtClean="0"/>
              <a:t>Life, Pain, </a:t>
            </a:r>
            <a:r>
              <a:rPr lang="en-US" dirty="0" smtClean="0"/>
              <a:t>Self-regulation, Self-efficacy, etc.</a:t>
            </a:r>
          </a:p>
          <a:p>
            <a:pPr lvl="1"/>
            <a:r>
              <a:rPr lang="en-US" dirty="0" smtClean="0"/>
              <a:t>E.g., most patient reported outcomes</a:t>
            </a:r>
          </a:p>
          <a:p>
            <a:endParaRPr lang="en-US" dirty="0"/>
          </a:p>
          <a:p>
            <a:r>
              <a:rPr lang="en-US" dirty="0" smtClean="0"/>
              <a:t>Specifically (within SEM)</a:t>
            </a:r>
          </a:p>
          <a:p>
            <a:pPr lvl="1"/>
            <a:r>
              <a:rPr lang="en-US" dirty="0" smtClean="0"/>
              <a:t>An unobserved variable that is measured by 3 (sometimes 2) or more manifest/indicator variables</a:t>
            </a:r>
          </a:p>
          <a:p>
            <a:endParaRPr lang="en-US" dirty="0"/>
          </a:p>
          <a:p>
            <a:r>
              <a:rPr lang="en-US" dirty="0" smtClean="0"/>
              <a:t>Also known as:</a:t>
            </a:r>
          </a:p>
          <a:p>
            <a:pPr lvl="1"/>
            <a:r>
              <a:rPr lang="en-US" dirty="0" smtClean="0"/>
              <a:t>Construct</a:t>
            </a:r>
          </a:p>
          <a:p>
            <a:pPr lvl="1"/>
            <a:r>
              <a:rPr lang="en-US" dirty="0" smtClean="0"/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30524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379443" y="920433"/>
            <a:ext cx="7252335" cy="5798201"/>
            <a:chOff x="2393632" y="920433"/>
            <a:chExt cx="7252335" cy="5798201"/>
          </a:xfrm>
        </p:grpSpPr>
        <p:grpSp>
          <p:nvGrpSpPr>
            <p:cNvPr id="4" name="Group 3"/>
            <p:cNvGrpSpPr/>
            <p:nvPr/>
          </p:nvGrpSpPr>
          <p:grpSpPr>
            <a:xfrm>
              <a:off x="2393632" y="920433"/>
              <a:ext cx="7252335" cy="5798201"/>
              <a:chOff x="0" y="0"/>
              <a:chExt cx="7252335" cy="5798394"/>
            </a:xfrm>
          </p:grpSpPr>
          <p:sp>
            <p:nvSpPr>
              <p:cNvPr id="5" name="Text Box 60"/>
              <p:cNvSpPr txBox="1"/>
              <p:nvPr/>
            </p:nvSpPr>
            <p:spPr>
              <a:xfrm>
                <a:off x="3900735" y="2209359"/>
                <a:ext cx="470535" cy="2520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</a:t>
                </a:r>
                <a:r>
                  <a:rPr lang="en-US" sz="1100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7252335" cy="5798394"/>
                <a:chOff x="0" y="0"/>
                <a:chExt cx="7252335" cy="5798394"/>
              </a:xfrm>
            </p:grpSpPr>
            <p:sp>
              <p:nvSpPr>
                <p:cNvPr id="7" name="Text Box 58"/>
                <p:cNvSpPr txBox="1"/>
                <p:nvPr/>
              </p:nvSpPr>
              <p:spPr>
                <a:xfrm>
                  <a:off x="3377466" y="2209359"/>
                  <a:ext cx="470535" cy="2520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ε</a:t>
                  </a:r>
                  <a:r>
                    <a:rPr lang="en-US" sz="1100" baseline="-25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0" y="0"/>
                  <a:ext cx="7252335" cy="5798394"/>
                  <a:chOff x="0" y="0"/>
                  <a:chExt cx="7252335" cy="5798394"/>
                </a:xfrm>
              </p:grpSpPr>
              <p:sp>
                <p:nvSpPr>
                  <p:cNvPr id="9" name="Text Box 38"/>
                  <p:cNvSpPr txBox="1"/>
                  <p:nvPr/>
                </p:nvSpPr>
                <p:spPr>
                  <a:xfrm>
                    <a:off x="2843625" y="2225216"/>
                    <a:ext cx="470535" cy="25209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ε</a:t>
                    </a:r>
                    <a:r>
                      <a:rPr lang="en-US" sz="1100" baseline="-25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11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0" y="0"/>
                    <a:ext cx="7252335" cy="5798394"/>
                    <a:chOff x="0" y="0"/>
                    <a:chExt cx="7252335" cy="5798394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5882816" y="2753771"/>
                      <a:ext cx="330958" cy="0"/>
                    </a:xfrm>
                    <a:prstGeom prst="straightConnector1">
                      <a:avLst/>
                    </a:prstGeom>
                    <a:ln w="127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0" y="0"/>
                      <a:ext cx="7252335" cy="5798394"/>
                      <a:chOff x="0" y="0"/>
                      <a:chExt cx="7252335" cy="5798394"/>
                    </a:xfrm>
                  </p:grpSpPr>
                  <p:sp>
                    <p:nvSpPr>
                      <p:cNvPr id="13" name="Text Box 54"/>
                      <p:cNvSpPr txBox="1"/>
                      <p:nvPr/>
                    </p:nvSpPr>
                    <p:spPr>
                      <a:xfrm>
                        <a:off x="3752739" y="4825706"/>
                        <a:ext cx="402590" cy="25209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:r>
                          <a: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λ</a:t>
                        </a:r>
                        <a:r>
                          <a:rPr lang="en-US" sz="1000" baseline="-25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y93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14" name="Group 13"/>
                      <p:cNvGrpSpPr/>
                      <p:nvPr/>
                    </p:nvGrpSpPr>
                    <p:grpSpPr>
                      <a:xfrm>
                        <a:off x="0" y="0"/>
                        <a:ext cx="7252335" cy="5798394"/>
                        <a:chOff x="0" y="0"/>
                        <a:chExt cx="7252335" cy="5798394"/>
                      </a:xfrm>
                    </p:grpSpPr>
                    <p:sp>
                      <p:nvSpPr>
                        <p:cNvPr id="15" name="Text Box 53"/>
                        <p:cNvSpPr txBox="1"/>
                        <p:nvPr/>
                      </p:nvSpPr>
                      <p:spPr>
                        <a:xfrm>
                          <a:off x="3504319" y="4889133"/>
                          <a:ext cx="382137" cy="25209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r>
                            <a:rPr lang="en-US" sz="1000" baseline="-25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y83</a:t>
                          </a:r>
                          <a:endParaRPr lang="en-US" sz="1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6" name="Group 15"/>
                        <p:cNvGrpSpPr/>
                        <p:nvPr/>
                      </p:nvGrpSpPr>
                      <p:grpSpPr>
                        <a:xfrm>
                          <a:off x="0" y="0"/>
                          <a:ext cx="7252335" cy="5798394"/>
                          <a:chOff x="0" y="0"/>
                          <a:chExt cx="7252335" cy="5798394"/>
                        </a:xfrm>
                      </p:grpSpPr>
                      <p:sp>
                        <p:nvSpPr>
                          <p:cNvPr id="17" name="Text Box 55"/>
                          <p:cNvSpPr txBox="1"/>
                          <p:nvPr/>
                        </p:nvSpPr>
                        <p:spPr>
                          <a:xfrm>
                            <a:off x="3139616" y="4820421"/>
                            <a:ext cx="361315" cy="2520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sz="1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8" name="Group 17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7252335" cy="5798394"/>
                            <a:chOff x="0" y="0"/>
                            <a:chExt cx="7252335" cy="5798394"/>
                          </a:xfrm>
                        </p:grpSpPr>
                        <p:sp>
                          <p:nvSpPr>
                            <p:cNvPr id="19" name="Text Box 49"/>
                            <p:cNvSpPr txBox="1"/>
                            <p:nvPr/>
                          </p:nvSpPr>
                          <p:spPr>
                            <a:xfrm>
                              <a:off x="3726312" y="1506381"/>
                              <a:ext cx="429895" cy="252095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15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en-US" sz="10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λ</a:t>
                              </a:r>
                              <a:r>
                                <a:rPr lang="en-US" sz="1000" baseline="-250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y31</a:t>
                              </a:r>
                              <a:endPara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20" name="Group 19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7252335" cy="5798394"/>
                              <a:chOff x="0" y="0"/>
                              <a:chExt cx="7252335" cy="5798394"/>
                            </a:xfrm>
                          </p:grpSpPr>
                          <p:sp>
                            <p:nvSpPr>
                              <p:cNvPr id="21" name="Text Box 37"/>
                              <p:cNvSpPr txBox="1"/>
                              <p:nvPr/>
                            </p:nvSpPr>
                            <p:spPr>
                              <a:xfrm>
                                <a:off x="3488462" y="1543380"/>
                                <a:ext cx="457200" cy="252095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00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λ</a:t>
                                </a:r>
                                <a:r>
                                  <a:rPr lang="en-US" sz="1000" baseline="-2500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y21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2" name="Group 21"/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7252335" cy="5798394"/>
                                <a:chOff x="0" y="0"/>
                                <a:chExt cx="7252335" cy="5798394"/>
                              </a:xfrm>
                            </p:grpSpPr>
                            <p:sp>
                              <p:nvSpPr>
                                <p:cNvPr id="23" name="Text Box 50"/>
                                <p:cNvSpPr txBox="1"/>
                                <p:nvPr/>
                              </p:nvSpPr>
                              <p:spPr>
                                <a:xfrm>
                                  <a:off x="3102617" y="1490525"/>
                                  <a:ext cx="361666" cy="25209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>
                                    <a:lnSpc>
                                      <a:spcPct val="115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1000"/>
                                    </a:spcAft>
                                  </a:pPr>
                                  <a:r>
                                    <a:rPr lang="en-US" sz="100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1</a:t>
                                  </a:r>
                                  <a:endParaRPr lang="en-US" sz="1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24" name="Group 23"/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7252335" cy="5798394"/>
                                  <a:chOff x="0" y="0"/>
                                  <a:chExt cx="7252335" cy="5798394"/>
                                </a:xfrm>
                              </p:grpSpPr>
                              <p:sp>
                                <p:nvSpPr>
                                  <p:cNvPr id="25" name="Text Box 5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134330" y="3155473"/>
                                    <a:ext cx="361315" cy="25209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6350">
                                    <a:noFill/>
                                  </a:ln>
                                  <a:effectLst/>
                                </p:spPr>
                                <p:style>
                                  <a:lnRef idx="0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>
                                      <a:lnSpc>
                                        <a:spcPct val="115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00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endParaRPr lang="en-US" sz="110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26" name="Group 25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0"/>
                                    <a:ext cx="7252335" cy="5798394"/>
                                    <a:chOff x="0" y="0"/>
                                    <a:chExt cx="7252335" cy="5798394"/>
                                  </a:xfrm>
                                </p:grpSpPr>
                                <p:sp>
                                  <p:nvSpPr>
                                    <p:cNvPr id="27" name="Text Box 51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3504319" y="3192471"/>
                                      <a:ext cx="375001" cy="25209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6350">
                                      <a:noFill/>
                                    </a:ln>
                                    <a:effectLst/>
                                  </p:spPr>
                                  <p:style>
                                    <a:lnRef idx="0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>
                                        <a:lnSpc>
                                          <a:spcPct val="115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000"/>
                                        </a:spcAft>
                                      </a:pPr>
                                      <a:r>
                                        <a:rPr lang="en-US" sz="1000">
                                          <a:effectLst/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λ</a:t>
                                      </a:r>
                                      <a:r>
                                        <a:rPr lang="en-US" sz="1000" baseline="-25000">
                                          <a:effectLst/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y52</a:t>
                                      </a:r>
                                      <a:endParaRPr lang="en-US" sz="1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28" name="Group 2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0"/>
                                      <a:ext cx="7252335" cy="5798394"/>
                                      <a:chOff x="0" y="0"/>
                                      <a:chExt cx="7252335" cy="5798394"/>
                                    </a:xfrm>
                                  </p:grpSpPr>
                                  <p:sp>
                                    <p:nvSpPr>
                                      <p:cNvPr id="29" name="Text Box 52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3715741" y="3123759"/>
                                        <a:ext cx="395605" cy="25209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6350">
                                        <a:noFill/>
                                      </a:ln>
                                      <a:effectLst/>
                                    </p:spPr>
                                    <p:style>
                                      <a:lnRef idx="0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>
                                          <a:lnSpc>
                                            <a:spcPct val="115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00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λ</a:t>
                                        </a:r>
                                        <a:r>
                                          <a:rPr lang="en-US" sz="1000" baseline="-2500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y62</a:t>
                                        </a:r>
                                        <a:endParaRPr lang="en-US" sz="1100">
                                          <a:effectLst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" name="Group 2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0" y="0"/>
                                        <a:ext cx="7252335" cy="5798394"/>
                                        <a:chOff x="0" y="0"/>
                                        <a:chExt cx="7252335" cy="5798394"/>
                                      </a:xfrm>
                                    </p:grpSpPr>
                                    <p:sp>
                                      <p:nvSpPr>
                                        <p:cNvPr id="31" name="Text Box 74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4677711" y="3097332"/>
                                          <a:ext cx="436245" cy="25209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6350">
                                          <a:noFill/>
                                        </a:ln>
                                        <a:effectLst/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15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1000"/>
                                            </a:spcAft>
                                          </a:pPr>
                                          <a:r>
                                            <a:rPr lang="en-US" sz="1000">
                                              <a:effectLst/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ψ</a:t>
                                          </a:r>
                                          <a:r>
                                            <a:rPr lang="en-US" sz="1000" baseline="-25000">
                                              <a:effectLst/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31</a:t>
                                          </a:r>
                                          <a:endParaRPr lang="en-US" sz="110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32" name="Group 31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0" y="0"/>
                                          <a:ext cx="7252335" cy="5798394"/>
                                          <a:chOff x="0" y="0"/>
                                          <a:chExt cx="7252335" cy="5798394"/>
                                        </a:xfrm>
                                      </p:grpSpPr>
                                      <p:sp>
                                        <p:nvSpPr>
                                          <p:cNvPr id="33" name="Text Box 7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276009" y="1997937"/>
                                            <a:ext cx="436245" cy="25209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6350">
                                            <a:noFill/>
                                          </a:ln>
                                          <a:effectLst/>
                                        </p:spPr>
                                        <p:style>
                                          <a:lnRef idx="0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>
                                              <a:lnSpc>
                                                <a:spcPct val="115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en-US" sz="1000">
                                                <a:effectLst/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ψ</a:t>
                                            </a:r>
                                            <a:r>
                                              <a:rPr lang="en-US" sz="1000" baseline="-25000">
                                                <a:effectLst/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21</a:t>
                                            </a:r>
                                            <a:endParaRPr lang="en-US" sz="110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4" name="Text Box 76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260152" y="3218899"/>
                                            <a:ext cx="436245" cy="25209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 w="6350">
                                            <a:noFill/>
                                          </a:ln>
                                          <a:effectLst/>
                                        </p:spPr>
                                        <p:style>
                                          <a:lnRef idx="0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dk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marL="0" marR="0">
                                              <a:lnSpc>
                                                <a:spcPct val="115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en-US" sz="1000" dirty="0">
                                                <a:effectLst/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ψ</a:t>
                                            </a:r>
                                            <a:r>
                                              <a:rPr lang="en-US" sz="1000" baseline="-25000" dirty="0">
                                                <a:effectLst/>
                                                <a:latin typeface="Times New Roman" panose="020206030504050203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a:t>32</a:t>
                                            </a:r>
                                            <a:endParaRPr lang="en-US" sz="1100" dirty="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35" name="Group 34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0" y="0"/>
                                            <a:ext cx="7252335" cy="5798394"/>
                                            <a:chOff x="0" y="0"/>
                                            <a:chExt cx="7252335" cy="5798394"/>
                                          </a:xfrm>
                                        </p:grpSpPr>
                                        <p:sp>
                                          <p:nvSpPr>
                                            <p:cNvPr id="36" name="Text Box 39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685059" y="1358386"/>
                                              <a:ext cx="341194" cy="25209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6350">
                                              <a:noFill/>
                                            </a:ln>
                                            <a:effectLst/>
                                          </p:spPr>
                                          <p:style>
                                            <a:lnRef idx="0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marL="0" marR="0">
                                                <a:lnSpc>
                                                  <a:spcPct val="115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1000"/>
                                                </a:spcAft>
                                              </a:pPr>
                                              <a:r>
                                                <a:rPr lang="en-US" sz="10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ζ</a:t>
                                              </a:r>
                                              <a:r>
                                                <a:rPr lang="en-US" sz="1000" baseline="-250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 1</a:t>
                                              </a:r>
                                              <a:endParaRPr lang="en-US" sz="1100">
                                                <a:effectLst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37" name="Straight Arrow Connector 36"/>
                                            <p:cNvCxnSpPr>
                                              <a:endCxn id="100" idx="2"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2907052" y="1129681"/>
                                              <a:ext cx="258803" cy="261295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38" name="Straight Arrow Connector 37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2965193" y="2996906"/>
                                              <a:ext cx="247015" cy="12192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sp>
                                          <p:nvSpPr>
                                            <p:cNvPr id="39" name="Text Box 46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769627" y="3065618"/>
                                              <a:ext cx="340995" cy="25209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6350">
                                              <a:noFill/>
                                            </a:ln>
                                            <a:effectLst/>
                                          </p:spPr>
                                          <p:style>
                                            <a:lnRef idx="0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marL="0" marR="0">
                                                <a:lnSpc>
                                                  <a:spcPct val="115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1000"/>
                                                </a:spcAft>
                                              </a:pPr>
                                              <a:r>
                                                <a:rPr lang="en-US" sz="11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ζ</a:t>
                                              </a:r>
                                              <a:r>
                                                <a:rPr lang="en-US" sz="1100" baseline="-250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 2</a:t>
                                              </a:r>
                                              <a:endParaRPr lang="en-US" sz="1100">
                                                <a:effectLst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40" name="Group 39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0" y="0"/>
                                              <a:ext cx="7252335" cy="5798394"/>
                                              <a:chOff x="0" y="0"/>
                                              <a:chExt cx="7252335" cy="5798394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41" name="Straight Arrow Connector 40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877401" y="2780199"/>
                                                <a:ext cx="315623" cy="6435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2700"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grpSp>
                                            <p:nvGrpSpPr>
                                              <p:cNvPr id="42" name="Group 41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0" y="0"/>
                                                <a:ext cx="7252335" cy="5798394"/>
                                                <a:chOff x="0" y="0"/>
                                                <a:chExt cx="7252335" cy="5798394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43" name="Group 42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3016155" y="2122227"/>
                                                  <a:ext cx="1073050" cy="1848531"/>
                                                  <a:chOff x="0" y="0"/>
                                                  <a:chExt cx="1073050" cy="1848531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107" name="Straight Arrow Connector 106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0" y="11538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08" name="Straight Arrow Connector 10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533641" y="0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09" name="Straight Arrow Connector 108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1073050" y="11538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10" name="Straight Arrow Connector 109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0" y="1655728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11" name="Straight Arrow Connector 110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539410" y="1655728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12" name="Straight Arrow Connector 111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1073050" y="1664381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grpSp>
                                              <p:nvGrpSpPr>
                                                <p:cNvPr id="44" name="Group 43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0" y="0"/>
                                                  <a:ext cx="7252335" cy="5798394"/>
                                                  <a:chOff x="0" y="0"/>
                                                  <a:chExt cx="7252335" cy="5798394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45" name="Text Box 62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838450" y="3895725"/>
                                                    <a:ext cx="470535" cy="25209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style>
                                                  <a:lnRef idx="0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000"/>
                                                      </a:spcAft>
                                                    </a:pPr>
                                                    <a:r>
                                                      <a:rPr lang="en-US" sz="1100" dirty="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ε</a:t>
                                                    </a:r>
                                                    <a:r>
                                                      <a:rPr lang="en-US" sz="1100" baseline="-25000" dirty="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44</a:t>
                                                    </a:r>
                                                    <a:endParaRPr lang="en-US" sz="1100" dirty="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6" name="Text Box 64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381375" y="3886200"/>
                                                    <a:ext cx="470535" cy="25209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style>
                                                  <a:lnRef idx="0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000"/>
                                                      </a:spcAft>
                                                    </a:pPr>
                                                    <a:r>
                                                      <a:rPr lang="en-US" sz="11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ε</a:t>
                                                    </a:r>
                                                    <a:r>
                                                      <a:rPr lang="en-US" sz="1100" baseline="-250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55</a:t>
                                                    </a:r>
                                                    <a:endParaRPr lang="en-US" sz="110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7" name="Text Box 66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914775" y="3905250"/>
                                                    <a:ext cx="470535" cy="25209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style>
                                                  <a:lnRef idx="0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000"/>
                                                      </a:spcAft>
                                                    </a:pPr>
                                                    <a:r>
                                                      <a:rPr lang="en-US" sz="11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ε</a:t>
                                                    </a:r>
                                                    <a:r>
                                                      <a:rPr lang="en-US" sz="1100" baseline="-250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66</a:t>
                                                    </a:r>
                                                    <a:endParaRPr lang="en-US" sz="110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grpSp>
                                                <p:nvGrpSpPr>
                                                  <p:cNvPr id="48" name="Group 47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0" y="0"/>
                                                    <a:ext cx="7252335" cy="5798394"/>
                                                    <a:chOff x="0" y="0"/>
                                                    <a:chExt cx="7252335" cy="5798394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49" name="Freeform 48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 rot="5400000">
                                                      <a:off x="3314700" y="3400425"/>
                                                      <a:ext cx="1701800" cy="427355"/>
                                                    </a:xfrm>
                                                    <a:custGeom>
                                                      <a:avLst/>
                                                      <a:gdLst>
                                                        <a:gd name="connsiteX0" fmla="*/ 0 w 3637128"/>
                                                        <a:gd name="connsiteY0" fmla="*/ 2286003 h 2299651"/>
                                                        <a:gd name="connsiteX1" fmla="*/ 1828800 w 3637128"/>
                                                        <a:gd name="connsiteY1" fmla="*/ 3 h 2299651"/>
                                                        <a:gd name="connsiteX2" fmla="*/ 3637128 w 3637128"/>
                                                        <a:gd name="connsiteY2" fmla="*/ 2299651 h 2299651"/>
                                                        <a:gd name="connsiteX3" fmla="*/ 3637128 w 3637128"/>
                                                        <a:gd name="connsiteY3" fmla="*/ 2299651 h 2299651"/>
                                                      </a:gdLst>
                                                      <a:ahLst/>
                                                      <a:cxnLst>
                                                        <a:cxn ang="0">
                                                          <a:pos x="connsiteX0" y="connsiteY0"/>
                                                        </a:cxn>
                                                        <a:cxn ang="0">
                                                          <a:pos x="connsiteX1" y="connsiteY1"/>
                                                        </a:cxn>
                                                        <a:cxn ang="0">
                                                          <a:pos x="connsiteX2" y="connsiteY2"/>
                                                        </a:cxn>
                                                        <a:cxn ang="0">
                                                          <a:pos x="connsiteX3" y="connsiteY3"/>
                                                        </a:cxn>
                                                      </a:cxnLst>
                                                      <a:rect l="l" t="t" r="r" b="b"/>
                                                      <a:pathLst>
                                                        <a:path w="3637128" h="2299651">
                                                          <a:moveTo>
                                                            <a:pt x="0" y="2286003"/>
                                                          </a:moveTo>
                                                          <a:cubicBezTo>
                                                            <a:pt x="611306" y="1141865"/>
                                                            <a:pt x="1222612" y="-2272"/>
                                                            <a:pt x="1828800" y="3"/>
                                                          </a:cubicBezTo>
                                                          <a:cubicBezTo>
                                                            <a:pt x="2434988" y="2278"/>
                                                            <a:pt x="3637128" y="2299651"/>
                                                            <a:pt x="3637128" y="2299651"/>
                                                          </a:cubicBezTo>
                                                          <a:lnTo>
                                                            <a:pt x="3637128" y="2299651"/>
                                                          </a:lnTo>
                                                        </a:path>
                                                      </a:pathLst>
                                                    </a:custGeom>
                                                    <a:noFill/>
                                                    <a:ln w="127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headEnd type="triangle"/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en-US"/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50" name="Group 49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0"/>
                                                      <a:ext cx="7252335" cy="5798394"/>
                                                      <a:chOff x="0" y="0"/>
                                                      <a:chExt cx="7252335" cy="5798394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51" name="Straight Arrow Connector 50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3943350" y="2771775"/>
                                                        <a:ext cx="1168400" cy="0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 w="12700"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grpSp>
                                                    <p:nvGrpSpPr>
                                                      <p:cNvPr id="52" name="Group 51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0" y="0"/>
                                                        <a:ext cx="7252335" cy="5798394"/>
                                                        <a:chOff x="0" y="0"/>
                                                        <a:chExt cx="7252335" cy="5798394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53" name="Freeform 52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 rot="5400000">
                                                          <a:off x="3314700" y="1704975"/>
                                                          <a:ext cx="1691640" cy="433070"/>
                                                        </a:xfrm>
                                                        <a:custGeom>
                                                          <a:avLst/>
                                                          <a:gdLst>
                                                            <a:gd name="connsiteX0" fmla="*/ 0 w 3637128"/>
                                                            <a:gd name="connsiteY0" fmla="*/ 2286003 h 2299651"/>
                                                            <a:gd name="connsiteX1" fmla="*/ 1828800 w 3637128"/>
                                                            <a:gd name="connsiteY1" fmla="*/ 3 h 2299651"/>
                                                            <a:gd name="connsiteX2" fmla="*/ 3637128 w 3637128"/>
                                                            <a:gd name="connsiteY2" fmla="*/ 2299651 h 2299651"/>
                                                            <a:gd name="connsiteX3" fmla="*/ 3637128 w 3637128"/>
                                                            <a:gd name="connsiteY3" fmla="*/ 2299651 h 2299651"/>
                                                          </a:gdLst>
                                                          <a:ahLst/>
                                                          <a:cxnLst>
                                                            <a:cxn ang="0">
                                                              <a:pos x="connsiteX0" y="connsiteY0"/>
                                                            </a:cxn>
                                                            <a:cxn ang="0">
                                                              <a:pos x="connsiteX1" y="connsiteY1"/>
                                                            </a:cxn>
                                                            <a:cxn ang="0">
                                                              <a:pos x="connsiteX2" y="connsiteY2"/>
                                                            </a:cxn>
                                                            <a:cxn ang="0">
                                                              <a:pos x="connsiteX3" y="connsiteY3"/>
                                                            </a:cxn>
                                                          </a:cxnLst>
                                                          <a:rect l="l" t="t" r="r" b="b"/>
                                                          <a:pathLst>
                                                            <a:path w="3637128" h="2299651">
                                                              <a:moveTo>
                                                                <a:pt x="0" y="2286003"/>
                                                              </a:moveTo>
                                                              <a:cubicBezTo>
                                                                <a:pt x="611306" y="1141865"/>
                                                                <a:pt x="1222612" y="-2272"/>
                                                                <a:pt x="1828800" y="3"/>
                                                              </a:cubicBezTo>
                                                              <a:cubicBezTo>
                                                                <a:pt x="2434988" y="2278"/>
                                                                <a:pt x="3637128" y="2299651"/>
                                                                <a:pt x="3637128" y="2299651"/>
                                                              </a:cubicBezTo>
                                                              <a:lnTo>
                                                                <a:pt x="3637128" y="2299651"/>
                                                              </a:lnTo>
                                                            </a:path>
                                                          </a:pathLst>
                                                        </a:custGeom>
                                                        <a:noFill/>
                                                        <a:ln w="127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headEnd type="triangle"/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grpSp>
                                                      <p:nvGrpSpPr>
                                                        <p:cNvPr id="54" name="Group 53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0" y="0"/>
                                                          <a:ext cx="7252335" cy="5798394"/>
                                                          <a:chOff x="0" y="0"/>
                                                          <a:chExt cx="7252335" cy="5798394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55" name="Text Box 104"/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5000625" y="3276600"/>
                                                            <a:ext cx="340995" cy="25209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  <a:ln w="6350">
                                                            <a:noFill/>
                                                          </a:ln>
                                                          <a:effectLst/>
                                                        </p:spPr>
                                                        <p:style>
                                                          <a:lnRef idx="0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dk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marL="0" marR="0">
                                                              <a:lnSpc>
                                                                <a:spcPct val="115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10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110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ζ</a:t>
                                                            </a:r>
                                                            <a:r>
                                                              <a:rPr lang="en-US" sz="1100" baseline="-2500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 4</a:t>
                                                            </a:r>
                                                            <a:endParaRPr lang="en-US" sz="1100">
                                                              <a:effectLst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  <p:grpSp>
                                                        <p:nvGrpSpPr>
                                                          <p:cNvPr id="56" name="Group 55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0" y="0"/>
                                                            <a:ext cx="7252335" cy="5798394"/>
                                                            <a:chOff x="0" y="0"/>
                                                            <a:chExt cx="7252335" cy="5798394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57" name="Text Box 68"/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2847975" y="5543550"/>
                                                              <a:ext cx="470535" cy="252095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6350">
                                                              <a:noFill/>
                                                            </a:ln>
                                                            <a:effectLst/>
                                                          </p:spPr>
                                                          <p:style>
                                                            <a:lnRef idx="0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10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1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ε</a:t>
                                                              </a:r>
                                                              <a:r>
                                                                <a:rPr lang="en-US" sz="1100" baseline="-25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77</a:t>
                                                              </a:r>
                                                              <a:endParaRPr lang="en-US" sz="11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58" name="Straight Arrow Connector 57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V="1">
                                                              <a:off x="3019425" y="5457825"/>
                                                              <a:ext cx="0" cy="184150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sp>
                                                          <p:nvSpPr>
                                                            <p:cNvPr id="59" name="Text Box 70"/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3419475" y="5543550"/>
                                                              <a:ext cx="470535" cy="252095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6350">
                                                              <a:noFill/>
                                                            </a:ln>
                                                            <a:effectLst/>
                                                          </p:spPr>
                                                          <p:style>
                                                            <a:lnRef idx="0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10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1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ε</a:t>
                                                              </a:r>
                                                              <a:r>
                                                                <a:rPr lang="en-US" sz="1100" baseline="-25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88</a:t>
                                                              </a:r>
                                                              <a:endParaRPr lang="en-US" sz="11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60" name="Straight Arrow Connector 59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V="1">
                                                              <a:off x="3581400" y="5457825"/>
                                                              <a:ext cx="0" cy="184150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sp>
                                                          <p:nvSpPr>
                                                            <p:cNvPr id="61" name="Text Box 72"/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3924300" y="5543550"/>
                                                              <a:ext cx="470535" cy="254844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6350">
                                                              <a:noFill/>
                                                            </a:ln>
                                                            <a:effectLst/>
                                                          </p:spPr>
                                                          <p:style>
                                                            <a:lnRef idx="0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10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1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ε</a:t>
                                                              </a:r>
                                                              <a:r>
                                                                <a:rPr lang="en-US" sz="1100" baseline="-25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99</a:t>
                                                              </a:r>
                                                              <a:endParaRPr lang="en-US" sz="11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62" name="Straight Arrow Connector 61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V="1">
                                                              <a:off x="4105275" y="5457825"/>
                                                              <a:ext cx="0" cy="184150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tailEnd type="triangle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63" name="Group 62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0" y="0"/>
                                                              <a:ext cx="7252335" cy="5436870"/>
                                                              <a:chOff x="0" y="0"/>
                                                              <a:chExt cx="7252335" cy="5436870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64" name="Text Box 102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885180" y="2564318"/>
                                                                <a:ext cx="483434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1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65" name="Text Box 48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371850" y="0"/>
                                                                <a:ext cx="470535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γ</a:t>
                                                                </a:r>
                                                                <a:r>
                                                                  <a:rPr lang="en-US" sz="1000" baseline="-25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41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66" name="Text Box 99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6781800" y="2638425"/>
                                                                <a:ext cx="470535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1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ε</a:t>
                                                                </a:r>
                                                                <a:r>
                                                                  <a:rPr lang="en-US" sz="1100" baseline="-25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10 10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grpSp>
                                                            <p:nvGrpSpPr>
                                                              <p:cNvPr id="67" name="Group 66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66700" y="257175"/>
                                                                <a:ext cx="6591300" cy="5179695"/>
                                                                <a:chOff x="0" y="0"/>
                                                                <a:chExt cx="6591300" cy="5179695"/>
                                                              </a:xfrm>
                                                            </p:grpSpPr>
                                                            <p:cxnSp>
                                                              <p:nvCxnSpPr>
                                                                <p:cNvPr id="70" name="Straight Arrow Connector 69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V="1">
                                                                  <a:off x="0" y="2505075"/>
                                                                  <a:ext cx="227330" cy="1285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ln w="12700">
                                                                  <a:tailEnd type="triangle"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0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  <p:grpSp>
                                                              <p:nvGrpSpPr>
                                                                <p:cNvPr id="71" name="Group 70"/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36665" y="0"/>
                                                                  <a:ext cx="6354635" cy="5179695"/>
                                                                  <a:chOff x="8065" y="0"/>
                                                                  <a:chExt cx="6354635" cy="5179695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72" name="Group 71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43150" y="514351"/>
                                                                    <a:ext cx="1425575" cy="1350644"/>
                                                                    <a:chOff x="0" y="1"/>
                                                                    <a:chExt cx="1426190" cy="1351014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100" name="Oval 99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27546" y="1"/>
                                                                      <a:ext cx="770937" cy="716507"/>
                                                                    </a:xfrm>
                                                                    <a:prstGeom prst="ellipse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η</a:t>
                                                                      </a:r>
                                                                      <a:r>
                                                                        <a:rPr lang="en-US" sz="1100" baseline="-250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1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cxnSp>
                                                                  <p:nvCxnSpPr>
                                                                    <p:cNvPr id="101" name="Straight Arrow Connector 100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252483" y="716507"/>
                                                                      <a:ext cx="464024" cy="327774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accent1"/>
                                                                    </a:lnRef>
                                                                    <a:fillRef idx="0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102" name="Straight Arrow Connector 101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0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103" name="Straight Arrow Connector 102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443655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sp>
                                                                  <p:nvSpPr>
                                                                    <p:cNvPr id="104" name="Rectangle 103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0" y="1044054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M1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105" name="Rectangle 104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539086" y="1044054"/>
                                                                      <a:ext cx="375285" cy="29972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M2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106" name="Rectangle 105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050877" y="1050878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M3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grpSp>
                                                                <p:nvGrpSpPr>
                                                                  <p:cNvPr id="73" name="Group 72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43150" y="3829050"/>
                                                                    <a:ext cx="1425575" cy="1350645"/>
                                                                    <a:chOff x="0" y="0"/>
                                                                    <a:chExt cx="1426190" cy="1351015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93" name="Oval 92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27546" y="0"/>
                                                                      <a:ext cx="770937" cy="716507"/>
                                                                    </a:xfrm>
                                                                    <a:prstGeom prst="ellipse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η</a:t>
                                                                      </a:r>
                                                                      <a:r>
                                                                        <a:rPr lang="en-US" sz="1100" baseline="-250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3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cxnSp>
                                                                  <p:nvCxnSpPr>
                                                                    <p:cNvPr id="94" name="Straight Arrow Connector 93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252483" y="716507"/>
                                                                      <a:ext cx="464024" cy="327774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accent1"/>
                                                                    </a:lnRef>
                                                                    <a:fillRef idx="0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95" name="Straight Arrow Connector 94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0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96" name="Straight Arrow Connector 95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443655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sp>
                                                                  <p:nvSpPr>
                                                                    <p:cNvPr id="97" name="Rectangle 96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0" y="1044054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M7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98" name="Rectangle 97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539086" y="1044054"/>
                                                                      <a:ext cx="375285" cy="29972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M8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99" name="Rectangle 98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050877" y="1050878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M9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grpSp>
                                                                <p:nvGrpSpPr>
                                                                  <p:cNvPr id="74" name="Group 73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52675" y="2152650"/>
                                                                    <a:ext cx="1425575" cy="1350645"/>
                                                                    <a:chOff x="0" y="0"/>
                                                                    <a:chExt cx="1426190" cy="1351015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86" name="Oval 85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27546" y="0"/>
                                                                      <a:ext cx="770937" cy="716507"/>
                                                                    </a:xfrm>
                                                                    <a:prstGeom prst="ellipse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η</a:t>
                                                                      </a:r>
                                                                      <a:r>
                                                                        <a:rPr lang="en-US" sz="1100" baseline="-25000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2</a:t>
                                                                      </a:r>
                                                                      <a:endParaRPr lang="en-US" sz="110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cxnSp>
                                                                  <p:nvCxnSpPr>
                                                                    <p:cNvPr id="87" name="Straight Arrow Connector 86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 flipH="1">
                                                                      <a:off x="252483" y="716507"/>
                                                                      <a:ext cx="464024" cy="327774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accent1"/>
                                                                    </a:lnRef>
                                                                    <a:fillRef idx="0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88" name="Straight Arrow Connector 87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0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cxnSp>
                                                                  <p:nvCxnSpPr>
                                                                    <p:cNvPr id="89" name="Straight Arrow Connector 88"/>
                                                                    <p:cNvCxnSpPr/>
                                                                    <p:nvPr/>
                                                                  </p:nvCxnSpPr>
                                                                  <p:spPr>
                                                                    <a:xfrm>
                                                                      <a:off x="716507" y="716507"/>
                                                                      <a:ext cx="443655" cy="327660"/>
                                                                    </a:xfrm>
                                                                    <a:prstGeom prst="straightConnector1">
                                                                      <a:avLst/>
                                                                    </a:prstGeom>
                                                                    <a:ln>
                                                                      <a:tailEnd type="triangle"/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1">
                                                                      <a:schemeClr val="dk1"/>
                                                                    </a:lnRef>
                                                                    <a:fillRef idx="0">
                                                                      <a:schemeClr val="dk1"/>
                                                                    </a:fillRef>
                                                                    <a:effectRef idx="0">
                                                                      <a:schemeClr val="dk1"/>
                                                                    </a:effectRef>
                                                                    <a:fontRef idx="minor">
                                                                      <a:schemeClr val="tx1"/>
                                                                    </a:fontRef>
                                                                  </p:style>
                                                                </p:cxnSp>
                                                                <p:sp>
                                                                  <p:nvSpPr>
                                                                    <p:cNvPr id="90" name="Rectangle 89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0" y="1044054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M4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91" name="Rectangle 90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539086" y="1044054"/>
                                                                      <a:ext cx="375285" cy="299720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M5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92" name="Rectangle 91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050877" y="1050878"/>
                                                                      <a:ext cx="375313" cy="300137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ln w="12700"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6"/>
                                                                    </a:lnRef>
                                                                    <a:fillRef idx="1">
                                                                      <a:schemeClr val="lt1"/>
                                                                    </a:fillRef>
                                                                    <a:effectRef idx="0">
                                                                      <a:schemeClr val="accent6"/>
                                                                    </a:effectRef>
                                                                    <a:fontRef idx="minor">
                                                                      <a:schemeClr val="dk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  <a:prstTxWarp prst="textNoShape">
                                                                        <a:avLst/>
                                                                      </a:prstTxWarp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endPara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900" dirty="0" smtClean="0">
                                                                          <a:effectLst/>
                                                                          <a:latin typeface="Times New Roman" panose="020206030504050203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M6</a:t>
                                                                      </a:r>
                                                                      <a:endPara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marL="0" marR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1000"/>
                                                                        </a:spcAft>
                                                                      </a:pPr>
                                                                      <a:r>
                                                                        <a:rPr lang="en-US" sz="1100" dirty="0">
                                                                          <a:effectLst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cxnSp>
                                                                <p:nvCxnSpPr>
                                                                  <p:cNvPr id="75" name="Straight Arrow Connector 74"/>
                                                                  <p:cNvCxnSpPr>
                                                                    <a:endCxn id="86" idx="2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V="1">
                                                                    <a:off x="1485900" y="2510806"/>
                                                                    <a:ext cx="1194180" cy="3793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sp>
                                                                <p:nvSpPr>
                                                                  <p:cNvPr id="76" name="Freeform 75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1143000" y="0"/>
                                                                    <a:ext cx="3756025" cy="2155825"/>
                                                                  </a:xfrm>
                                                                  <a:custGeom>
                                                                    <a:avLst/>
                                                                    <a:gdLst>
                                                                      <a:gd name="connsiteX0" fmla="*/ 0 w 3637128"/>
                                                                      <a:gd name="connsiteY0" fmla="*/ 2286003 h 2299651"/>
                                                                      <a:gd name="connsiteX1" fmla="*/ 1828800 w 3637128"/>
                                                                      <a:gd name="connsiteY1" fmla="*/ 3 h 2299651"/>
                                                                      <a:gd name="connsiteX2" fmla="*/ 3637128 w 3637128"/>
                                                                      <a:gd name="connsiteY2" fmla="*/ 2299651 h 2299651"/>
                                                                      <a:gd name="connsiteX3" fmla="*/ 3637128 w 3637128"/>
                                                                      <a:gd name="connsiteY3" fmla="*/ 2299651 h 2299651"/>
                                                                    </a:gdLst>
                                                                    <a:ahLst/>
                                                                    <a:cxnLst>
                                                                      <a:cxn ang="0">
                                                                        <a:pos x="connsiteX0" y="connsiteY0"/>
                                                                      </a:cxn>
                                                                      <a:cxn ang="0">
                                                                        <a:pos x="connsiteX1" y="connsiteY1"/>
                                                                      </a:cxn>
                                                                      <a:cxn ang="0">
                                                                        <a:pos x="connsiteX2" y="connsiteY2"/>
                                                                      </a:cxn>
                                                                      <a:cxn ang="0">
                                                                        <a:pos x="connsiteX3" y="connsiteY3"/>
                                                                      </a:cxn>
                                                                    </a:cxnLst>
                                                                    <a:rect l="l" t="t" r="r" b="b"/>
                                                                    <a:pathLst>
                                                                      <a:path w="3637128" h="2299651">
                                                                        <a:moveTo>
                                                                          <a:pt x="0" y="2286003"/>
                                                                        </a:moveTo>
                                                                        <a:cubicBezTo>
                                                                          <a:pt x="611306" y="1141865"/>
                                                                          <a:pt x="1222612" y="-2272"/>
                                                                          <a:pt x="1828800" y="3"/>
                                                                        </a:cubicBezTo>
                                                                        <a:cubicBezTo>
                                                                          <a:pt x="2434988" y="2278"/>
                                                                          <a:pt x="3637128" y="2299651"/>
                                                                          <a:pt x="3637128" y="2299651"/>
                                                                        </a:cubicBezTo>
                                                                        <a:lnTo>
                                                                          <a:pt x="3637128" y="2299651"/>
                                                                        </a:lnTo>
                                                                      </a:path>
                                                                    </a:pathLst>
                                                                  </a:custGeom>
                                                                  <a:noFill/>
                                                                  <a:ln w="1270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77" name="Freeform 76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 rot="5400000">
                                                                    <a:off x="2200275" y="2076450"/>
                                                                    <a:ext cx="3391535" cy="885190"/>
                                                                  </a:xfrm>
                                                                  <a:custGeom>
                                                                    <a:avLst/>
                                                                    <a:gdLst>
                                                                      <a:gd name="connsiteX0" fmla="*/ 0 w 3637128"/>
                                                                      <a:gd name="connsiteY0" fmla="*/ 2286003 h 2299651"/>
                                                                      <a:gd name="connsiteX1" fmla="*/ 1828800 w 3637128"/>
                                                                      <a:gd name="connsiteY1" fmla="*/ 3 h 2299651"/>
                                                                      <a:gd name="connsiteX2" fmla="*/ 3637128 w 3637128"/>
                                                                      <a:gd name="connsiteY2" fmla="*/ 2299651 h 2299651"/>
                                                                      <a:gd name="connsiteX3" fmla="*/ 3637128 w 3637128"/>
                                                                      <a:gd name="connsiteY3" fmla="*/ 2299651 h 2299651"/>
                                                                    </a:gdLst>
                                                                    <a:ahLst/>
                                                                    <a:cxnLst>
                                                                      <a:cxn ang="0">
                                                                        <a:pos x="connsiteX0" y="connsiteY0"/>
                                                                      </a:cxn>
                                                                      <a:cxn ang="0">
                                                                        <a:pos x="connsiteX1" y="connsiteY1"/>
                                                                      </a:cxn>
                                                                      <a:cxn ang="0">
                                                                        <a:pos x="connsiteX2" y="connsiteY2"/>
                                                                      </a:cxn>
                                                                      <a:cxn ang="0">
                                                                        <a:pos x="connsiteX3" y="connsiteY3"/>
                                                                      </a:cxn>
                                                                    </a:cxnLst>
                                                                    <a:rect l="l" t="t" r="r" b="b"/>
                                                                    <a:pathLst>
                                                                      <a:path w="3637128" h="2299651">
                                                                        <a:moveTo>
                                                                          <a:pt x="0" y="2286003"/>
                                                                        </a:moveTo>
                                                                        <a:cubicBezTo>
                                                                          <a:pt x="611306" y="1141865"/>
                                                                          <a:pt x="1222612" y="-2272"/>
                                                                          <a:pt x="1828800" y="3"/>
                                                                        </a:cubicBezTo>
                                                                        <a:cubicBezTo>
                                                                          <a:pt x="2434988" y="2278"/>
                                                                          <a:pt x="3637128" y="2299651"/>
                                                                          <a:pt x="3637128" y="2299651"/>
                                                                        </a:cubicBezTo>
                                                                        <a:lnTo>
                                                                          <a:pt x="3637128" y="2299651"/>
                                                                        </a:lnTo>
                                                                      </a:path>
                                                                    </a:pathLst>
                                                                  </a:custGeom>
                                                                  <a:noFill/>
                                                                  <a:ln w="1270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headEnd type="triangle"/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78" name="Text Box 35"/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3867150" y="2276475"/>
                                                                    <a:ext cx="470535" cy="25209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w="6350">
                                                                    <a:noFill/>
                                                                  </a:ln>
                                                                  <a:effectLst/>
                                                                </p:spPr>
                                                                <p:style>
                                                                  <a:lnRef idx="0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10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β</a:t>
                                                                    </a:r>
                                                                    <a:r>
                                                                      <a:rPr lang="en-US" sz="1100" baseline="-2500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42</a:t>
                                                                    </a:r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79" name="Text Box 36"/>
                                                                  <p:cNvSpPr txBox="1"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1876425" y="2276475"/>
                                                                    <a:ext cx="470535" cy="25209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w="6350">
                                                                    <a:noFill/>
                                                                  </a:ln>
                                                                  <a:effectLst/>
                                                                </p:spPr>
                                                                <p:style>
                                                                  <a:lnRef idx="0">
                                                                    <a:schemeClr val="accent1"/>
                                                                  </a:lnRef>
                                                                  <a:fillRef idx="0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00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γ</a:t>
                                                                    </a:r>
                                                                    <a:r>
                                                                      <a:rPr lang="en-US" sz="1000" baseline="-2500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21</a:t>
                                                                    </a:r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80" name="Oval 79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714375" y="2152650"/>
                                                                    <a:ext cx="770605" cy="716311"/>
                                                                  </a:xfrm>
                                                                  <a:prstGeom prst="ellipse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000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ξ</a:t>
                                                                    </a:r>
                                                                    <a:r>
                                                                      <a:rPr lang="en-US" sz="1000" baseline="-25000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1</a:t>
                                                                    </a:r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81" name="Oval 80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4619625" y="2152650"/>
                                                                    <a:ext cx="770255" cy="716280"/>
                                                                  </a:xfrm>
                                                                  <a:prstGeom prst="ellipse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100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η</a:t>
                                                                    </a:r>
                                                                    <a:r>
                                                                      <a:rPr lang="en-US" sz="1100" baseline="-25000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4</a:t>
                                                                    </a:r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82" name="Rectangle 81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8065" y="2362842"/>
                                                                    <a:ext cx="374650" cy="29972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6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accent6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endParaRPr lang="en-US" sz="900" dirty="0" smtClean="0">
                                                                      <a:effectLst/>
                                                                      <a:latin typeface="Times New Roman" panose="020206030504050203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X</a:t>
                                                                    </a:r>
                                                                    <a:endParaRPr lang="en-US" sz="1100" dirty="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 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83" name="Rectangle 82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5715000" y="2343150"/>
                                                                    <a:ext cx="453788" cy="29972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6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accent6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endParaRPr lang="en-US" sz="900" dirty="0" smtClean="0">
                                                                      <a:effectLst/>
                                                                      <a:latin typeface="Times New Roman" panose="020206030504050203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900" dirty="0" smtClean="0">
                                                                        <a:effectLst/>
                                                                        <a:latin typeface="Times New Roman" panose="020206030504050203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Y</a:t>
                                                                    </a:r>
                                                                    <a:endParaRPr lang="en-US" sz="1100" dirty="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  <a:p>
                                                                    <a:pPr marL="0" marR="0" algn="ctr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1000"/>
                                                                      </a:spcAft>
                                                                    </a:pPr>
                                                                    <a:r>
                                                                      <a:rPr lang="en-US" sz="1100" dirty="0">
                                                                        <a:effectLst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a:t> 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cxnSp>
                                                                <p:nvCxnSpPr>
                                                                  <p:cNvPr id="84" name="Straight Arrow Connector 83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>
                                                                    <a:off x="6172200" y="2514600"/>
                                                                    <a:ext cx="190500" cy="0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85" name="Straight Arrow Connector 84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V="1">
                                                                    <a:off x="4724400" y="2867025"/>
                                                                    <a:ext cx="122555" cy="190500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ln w="12700">
                                                                    <a:tailEnd type="triangle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</p:grp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68" name="Text Box 105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0" y="2638425"/>
                                                                <a:ext cx="458470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δ</a:t>
                                                                </a:r>
                                                                <a:r>
                                                                  <a:rPr lang="en-US" sz="1000" baseline="-25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 11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69" name="Text Box 106"/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952500" y="2552700"/>
                                                                <a:ext cx="483235" cy="25209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6350">
                                                                <a:noFill/>
                                                              </a:ln>
                                                              <a:effectLst/>
                                                            </p:spPr>
                                                            <p:style>
                                                              <a:lnRef idx="0">
                                                                <a:schemeClr val="accent1"/>
                                                              </a:lnRef>
                                                              <a:fillRef idx="0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1000"/>
                                                                  </a:spcAft>
                                                                </a:pPr>
                                                                <a:r>
                                                                  <a:rPr lang="en-US" sz="1000">
                                                                    <a:effectLst/>
                                                                    <a:latin typeface="Times New Roman" panose="020206030504050203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a:t>1</a:t>
                                                                </a:r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cxnSp>
          <p:nvCxnSpPr>
            <p:cNvPr id="113" name="Straight Arrow Connector 112"/>
            <p:cNvCxnSpPr/>
            <p:nvPr/>
          </p:nvCxnSpPr>
          <p:spPr>
            <a:xfrm flipV="1">
              <a:off x="5310177" y="5422944"/>
              <a:ext cx="247015" cy="1219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 Box 47"/>
            <p:cNvSpPr txBox="1"/>
            <p:nvPr/>
          </p:nvSpPr>
          <p:spPr>
            <a:xfrm>
              <a:off x="5093700" y="5500908"/>
              <a:ext cx="340995" cy="252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ζ</a:t>
              </a:r>
              <a:r>
                <a:rPr lang="en-US" sz="1100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3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4300386" y="3129718"/>
            <a:ext cx="2181225" cy="11400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885916" y="1604887"/>
            <a:ext cx="2181225" cy="51109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9372242" y="3226733"/>
            <a:ext cx="2181225" cy="886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300385" y="2778063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Exogenous Variable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98591" y="1155159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Mediating 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499130" y="2821986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Outcome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Left Brace 121"/>
          <p:cNvSpPr/>
          <p:nvPr/>
        </p:nvSpPr>
        <p:spPr>
          <a:xfrm rot="5400000">
            <a:off x="9163245" y="-1742914"/>
            <a:ext cx="508182" cy="50628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315903" y="2043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Endogenous Variables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227416" y="2955303"/>
            <a:ext cx="770605" cy="716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85946" y="4046901"/>
            <a:ext cx="375151" cy="3000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9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7" name="Freeform 126"/>
          <p:cNvSpPr/>
          <p:nvPr/>
        </p:nvSpPr>
        <p:spPr>
          <a:xfrm>
            <a:off x="147149" y="4737918"/>
            <a:ext cx="1701743" cy="427355"/>
          </a:xfrm>
          <a:custGeom>
            <a:avLst/>
            <a:gdLst>
              <a:gd name="connsiteX0" fmla="*/ 0 w 3637128"/>
              <a:gd name="connsiteY0" fmla="*/ 2286003 h 2299651"/>
              <a:gd name="connsiteX1" fmla="*/ 1828800 w 3637128"/>
              <a:gd name="connsiteY1" fmla="*/ 3 h 2299651"/>
              <a:gd name="connsiteX2" fmla="*/ 3637128 w 3637128"/>
              <a:gd name="connsiteY2" fmla="*/ 2299651 h 2299651"/>
              <a:gd name="connsiteX3" fmla="*/ 3637128 w 3637128"/>
              <a:gd name="connsiteY3" fmla="*/ 2299651 h 229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7128" h="2299651">
                <a:moveTo>
                  <a:pt x="0" y="2286003"/>
                </a:moveTo>
                <a:cubicBezTo>
                  <a:pt x="611306" y="1141865"/>
                  <a:pt x="1222612" y="-2272"/>
                  <a:pt x="1828800" y="3"/>
                </a:cubicBezTo>
                <a:cubicBezTo>
                  <a:pt x="2434988" y="2278"/>
                  <a:pt x="3637128" y="2299651"/>
                  <a:pt x="3637128" y="2299651"/>
                </a:cubicBezTo>
                <a:lnTo>
                  <a:pt x="3637128" y="2299651"/>
                </a:lnTo>
              </a:path>
            </a:pathLst>
          </a:custGeom>
          <a:noFill/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306214" y="5937778"/>
            <a:ext cx="1194180" cy="37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Equal 128"/>
          <p:cNvSpPr/>
          <p:nvPr/>
        </p:nvSpPr>
        <p:spPr>
          <a:xfrm>
            <a:off x="1149555" y="3203656"/>
            <a:ext cx="554181" cy="34353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Equal 129"/>
          <p:cNvSpPr/>
          <p:nvPr/>
        </p:nvSpPr>
        <p:spPr>
          <a:xfrm>
            <a:off x="2104995" y="4936760"/>
            <a:ext cx="554181" cy="34353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Equal 130"/>
          <p:cNvSpPr/>
          <p:nvPr/>
        </p:nvSpPr>
        <p:spPr>
          <a:xfrm>
            <a:off x="1083576" y="4033095"/>
            <a:ext cx="554181" cy="34353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Equal 131"/>
          <p:cNvSpPr/>
          <p:nvPr/>
        </p:nvSpPr>
        <p:spPr>
          <a:xfrm>
            <a:off x="1807654" y="5807974"/>
            <a:ext cx="554181" cy="34353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27846" y="3176603"/>
            <a:ext cx="16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Latent Variable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678225" y="3883904"/>
            <a:ext cx="19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Manifest/Indicator Variable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713444" y="4908906"/>
            <a:ext cx="162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Covariance/</a:t>
            </a:r>
          </a:p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384413" y="5852170"/>
            <a:ext cx="16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/>
      <p:bldP spid="120" grpId="0"/>
      <p:bldP spid="121" grpId="0"/>
      <p:bldP spid="122" grpId="0" animBg="1"/>
      <p:bldP spid="123" grpId="0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/>
      <p:bldP spid="134" grpId="0"/>
      <p:bldP spid="135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10177" y="5422944"/>
            <a:ext cx="247015" cy="1219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47"/>
          <p:cNvSpPr txBox="1"/>
          <p:nvPr/>
        </p:nvSpPr>
        <p:spPr>
          <a:xfrm>
            <a:off x="5093700" y="5500908"/>
            <a:ext cx="340995" cy="2520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ζ</a:t>
            </a:r>
            <a:r>
              <a:rPr lang="en-US" sz="11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78691" y="1691932"/>
            <a:ext cx="2428897" cy="5026702"/>
            <a:chOff x="2685059" y="771525"/>
            <a:chExt cx="2428897" cy="5026869"/>
          </a:xfrm>
        </p:grpSpPr>
        <p:sp>
          <p:nvSpPr>
            <p:cNvPr id="9" name="Text Box 60"/>
            <p:cNvSpPr txBox="1"/>
            <p:nvPr/>
          </p:nvSpPr>
          <p:spPr>
            <a:xfrm>
              <a:off x="3900735" y="2209359"/>
              <a:ext cx="470535" cy="25209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ε</a:t>
              </a:r>
              <a:r>
                <a:rPr lang="en-US" sz="1100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33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85059" y="771525"/>
              <a:ext cx="2428897" cy="5026869"/>
              <a:chOff x="2685059" y="771525"/>
              <a:chExt cx="2428897" cy="5026869"/>
            </a:xfrm>
          </p:grpSpPr>
          <p:sp>
            <p:nvSpPr>
              <p:cNvPr id="11" name="Text Box 58"/>
              <p:cNvSpPr txBox="1"/>
              <p:nvPr/>
            </p:nvSpPr>
            <p:spPr>
              <a:xfrm>
                <a:off x="3377466" y="2209359"/>
                <a:ext cx="470535" cy="2520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</a:t>
                </a:r>
                <a:r>
                  <a:rPr lang="en-US" sz="1100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685059" y="771525"/>
                <a:ext cx="2428897" cy="5026869"/>
                <a:chOff x="2685059" y="771525"/>
                <a:chExt cx="2428897" cy="5026869"/>
              </a:xfrm>
            </p:grpSpPr>
            <p:sp>
              <p:nvSpPr>
                <p:cNvPr id="13" name="Text Box 38"/>
                <p:cNvSpPr txBox="1"/>
                <p:nvPr/>
              </p:nvSpPr>
              <p:spPr>
                <a:xfrm>
                  <a:off x="2843625" y="2225216"/>
                  <a:ext cx="470535" cy="2520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ε</a:t>
                  </a:r>
                  <a:r>
                    <a:rPr lang="en-US" sz="1100" baseline="-25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2685059" y="771525"/>
                  <a:ext cx="2428897" cy="5026869"/>
                  <a:chOff x="2685059" y="771525"/>
                  <a:chExt cx="2428897" cy="5026869"/>
                </a:xfrm>
              </p:grpSpPr>
              <p:sp>
                <p:nvSpPr>
                  <p:cNvPr id="17" name="Text Box 54"/>
                  <p:cNvSpPr txBox="1"/>
                  <p:nvPr/>
                </p:nvSpPr>
                <p:spPr>
                  <a:xfrm>
                    <a:off x="3752739" y="4825706"/>
                    <a:ext cx="402590" cy="25209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λ</a:t>
                    </a:r>
                    <a:r>
                      <a:rPr lang="en-US" sz="1000" baseline="-25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y93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685059" y="771525"/>
                    <a:ext cx="2428897" cy="5026869"/>
                    <a:chOff x="2685059" y="771525"/>
                    <a:chExt cx="2428897" cy="5026869"/>
                  </a:xfrm>
                </p:grpSpPr>
                <p:sp>
                  <p:nvSpPr>
                    <p:cNvPr id="19" name="Text Box 53"/>
                    <p:cNvSpPr txBox="1"/>
                    <p:nvPr/>
                  </p:nvSpPr>
                  <p:spPr>
                    <a:xfrm>
                      <a:off x="3504319" y="4889133"/>
                      <a:ext cx="382137" cy="25209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y83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2685059" y="771525"/>
                      <a:ext cx="2428897" cy="5026869"/>
                      <a:chOff x="2685059" y="771525"/>
                      <a:chExt cx="2428897" cy="5026869"/>
                    </a:xfrm>
                  </p:grpSpPr>
                  <p:sp>
                    <p:nvSpPr>
                      <p:cNvPr id="21" name="Text Box 55"/>
                      <p:cNvSpPr txBox="1"/>
                      <p:nvPr/>
                    </p:nvSpPr>
                    <p:spPr>
                      <a:xfrm>
                        <a:off x="3139616" y="4820421"/>
                        <a:ext cx="361315" cy="25209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:r>
                          <a:rPr lang="en-US" sz="1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sz="1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2" name="Group 21"/>
                      <p:cNvGrpSpPr/>
                      <p:nvPr/>
                    </p:nvGrpSpPr>
                    <p:grpSpPr>
                      <a:xfrm>
                        <a:off x="2685059" y="771525"/>
                        <a:ext cx="2428897" cy="5026869"/>
                        <a:chOff x="2685059" y="771525"/>
                        <a:chExt cx="2428897" cy="5026869"/>
                      </a:xfrm>
                    </p:grpSpPr>
                    <p:sp>
                      <p:nvSpPr>
                        <p:cNvPr id="23" name="Text Box 49"/>
                        <p:cNvSpPr txBox="1"/>
                        <p:nvPr/>
                      </p:nvSpPr>
                      <p:spPr>
                        <a:xfrm>
                          <a:off x="3726312" y="1506381"/>
                          <a:ext cx="429895" cy="25209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λ</a:t>
                          </a:r>
                          <a:r>
                            <a:rPr lang="en-US" sz="1000" baseline="-250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y31</a:t>
                          </a:r>
                          <a:endParaRPr lang="en-US" sz="1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2685059" y="771525"/>
                          <a:ext cx="2428897" cy="5026869"/>
                          <a:chOff x="2685059" y="771525"/>
                          <a:chExt cx="2428897" cy="5026869"/>
                        </a:xfrm>
                      </p:grpSpPr>
                      <p:sp>
                        <p:nvSpPr>
                          <p:cNvPr id="25" name="Text Box 37"/>
                          <p:cNvSpPr txBox="1"/>
                          <p:nvPr/>
                        </p:nvSpPr>
                        <p:spPr>
                          <a:xfrm>
                            <a:off x="3488462" y="1543380"/>
                            <a:ext cx="457200" cy="2520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sz="1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λ</a:t>
                            </a:r>
                            <a:r>
                              <a:rPr lang="en-US" sz="1000" baseline="-25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y21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26" name="Group 25"/>
                          <p:cNvGrpSpPr/>
                          <p:nvPr/>
                        </p:nvGrpSpPr>
                        <p:grpSpPr>
                          <a:xfrm>
                            <a:off x="2685059" y="771525"/>
                            <a:ext cx="2428897" cy="5026869"/>
                            <a:chOff x="2685059" y="771525"/>
                            <a:chExt cx="2428897" cy="5026869"/>
                          </a:xfrm>
                        </p:grpSpPr>
                        <p:sp>
                          <p:nvSpPr>
                            <p:cNvPr id="27" name="Text Box 50"/>
                            <p:cNvSpPr txBox="1"/>
                            <p:nvPr/>
                          </p:nvSpPr>
                          <p:spPr>
                            <a:xfrm>
                              <a:off x="3102617" y="1490525"/>
                              <a:ext cx="361666" cy="252095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>
                                <a:lnSpc>
                                  <a:spcPct val="115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1000"/>
                                </a:spcAft>
                              </a:pPr>
                              <a:r>
                                <a:rPr lang="en-US" sz="10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1</a:t>
                              </a:r>
                              <a:endPara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28" name="Group 27"/>
                            <p:cNvGrpSpPr/>
                            <p:nvPr/>
                          </p:nvGrpSpPr>
                          <p:grpSpPr>
                            <a:xfrm>
                              <a:off x="2685059" y="771525"/>
                              <a:ext cx="2428897" cy="5026869"/>
                              <a:chOff x="2685059" y="771525"/>
                              <a:chExt cx="2428897" cy="5026869"/>
                            </a:xfrm>
                          </p:grpSpPr>
                          <p:sp>
                            <p:nvSpPr>
                              <p:cNvPr id="29" name="Text Box 56"/>
                              <p:cNvSpPr txBox="1"/>
                              <p:nvPr/>
                            </p:nvSpPr>
                            <p:spPr>
                              <a:xfrm>
                                <a:off x="3134330" y="3155473"/>
                                <a:ext cx="361315" cy="252095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00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1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0" name="Group 29"/>
                              <p:cNvGrpSpPr/>
                              <p:nvPr/>
                            </p:nvGrpSpPr>
                            <p:grpSpPr>
                              <a:xfrm>
                                <a:off x="2685059" y="771525"/>
                                <a:ext cx="2428897" cy="5026869"/>
                                <a:chOff x="2685059" y="771525"/>
                                <a:chExt cx="2428897" cy="5026869"/>
                              </a:xfrm>
                            </p:grpSpPr>
                            <p:sp>
                              <p:nvSpPr>
                                <p:cNvPr id="31" name="Text Box 51"/>
                                <p:cNvSpPr txBox="1"/>
                                <p:nvPr/>
                              </p:nvSpPr>
                              <p:spPr>
                                <a:xfrm>
                                  <a:off x="3504319" y="3192471"/>
                                  <a:ext cx="375001" cy="25209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>
                                    <a:lnSpc>
                                      <a:spcPct val="115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1000"/>
                                    </a:spcAft>
                                  </a:pPr>
                                  <a:r>
                                    <a:rPr lang="en-US" sz="100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λ</a:t>
                                  </a:r>
                                  <a:r>
                                    <a:rPr lang="en-US" sz="1000" baseline="-2500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y52</a:t>
                                  </a:r>
                                  <a:endParaRPr lang="en-US" sz="1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2" name="Group 31"/>
                                <p:cNvGrpSpPr/>
                                <p:nvPr/>
                              </p:nvGrpSpPr>
                              <p:grpSpPr>
                                <a:xfrm>
                                  <a:off x="2685059" y="771525"/>
                                  <a:ext cx="2428897" cy="5026869"/>
                                  <a:chOff x="2685059" y="771525"/>
                                  <a:chExt cx="2428897" cy="5026869"/>
                                </a:xfrm>
                              </p:grpSpPr>
                              <p:sp>
                                <p:nvSpPr>
                                  <p:cNvPr id="33" name="Text Box 52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715741" y="3123759"/>
                                    <a:ext cx="395605" cy="25209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6350">
                                    <a:noFill/>
                                  </a:ln>
                                  <a:effectLst/>
                                </p:spPr>
                                <p:style>
                                  <a:lnRef idx="0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marL="0" marR="0">
                                      <a:lnSpc>
                                        <a:spcPct val="115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1000"/>
                                      </a:spcAft>
                                    </a:pPr>
                                    <a:r>
                                      <a:rPr lang="en-US" sz="100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λ</a:t>
                                    </a:r>
                                    <a:r>
                                      <a:rPr lang="en-US" sz="1000" baseline="-2500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y62</a:t>
                                    </a:r>
                                    <a:endParaRPr lang="en-US" sz="110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34" name="Group 33"/>
                                  <p:cNvGrpSpPr/>
                                  <p:nvPr/>
                                </p:nvGrpSpPr>
                                <p:grpSpPr>
                                  <a:xfrm>
                                    <a:off x="2685059" y="771525"/>
                                    <a:ext cx="2428897" cy="5026869"/>
                                    <a:chOff x="2685059" y="771525"/>
                                    <a:chExt cx="2428897" cy="5026869"/>
                                  </a:xfrm>
                                </p:grpSpPr>
                                <p:sp>
                                  <p:nvSpPr>
                                    <p:cNvPr id="35" name="Text Box 74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677711" y="3097332"/>
                                      <a:ext cx="436245" cy="25209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6350">
                                      <a:noFill/>
                                    </a:ln>
                                    <a:effectLst/>
                                  </p:spPr>
                                  <p:style>
                                    <a:lnRef idx="0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marL="0" marR="0">
                                        <a:lnSpc>
                                          <a:spcPct val="115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1000"/>
                                        </a:spcAft>
                                      </a:pPr>
                                      <a:r>
                                        <a:rPr lang="en-US" sz="1000">
                                          <a:effectLst/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ψ</a:t>
                                      </a:r>
                                      <a:r>
                                        <a:rPr lang="en-US" sz="1000" baseline="-25000">
                                          <a:effectLst/>
                                          <a:latin typeface="Times New Roman" panose="020206030504050203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31</a:t>
                                      </a:r>
                                      <a:endParaRPr lang="en-US" sz="1100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36" name="Group 3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685059" y="771525"/>
                                      <a:ext cx="2148879" cy="5026869"/>
                                      <a:chOff x="2685059" y="771525"/>
                                      <a:chExt cx="2148879" cy="5026869"/>
                                    </a:xfrm>
                                  </p:grpSpPr>
                                  <p:sp>
                                    <p:nvSpPr>
                                      <p:cNvPr id="37" name="Text Box 75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4276009" y="1997937"/>
                                        <a:ext cx="436245" cy="25209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6350">
                                        <a:noFill/>
                                      </a:ln>
                                      <a:effectLst/>
                                    </p:spPr>
                                    <p:style>
                                      <a:lnRef idx="0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>
                                          <a:lnSpc>
                                            <a:spcPct val="115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00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ψ</a:t>
                                        </a:r>
                                        <a:r>
                                          <a:rPr lang="en-US" sz="1000" baseline="-2500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21</a:t>
                                        </a:r>
                                        <a:endParaRPr lang="en-US" sz="1100">
                                          <a:effectLst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8" name="Text Box 76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4260152" y="3218899"/>
                                        <a:ext cx="436245" cy="25209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6350">
                                        <a:noFill/>
                                      </a:ln>
                                      <a:effectLst/>
                                    </p:spPr>
                                    <p:style>
                                      <a:lnRef idx="0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marL="0" marR="0">
                                          <a:lnSpc>
                                            <a:spcPct val="115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00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ψ</a:t>
                                        </a:r>
                                        <a:r>
                                          <a:rPr lang="en-US" sz="1000" baseline="-2500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32</a:t>
                                        </a:r>
                                        <a:endParaRPr lang="en-US" sz="1100">
                                          <a:effectLst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9" name="Group 3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685059" y="771525"/>
                                        <a:ext cx="2148879" cy="5026869"/>
                                        <a:chOff x="2685059" y="771525"/>
                                        <a:chExt cx="2148879" cy="5026869"/>
                                      </a:xfrm>
                                    </p:grpSpPr>
                                    <p:sp>
                                      <p:nvSpPr>
                                        <p:cNvPr id="40" name="Text Box 39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2685059" y="1358386"/>
                                          <a:ext cx="341194" cy="25209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6350">
                                          <a:noFill/>
                                        </a:ln>
                                        <a:effectLst/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15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1000"/>
                                            </a:spcAft>
                                          </a:pPr>
                                          <a:r>
                                            <a:rPr lang="en-US" sz="1000">
                                              <a:effectLst/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ζ</a:t>
                                          </a:r>
                                          <a:r>
                                            <a:rPr lang="en-US" sz="1000" baseline="-25000">
                                              <a:effectLst/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 1</a:t>
                                          </a:r>
                                          <a:endParaRPr lang="en-US" sz="110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1" name="Straight Arrow Connector 40"/>
                                        <p:cNvCxnSpPr>
                                          <a:endCxn id="104" idx="2"/>
                                        </p:cNvCxnSpPr>
                                        <p:nvPr/>
                                      </p:nvCxnSpPr>
                                      <p:spPr>
                                        <a:xfrm flipV="1">
                                          <a:off x="2907052" y="1129681"/>
                                          <a:ext cx="258803" cy="261295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12700"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42" name="Straight Arrow Connector 41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965193" y="2908714"/>
                                          <a:ext cx="248408" cy="210112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12700"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sp>
                                      <p:nvSpPr>
                                        <p:cNvPr id="43" name="Text Box 46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2769627" y="3065618"/>
                                          <a:ext cx="340995" cy="252095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6350">
                                          <a:noFill/>
                                        </a:ln>
                                        <a:effectLst/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 marL="0" marR="0">
                                            <a:lnSpc>
                                              <a:spcPct val="115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1000"/>
                                            </a:spcAft>
                                          </a:pPr>
                                          <a:r>
                                            <a:rPr lang="en-US" sz="1100">
                                              <a:effectLst/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ζ</a:t>
                                          </a:r>
                                          <a:r>
                                            <a:rPr lang="en-US" sz="1100" baseline="-25000">
                                              <a:effectLst/>
                                              <a:latin typeface="Times New Roman" panose="020206030504050203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 2</a:t>
                                          </a:r>
                                          <a:endParaRPr lang="en-US" sz="110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oup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838450" y="771525"/>
                                          <a:ext cx="1995488" cy="5026869"/>
                                          <a:chOff x="2838450" y="771525"/>
                                          <a:chExt cx="1995488" cy="5026869"/>
                                        </a:xfrm>
                                      </p:grpSpPr>
                                      <p:grpSp>
                                        <p:nvGrpSpPr>
                                          <p:cNvPr id="47" name="Group 46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016155" y="2122227"/>
                                            <a:ext cx="1073050" cy="1848531"/>
                                            <a:chOff x="0" y="0"/>
                                            <a:chExt cx="1073050" cy="1848531"/>
                                          </a:xfrm>
                                        </p:grpSpPr>
                                        <p:cxnSp>
                                          <p:nvCxnSpPr>
                                            <p:cNvPr id="111" name="Straight Arrow Connector 110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0" y="11538"/>
                                              <a:ext cx="0" cy="18415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2" name="Straight Arrow Connector 111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533641" y="0"/>
                                              <a:ext cx="0" cy="18415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3" name="Straight Arrow Connector 112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1073050" y="11538"/>
                                              <a:ext cx="0" cy="18415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4" name="Straight Arrow Connector 113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0" y="1655728"/>
                                              <a:ext cx="0" cy="18415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5" name="Straight Arrow Connector 114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539410" y="1655728"/>
                                              <a:ext cx="0" cy="18415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116" name="Straight Arrow Connector 115"/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1073050" y="1664381"/>
                                              <a:ext cx="0" cy="18415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270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0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grpSp>
                                        <p:nvGrpSpPr>
                                          <p:cNvPr id="48" name="Group 47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838450" y="771525"/>
                                            <a:ext cx="1995488" cy="5026869"/>
                                            <a:chOff x="2838450" y="771525"/>
                                            <a:chExt cx="1995488" cy="5026869"/>
                                          </a:xfrm>
                                        </p:grpSpPr>
                                        <p:sp>
                                          <p:nvSpPr>
                                            <p:cNvPr id="49" name="Text Box 62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838450" y="3895725"/>
                                              <a:ext cx="470535" cy="25209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6350">
                                              <a:noFill/>
                                            </a:ln>
                                            <a:effectLst/>
                                          </p:spPr>
                                          <p:style>
                                            <a:lnRef idx="0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marL="0" marR="0">
                                                <a:lnSpc>
                                                  <a:spcPct val="115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1000"/>
                                                </a:spcAft>
                                              </a:pPr>
                                              <a:r>
                                                <a:rPr lang="en-US" sz="11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ε</a:t>
                                              </a:r>
                                              <a:r>
                                                <a:rPr lang="en-US" sz="1100" baseline="-250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44</a:t>
                                              </a:r>
                                              <a:endParaRPr lang="en-US" sz="1100">
                                                <a:effectLst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0" name="Text Box 64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381375" y="3886200"/>
                                              <a:ext cx="470535" cy="25209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6350">
                                              <a:noFill/>
                                            </a:ln>
                                            <a:effectLst/>
                                          </p:spPr>
                                          <p:style>
                                            <a:lnRef idx="0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marL="0" marR="0">
                                                <a:lnSpc>
                                                  <a:spcPct val="115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1000"/>
                                                </a:spcAft>
                                              </a:pPr>
                                              <a:r>
                                                <a:rPr lang="en-US" sz="11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ε</a:t>
                                              </a:r>
                                              <a:r>
                                                <a:rPr lang="en-US" sz="1100" baseline="-250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55</a:t>
                                              </a:r>
                                              <a:endParaRPr lang="en-US" sz="1100">
                                                <a:effectLst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1" name="Text Box 66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914775" y="3905250"/>
                                              <a:ext cx="470535" cy="25209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 w="6350">
                                              <a:noFill/>
                                            </a:ln>
                                            <a:effectLst/>
                                          </p:spPr>
                                          <p:style>
                                            <a:lnRef idx="0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marL="0" marR="0">
                                                <a:lnSpc>
                                                  <a:spcPct val="115000"/>
                                                </a:lnSpc>
                                                <a:spcBef>
                                                  <a:spcPts val="0"/>
                                                </a:spcBef>
                                                <a:spcAft>
                                                  <a:spcPts val="1000"/>
                                                </a:spcAft>
                                              </a:pPr>
                                              <a:r>
                                                <a:rPr lang="en-US" sz="11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ε</a:t>
                                              </a:r>
                                              <a:r>
                                                <a:rPr lang="en-US" sz="1100" baseline="-25000">
                                                  <a:effectLst/>
                                                  <a:latin typeface="Times New Roman" panose="020206030504050203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66</a:t>
                                              </a:r>
                                              <a:endParaRPr lang="en-US" sz="1100">
                                                <a:effectLst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52" name="Group 51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838450" y="771525"/>
                                              <a:ext cx="1995488" cy="5026869"/>
                                              <a:chOff x="2838450" y="771525"/>
                                              <a:chExt cx="1995488" cy="5026869"/>
                                            </a:xfrm>
                                          </p:grpSpPr>
                                          <p:sp>
                                            <p:nvSpPr>
                                              <p:cNvPr id="53" name="Freeform 52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400000">
                                                <a:off x="3314700" y="3400425"/>
                                                <a:ext cx="1701800" cy="427355"/>
                                              </a:xfrm>
                                              <a:custGeom>
                                                <a:avLst/>
                                                <a:gdLst>
                                                  <a:gd name="connsiteX0" fmla="*/ 0 w 3637128"/>
                                                  <a:gd name="connsiteY0" fmla="*/ 2286003 h 2299651"/>
                                                  <a:gd name="connsiteX1" fmla="*/ 1828800 w 3637128"/>
                                                  <a:gd name="connsiteY1" fmla="*/ 3 h 2299651"/>
                                                  <a:gd name="connsiteX2" fmla="*/ 3637128 w 3637128"/>
                                                  <a:gd name="connsiteY2" fmla="*/ 2299651 h 2299651"/>
                                                  <a:gd name="connsiteX3" fmla="*/ 3637128 w 3637128"/>
                                                  <a:gd name="connsiteY3" fmla="*/ 2299651 h 2299651"/>
                                                </a:gdLst>
                                                <a:ahLst/>
                                                <a:cxnLst>
                                                  <a:cxn ang="0">
                                                    <a:pos x="connsiteX0" y="connsiteY0"/>
                                                  </a:cxn>
                                                  <a:cxn ang="0">
                                                    <a:pos x="connsiteX1" y="connsiteY1"/>
                                                  </a:cxn>
                                                  <a:cxn ang="0">
                                                    <a:pos x="connsiteX2" y="connsiteY2"/>
                                                  </a:cxn>
                                                  <a:cxn ang="0">
                                                    <a:pos x="connsiteX3" y="connsiteY3"/>
                                                  </a:cxn>
                                                </a:cxnLst>
                                                <a:rect l="l" t="t" r="r" b="b"/>
                                                <a:pathLst>
                                                  <a:path w="3637128" h="2299651">
                                                    <a:moveTo>
                                                      <a:pt x="0" y="2286003"/>
                                                    </a:moveTo>
                                                    <a:cubicBezTo>
                                                      <a:pt x="611306" y="1141865"/>
                                                      <a:pt x="1222612" y="-2272"/>
                                                      <a:pt x="1828800" y="3"/>
                                                    </a:cubicBezTo>
                                                    <a:cubicBezTo>
                                                      <a:pt x="2434988" y="2278"/>
                                                      <a:pt x="3637128" y="2299651"/>
                                                      <a:pt x="3637128" y="2299651"/>
                                                    </a:cubicBezTo>
                                                    <a:lnTo>
                                                      <a:pt x="3637128" y="2299651"/>
                                                    </a:lnTo>
                                                  </a:path>
                                                </a:pathLst>
                                              </a:custGeom>
                                              <a:noFill/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  <a:headEnd type="triangle"/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56" name="Group 55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838450" y="771525"/>
                                                <a:ext cx="1995488" cy="5026869"/>
                                                <a:chOff x="2838450" y="771525"/>
                                                <a:chExt cx="1995488" cy="5026869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57" name="Freeform 56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5400000">
                                                  <a:off x="3314700" y="1704975"/>
                                                  <a:ext cx="1691640" cy="433070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3637128"/>
                                                    <a:gd name="connsiteY0" fmla="*/ 2286003 h 2299651"/>
                                                    <a:gd name="connsiteX1" fmla="*/ 1828800 w 3637128"/>
                                                    <a:gd name="connsiteY1" fmla="*/ 3 h 2299651"/>
                                                    <a:gd name="connsiteX2" fmla="*/ 3637128 w 3637128"/>
                                                    <a:gd name="connsiteY2" fmla="*/ 2299651 h 2299651"/>
                                                    <a:gd name="connsiteX3" fmla="*/ 3637128 w 3637128"/>
                                                    <a:gd name="connsiteY3" fmla="*/ 2299651 h 2299651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3637128" h="2299651">
                                                      <a:moveTo>
                                                        <a:pt x="0" y="2286003"/>
                                                      </a:moveTo>
                                                      <a:cubicBezTo>
                                                        <a:pt x="611306" y="1141865"/>
                                                        <a:pt x="1222612" y="-2272"/>
                                                        <a:pt x="1828800" y="3"/>
                                                      </a:cubicBezTo>
                                                      <a:cubicBezTo>
                                                        <a:pt x="2434988" y="2278"/>
                                                        <a:pt x="3637128" y="2299651"/>
                                                        <a:pt x="3637128" y="2299651"/>
                                                      </a:cubicBezTo>
                                                      <a:lnTo>
                                                        <a:pt x="3637128" y="2299651"/>
                                                      </a:lnTo>
                                                    </a:path>
                                                  </a:pathLst>
                                                </a:custGeom>
                                                <a:noFill/>
                                                <a:ln w="12700">
                                                  <a:solidFill>
                                                    <a:schemeClr val="tx1"/>
                                                  </a:solidFill>
                                                  <a:headEnd type="triangle"/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US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60" name="Group 59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838450" y="771525"/>
                                                  <a:ext cx="1995488" cy="5026869"/>
                                                  <a:chOff x="2838450" y="771525"/>
                                                  <a:chExt cx="1995488" cy="5026869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61" name="Text Box 68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847975" y="5543550"/>
                                                    <a:ext cx="470535" cy="25209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style>
                                                  <a:lnRef idx="0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000"/>
                                                      </a:spcAft>
                                                    </a:pPr>
                                                    <a:r>
                                                      <a:rPr lang="en-US" sz="11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ε</a:t>
                                                    </a:r>
                                                    <a:r>
                                                      <a:rPr lang="en-US" sz="1100" baseline="-250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77</a:t>
                                                    </a:r>
                                                    <a:endParaRPr lang="en-US" sz="110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62" name="Straight Arrow Connector 61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3019425" y="5457825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63" name="Text Box 70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419475" y="5543550"/>
                                                    <a:ext cx="470535" cy="25209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style>
                                                  <a:lnRef idx="0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000"/>
                                                      </a:spcAft>
                                                    </a:pPr>
                                                    <a:r>
                                                      <a:rPr lang="en-US" sz="11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ε</a:t>
                                                    </a:r>
                                                    <a:r>
                                                      <a:rPr lang="en-US" sz="1100" baseline="-250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88</a:t>
                                                    </a:r>
                                                    <a:endParaRPr lang="en-US" sz="110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64" name="Straight Arrow Connector 63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3581400" y="5457825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65" name="Text Box 72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924300" y="5543550"/>
                                                    <a:ext cx="470535" cy="254844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6350">
                                                    <a:noFill/>
                                                  </a:ln>
                                                  <a:effectLst/>
                                                </p:spPr>
                                                <p:style>
                                                  <a:lnRef idx="0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dk1"/>
                                                  </a:fontRef>
                                                </p:style>
                                                <p:txBody>
      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      <a:prstTxWarp prst="textNoShape">
                                                      <a:avLst/>
                                                    </a:prstTxWarp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marL="0" marR="0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1000"/>
                                                      </a:spcAft>
                                                    </a:pPr>
                                                    <a:r>
                                                      <a:rPr lang="en-US" sz="11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ε</a:t>
                                                    </a:r>
                                                    <a:r>
                                                      <a:rPr lang="en-US" sz="1100" baseline="-25000">
                                                        <a:effectLst/>
                                                        <a:latin typeface="Times New Roman" panose="020206030504050203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99</a:t>
                                                    </a:r>
                                                    <a:endParaRPr lang="en-US" sz="1100">
                                                      <a:effectLst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66" name="Straight Arrow Connector 65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4105275" y="5457825"/>
                                                    <a:ext cx="0" cy="18415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270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grpSp>
                                                <p:nvGrpSpPr>
                                                  <p:cNvPr id="75" name="Group 74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838450" y="771525"/>
                                                    <a:ext cx="1995488" cy="4665345"/>
                                                    <a:chOff x="2343150" y="514350"/>
                                                    <a:chExt cx="1995488" cy="4665345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76" name="Group 75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343150" y="514350"/>
                                                      <a:ext cx="1425575" cy="1350645"/>
                                                      <a:chOff x="0" y="0"/>
                                                      <a:chExt cx="1426190" cy="1351015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104" name="Oval 103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27546" y="0"/>
                                                        <a:ext cx="770937" cy="716507"/>
                                                      </a:xfrm>
                                                      <a:prstGeom prst="ellipse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η</a:t>
                                                        </a:r>
                                                        <a:r>
                                                          <a:rPr lang="en-US" sz="1100" baseline="-250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1</a:t>
                                                        </a:r>
                                                        <a:endParaRPr lang="en-US" sz="110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105" name="Straight Arrow Connector 104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252483" y="716507"/>
                                                        <a:ext cx="464024" cy="327774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106" name="Straight Arrow Connector 105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716507" y="716507"/>
                                                        <a:ext cx="0" cy="327660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107" name="Straight Arrow Connector 106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716507" y="716507"/>
                                                        <a:ext cx="443655" cy="327660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108" name="Rectangle 107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0" y="1044054"/>
                                                        <a:ext cx="375313" cy="30013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90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M1</a:t>
                                                        </a:r>
                                                        <a:endParaRPr lang="en-US" sz="110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09" name="Rectangle 108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39086" y="1044054"/>
                                                        <a:ext cx="375285" cy="29972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90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M2</a:t>
                                                        </a:r>
                                                        <a:endParaRPr lang="en-US" sz="110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10" name="Rectangle 109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050877" y="1050878"/>
                                                        <a:ext cx="375313" cy="30013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endParaRPr lang="en-US" sz="900" dirty="0" smtClean="0">
                                                          <a:effectLst/>
                                                          <a:latin typeface="Times New Roman" panose="020206030504050203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900" dirty="0" smtClean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M3</a:t>
                                                        </a:r>
                                                        <a:endParaRPr lang="en-US" sz="1100" dirty="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 dirty="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grpSp>
                                                  <p:nvGrpSpPr>
                                                    <p:cNvPr id="77" name="Group 76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343150" y="3829050"/>
                                                      <a:ext cx="1425575" cy="1350645"/>
                                                      <a:chOff x="0" y="0"/>
                                                      <a:chExt cx="1426190" cy="1351015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97" name="Oval 96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27546" y="0"/>
                                                        <a:ext cx="770937" cy="716507"/>
                                                      </a:xfrm>
                                                      <a:prstGeom prst="ellipse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η</a:t>
                                                        </a:r>
                                                        <a:r>
                                                          <a:rPr lang="en-US" sz="1100" baseline="-250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3</a:t>
                                                        </a:r>
                                                        <a:endParaRPr lang="en-US" sz="110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98" name="Straight Arrow Connector 97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252483" y="716507"/>
                                                        <a:ext cx="464024" cy="327774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99" name="Straight Arrow Connector 98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716507" y="716507"/>
                                                        <a:ext cx="0" cy="327660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100" name="Straight Arrow Connector 99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716507" y="716507"/>
                                                        <a:ext cx="443655" cy="327660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101" name="Rectangle 100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0" y="1044054"/>
                                                        <a:ext cx="375313" cy="30013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endParaRPr lang="en-US" sz="900" dirty="0" smtClean="0">
                                                          <a:effectLst/>
                                                          <a:latin typeface="Times New Roman" panose="020206030504050203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900" dirty="0" smtClean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M7</a:t>
                                                        </a:r>
                                                        <a:endParaRPr lang="en-US" sz="1100" dirty="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 dirty="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02" name="Rectangle 101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39086" y="1044054"/>
                                                        <a:ext cx="375285" cy="29972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endParaRPr lang="en-US" sz="900" dirty="0" smtClean="0">
                                                          <a:effectLst/>
                                                          <a:latin typeface="Times New Roman" panose="020206030504050203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900" dirty="0" smtClean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M8</a:t>
                                                        </a:r>
                                                        <a:endParaRPr lang="en-US" sz="1100" dirty="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 dirty="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03" name="Rectangle 102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050877" y="1050878"/>
                                                        <a:ext cx="375313" cy="30013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endParaRPr lang="en-US" sz="900" dirty="0" smtClean="0">
                                                          <a:effectLst/>
                                                          <a:latin typeface="Times New Roman" panose="020206030504050203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900" dirty="0" smtClean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M9</a:t>
                                                        </a:r>
                                                        <a:endParaRPr lang="en-US" sz="1100" dirty="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 dirty="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grpSp>
                                                  <p:nvGrpSpPr>
                                                    <p:cNvPr id="78" name="Group 77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2352675" y="2152650"/>
                                                      <a:ext cx="1425575" cy="1350645"/>
                                                      <a:chOff x="0" y="0"/>
                                                      <a:chExt cx="1426190" cy="1351015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90" name="Oval 89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27546" y="0"/>
                                                        <a:ext cx="770937" cy="716507"/>
                                                      </a:xfrm>
                                                      <a:prstGeom prst="ellipse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η</a:t>
                                                        </a:r>
                                                        <a:r>
                                                          <a:rPr lang="en-US" sz="1100" baseline="-2500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2</a:t>
                                                        </a:r>
                                                        <a:endParaRPr lang="en-US" sz="110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91" name="Straight Arrow Connector 90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252483" y="716507"/>
                                                        <a:ext cx="464024" cy="327774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92" name="Straight Arrow Connector 91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716507" y="716507"/>
                                                        <a:ext cx="0" cy="327660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cxnSp>
                                                    <p:nvCxnSpPr>
                                                      <p:cNvPr id="93" name="Straight Arrow Connector 92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716507" y="716507"/>
                                                        <a:ext cx="443655" cy="327660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ln>
                                                        <a:tailEnd type="triangle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94" name="Rectangle 93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0" y="1044054"/>
                                                        <a:ext cx="375313" cy="30013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endParaRPr lang="en-US" sz="900" dirty="0" smtClean="0">
                                                          <a:effectLst/>
                                                          <a:latin typeface="Times New Roman" panose="020206030504050203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900" dirty="0" smtClean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M4</a:t>
                                                        </a:r>
                                                        <a:endParaRPr lang="en-US" sz="1100" dirty="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 dirty="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95" name="Rectangle 94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39086" y="1044054"/>
                                                        <a:ext cx="375285" cy="29972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endParaRPr lang="en-US" sz="900" dirty="0" smtClean="0">
                                                          <a:effectLst/>
                                                          <a:latin typeface="Times New Roman" panose="020206030504050203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900" dirty="0" smtClean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M5</a:t>
                                                        </a:r>
                                                        <a:endParaRPr lang="en-US" sz="1100" dirty="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 dirty="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96" name="Rectangle 95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050877" y="1050878"/>
                                                        <a:ext cx="375313" cy="30013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 w="127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endParaRPr lang="en-US" sz="900" dirty="0" smtClean="0">
                                                          <a:effectLst/>
                                                          <a:latin typeface="Times New Roman" panose="020206030504050203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900" dirty="0" smtClean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M6</a:t>
                                                        </a:r>
                                                        <a:endParaRPr lang="en-US" sz="1100" dirty="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15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10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 dirty="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81" name="Freeform 80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 rot="5400000">
                                                      <a:off x="2200275" y="2076450"/>
                                                      <a:ext cx="3391535" cy="885190"/>
                                                    </a:xfrm>
                                                    <a:custGeom>
                                                      <a:avLst/>
                                                      <a:gdLst>
                                                        <a:gd name="connsiteX0" fmla="*/ 0 w 3637128"/>
                                                        <a:gd name="connsiteY0" fmla="*/ 2286003 h 2299651"/>
                                                        <a:gd name="connsiteX1" fmla="*/ 1828800 w 3637128"/>
                                                        <a:gd name="connsiteY1" fmla="*/ 3 h 2299651"/>
                                                        <a:gd name="connsiteX2" fmla="*/ 3637128 w 3637128"/>
                                                        <a:gd name="connsiteY2" fmla="*/ 2299651 h 2299651"/>
                                                        <a:gd name="connsiteX3" fmla="*/ 3637128 w 3637128"/>
                                                        <a:gd name="connsiteY3" fmla="*/ 2299651 h 2299651"/>
                                                      </a:gdLst>
                                                      <a:ahLst/>
                                                      <a:cxnLst>
                                                        <a:cxn ang="0">
                                                          <a:pos x="connsiteX0" y="connsiteY0"/>
                                                        </a:cxn>
                                                        <a:cxn ang="0">
                                                          <a:pos x="connsiteX1" y="connsiteY1"/>
                                                        </a:cxn>
                                                        <a:cxn ang="0">
                                                          <a:pos x="connsiteX2" y="connsiteY2"/>
                                                        </a:cxn>
                                                        <a:cxn ang="0">
                                                          <a:pos x="connsiteX3" y="connsiteY3"/>
                                                        </a:cxn>
                                                      </a:cxnLst>
                                                      <a:rect l="l" t="t" r="r" b="b"/>
                                                      <a:pathLst>
                                                        <a:path w="3637128" h="2299651">
                                                          <a:moveTo>
                                                            <a:pt x="0" y="2286003"/>
                                                          </a:moveTo>
                                                          <a:cubicBezTo>
                                                            <a:pt x="611306" y="1141865"/>
                                                            <a:pt x="1222612" y="-2272"/>
                                                            <a:pt x="1828800" y="3"/>
                                                          </a:cubicBezTo>
                                                          <a:cubicBezTo>
                                                            <a:pt x="2434988" y="2278"/>
                                                            <a:pt x="3637128" y="2299651"/>
                                                            <a:pt x="3637128" y="2299651"/>
                                                          </a:cubicBezTo>
                                                          <a:lnTo>
                                                            <a:pt x="3637128" y="2299651"/>
                                                          </a:lnTo>
                                                        </a:path>
                                                      </a:pathLst>
                                                    </a:custGeom>
                                                    <a:noFill/>
                                                    <a:ln w="127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headEnd type="triangle"/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endParaRPr lang="en-US"/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cxnSp>
        <p:nvCxnSpPr>
          <p:cNvPr id="89" name="Straight Arrow Connector 88"/>
          <p:cNvCxnSpPr/>
          <p:nvPr/>
        </p:nvCxnSpPr>
        <p:spPr>
          <a:xfrm flipV="1">
            <a:off x="306214" y="3333125"/>
            <a:ext cx="1194180" cy="37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Equal 116"/>
          <p:cNvSpPr/>
          <p:nvPr/>
        </p:nvSpPr>
        <p:spPr>
          <a:xfrm>
            <a:off x="1807654" y="3203321"/>
            <a:ext cx="554181" cy="34353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45940" y="3074496"/>
            <a:ext cx="190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 loading</a:t>
            </a:r>
          </a:p>
          <a:p>
            <a:r>
              <a:rPr lang="en-US" dirty="0" smtClean="0"/>
              <a:t>(Regression 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1282" y="1476798"/>
            <a:ext cx="7252335" cy="4802376"/>
            <a:chOff x="0" y="0"/>
            <a:chExt cx="7252335" cy="480253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82816" y="2753771"/>
              <a:ext cx="33095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0" y="0"/>
              <a:ext cx="7252335" cy="4802536"/>
              <a:chOff x="0" y="0"/>
              <a:chExt cx="7252335" cy="4802536"/>
            </a:xfrm>
          </p:grpSpPr>
          <p:sp>
            <p:nvSpPr>
              <p:cNvPr id="31" name="Text Box 74"/>
              <p:cNvSpPr txBox="1"/>
              <p:nvPr/>
            </p:nvSpPr>
            <p:spPr>
              <a:xfrm>
                <a:off x="4677711" y="3097332"/>
                <a:ext cx="436245" cy="25209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ψ</a:t>
                </a:r>
                <a:r>
                  <a:rPr lang="en-US" sz="1000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0" y="0"/>
                <a:ext cx="7252335" cy="4802536"/>
                <a:chOff x="0" y="0"/>
                <a:chExt cx="7252335" cy="4802536"/>
              </a:xfrm>
            </p:grpSpPr>
            <p:sp>
              <p:nvSpPr>
                <p:cNvPr id="33" name="Text Box 75"/>
                <p:cNvSpPr txBox="1"/>
                <p:nvPr/>
              </p:nvSpPr>
              <p:spPr>
                <a:xfrm>
                  <a:off x="4276009" y="1997937"/>
                  <a:ext cx="436245" cy="2520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ψ</a:t>
                  </a:r>
                  <a:r>
                    <a:rPr lang="en-US" sz="1000" baseline="-25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 Box 76"/>
                <p:cNvSpPr txBox="1"/>
                <p:nvPr/>
              </p:nvSpPr>
              <p:spPr>
                <a:xfrm>
                  <a:off x="4260152" y="3218899"/>
                  <a:ext cx="436245" cy="2520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ψ</a:t>
                  </a:r>
                  <a:r>
                    <a:rPr lang="en-US" sz="1000" baseline="-25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7252335" cy="4802536"/>
                  <a:chOff x="0" y="0"/>
                  <a:chExt cx="7252335" cy="4802536"/>
                </a:xfrm>
              </p:grpSpPr>
              <p:cxnSp>
                <p:nvCxnSpPr>
                  <p:cNvPr id="41" name="Straight Arrow Connector 40"/>
                  <p:cNvCxnSpPr/>
                  <p:nvPr/>
                </p:nvCxnSpPr>
                <p:spPr>
                  <a:xfrm flipH="1">
                    <a:off x="877401" y="2780199"/>
                    <a:ext cx="315623" cy="643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0" y="0"/>
                    <a:ext cx="7252335" cy="4802536"/>
                    <a:chOff x="0" y="0"/>
                    <a:chExt cx="7252335" cy="4802536"/>
                  </a:xfrm>
                </p:grpSpPr>
                <p:sp>
                  <p:nvSpPr>
                    <p:cNvPr id="49" name="Freeform 48"/>
                    <p:cNvSpPr/>
                    <p:nvPr/>
                  </p:nvSpPr>
                  <p:spPr>
                    <a:xfrm rot="5400000">
                      <a:off x="3314700" y="3400425"/>
                      <a:ext cx="1701800" cy="427355"/>
                    </a:xfrm>
                    <a:custGeom>
                      <a:avLst/>
                      <a:gdLst>
                        <a:gd name="connsiteX0" fmla="*/ 0 w 3637128"/>
                        <a:gd name="connsiteY0" fmla="*/ 2286003 h 2299651"/>
                        <a:gd name="connsiteX1" fmla="*/ 1828800 w 3637128"/>
                        <a:gd name="connsiteY1" fmla="*/ 3 h 2299651"/>
                        <a:gd name="connsiteX2" fmla="*/ 3637128 w 3637128"/>
                        <a:gd name="connsiteY2" fmla="*/ 2299651 h 2299651"/>
                        <a:gd name="connsiteX3" fmla="*/ 3637128 w 3637128"/>
                        <a:gd name="connsiteY3" fmla="*/ 2299651 h 22996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637128" h="2299651">
                          <a:moveTo>
                            <a:pt x="0" y="2286003"/>
                          </a:moveTo>
                          <a:cubicBezTo>
                            <a:pt x="611306" y="1141865"/>
                            <a:pt x="1222612" y="-2272"/>
                            <a:pt x="1828800" y="3"/>
                          </a:cubicBezTo>
                          <a:cubicBezTo>
                            <a:pt x="2434988" y="2278"/>
                            <a:pt x="3637128" y="2299651"/>
                            <a:pt x="3637128" y="2299651"/>
                          </a:cubicBezTo>
                          <a:lnTo>
                            <a:pt x="3637128" y="2299651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0" y="0"/>
                      <a:ext cx="7252335" cy="4802536"/>
                      <a:chOff x="0" y="0"/>
                      <a:chExt cx="7252335" cy="4802536"/>
                    </a:xfrm>
                  </p:grpSpPr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3943350" y="2771775"/>
                        <a:ext cx="1168400" cy="0"/>
                      </a:xfrm>
                      <a:prstGeom prst="straightConnector1">
                        <a:avLst/>
                      </a:prstGeom>
                      <a:ln w="127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0" y="0"/>
                        <a:ext cx="7252335" cy="4802536"/>
                        <a:chOff x="0" y="0"/>
                        <a:chExt cx="7252335" cy="4802536"/>
                      </a:xfrm>
                    </p:grpSpPr>
                    <p:sp>
                      <p:nvSpPr>
                        <p:cNvPr id="53" name="Freeform 52"/>
                        <p:cNvSpPr/>
                        <p:nvPr/>
                      </p:nvSpPr>
                      <p:spPr>
                        <a:xfrm rot="5400000">
                          <a:off x="3314700" y="1704975"/>
                          <a:ext cx="1691640" cy="433070"/>
                        </a:xfrm>
                        <a:custGeom>
                          <a:avLst/>
                          <a:gdLst>
                            <a:gd name="connsiteX0" fmla="*/ 0 w 3637128"/>
                            <a:gd name="connsiteY0" fmla="*/ 2286003 h 2299651"/>
                            <a:gd name="connsiteX1" fmla="*/ 1828800 w 3637128"/>
                            <a:gd name="connsiteY1" fmla="*/ 3 h 2299651"/>
                            <a:gd name="connsiteX2" fmla="*/ 3637128 w 3637128"/>
                            <a:gd name="connsiteY2" fmla="*/ 2299651 h 2299651"/>
                            <a:gd name="connsiteX3" fmla="*/ 3637128 w 3637128"/>
                            <a:gd name="connsiteY3" fmla="*/ 2299651 h 229965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637128" h="2299651">
                              <a:moveTo>
                                <a:pt x="0" y="2286003"/>
                              </a:moveTo>
                              <a:cubicBezTo>
                                <a:pt x="611306" y="1141865"/>
                                <a:pt x="1222612" y="-2272"/>
                                <a:pt x="1828800" y="3"/>
                              </a:cubicBezTo>
                              <a:cubicBezTo>
                                <a:pt x="2434988" y="2278"/>
                                <a:pt x="3637128" y="2299651"/>
                                <a:pt x="3637128" y="2299651"/>
                              </a:cubicBezTo>
                              <a:lnTo>
                                <a:pt x="3637128" y="2299651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63" name="Group 62"/>
                        <p:cNvGrpSpPr/>
                        <p:nvPr/>
                      </p:nvGrpSpPr>
                      <p:grpSpPr>
                        <a:xfrm>
                          <a:off x="0" y="0"/>
                          <a:ext cx="7252335" cy="4802536"/>
                          <a:chOff x="0" y="0"/>
                          <a:chExt cx="7252335" cy="4802536"/>
                        </a:xfrm>
                      </p:grpSpPr>
                      <p:sp>
                        <p:nvSpPr>
                          <p:cNvPr id="64" name="Text Box 102"/>
                          <p:cNvSpPr txBox="1"/>
                          <p:nvPr/>
                        </p:nvSpPr>
                        <p:spPr>
                          <a:xfrm>
                            <a:off x="5885180" y="2564318"/>
                            <a:ext cx="483434" cy="2520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sz="1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5" name="Text Box 48"/>
                          <p:cNvSpPr txBox="1"/>
                          <p:nvPr/>
                        </p:nvSpPr>
                        <p:spPr>
                          <a:xfrm>
                            <a:off x="3371850" y="0"/>
                            <a:ext cx="470535" cy="2520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sz="1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γ</a:t>
                            </a:r>
                            <a:r>
                              <a:rPr lang="en-US" sz="1000" baseline="-25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41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6" name="Text Box 99"/>
                          <p:cNvSpPr txBox="1"/>
                          <p:nvPr/>
                        </p:nvSpPr>
                        <p:spPr>
                          <a:xfrm>
                            <a:off x="6781800" y="2638425"/>
                            <a:ext cx="470535" cy="2520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sz="11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ε</a:t>
                            </a:r>
                            <a:r>
                              <a:rPr lang="en-US" sz="1100" baseline="-25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10 10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67" name="Group 66"/>
                          <p:cNvGrpSpPr/>
                          <p:nvPr/>
                        </p:nvGrpSpPr>
                        <p:grpSpPr>
                          <a:xfrm>
                            <a:off x="266700" y="257175"/>
                            <a:ext cx="6591300" cy="4545361"/>
                            <a:chOff x="0" y="0"/>
                            <a:chExt cx="6591300" cy="4545361"/>
                          </a:xfrm>
                        </p:grpSpPr>
                        <p:cxnSp>
                          <p:nvCxnSpPr>
                            <p:cNvPr id="70" name="Straight Arrow Connector 69"/>
                            <p:cNvCxnSpPr/>
                            <p:nvPr/>
                          </p:nvCxnSpPr>
                          <p:spPr>
                            <a:xfrm flipV="1">
                              <a:off x="0" y="2505075"/>
                              <a:ext cx="227330" cy="1285"/>
                            </a:xfrm>
                            <a:prstGeom prst="straightConnector1">
                              <a:avLst/>
                            </a:prstGeom>
                            <a:ln w="1270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71" name="Group 70"/>
                            <p:cNvGrpSpPr/>
                            <p:nvPr/>
                          </p:nvGrpSpPr>
                          <p:grpSpPr>
                            <a:xfrm>
                              <a:off x="236665" y="0"/>
                              <a:ext cx="6354635" cy="4545361"/>
                              <a:chOff x="8065" y="0"/>
                              <a:chExt cx="6354635" cy="4545361"/>
                            </a:xfrm>
                          </p:grpSpPr>
                          <p:sp>
                            <p:nvSpPr>
                              <p:cNvPr id="100" name="Oval 99"/>
                              <p:cNvSpPr/>
                              <p:nvPr/>
                            </p:nvSpPr>
                            <p:spPr>
                              <a:xfrm>
                                <a:off x="2670555" y="514350"/>
                                <a:ext cx="770605" cy="716311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η</a:t>
                                </a:r>
                                <a:r>
                                  <a:rPr lang="en-US" sz="1100" baseline="-250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1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93" name="Oval 92"/>
                              <p:cNvSpPr/>
                              <p:nvPr/>
                            </p:nvSpPr>
                            <p:spPr>
                              <a:xfrm>
                                <a:off x="2670555" y="3829050"/>
                                <a:ext cx="770605" cy="716311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η</a:t>
                                </a:r>
                                <a:r>
                                  <a:rPr lang="en-US" sz="1100" baseline="-250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3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6" name="Oval 85"/>
                              <p:cNvSpPr/>
                              <p:nvPr/>
                            </p:nvSpPr>
                            <p:spPr>
                              <a:xfrm>
                                <a:off x="2680080" y="2152650"/>
                                <a:ext cx="770605" cy="716311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η</a:t>
                                </a:r>
                                <a:r>
                                  <a:rPr lang="en-US" sz="1100" baseline="-250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75" name="Straight Arrow Connector 74"/>
                              <p:cNvCxnSpPr>
                                <a:endCxn id="86" idx="2"/>
                              </p:cNvCxnSpPr>
                              <p:nvPr/>
                            </p:nvCxnSpPr>
                            <p:spPr>
                              <a:xfrm flipV="1">
                                <a:off x="1485900" y="2510806"/>
                                <a:ext cx="1194180" cy="3793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76" name="Freeform 75"/>
                              <p:cNvSpPr/>
                              <p:nvPr/>
                            </p:nvSpPr>
                            <p:spPr>
                              <a:xfrm>
                                <a:off x="1143000" y="0"/>
                                <a:ext cx="3756025" cy="2155825"/>
                              </a:xfrm>
                              <a:custGeom>
                                <a:avLst/>
                                <a:gdLst>
                                  <a:gd name="connsiteX0" fmla="*/ 0 w 3637128"/>
                                  <a:gd name="connsiteY0" fmla="*/ 2286003 h 2299651"/>
                                  <a:gd name="connsiteX1" fmla="*/ 1828800 w 3637128"/>
                                  <a:gd name="connsiteY1" fmla="*/ 3 h 2299651"/>
                                  <a:gd name="connsiteX2" fmla="*/ 3637128 w 3637128"/>
                                  <a:gd name="connsiteY2" fmla="*/ 2299651 h 2299651"/>
                                  <a:gd name="connsiteX3" fmla="*/ 3637128 w 3637128"/>
                                  <a:gd name="connsiteY3" fmla="*/ 2299651 h 2299651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</a:cxnLst>
                                <a:rect l="l" t="t" r="r" b="b"/>
                                <a:pathLst>
                                  <a:path w="3637128" h="2299651">
                                    <a:moveTo>
                                      <a:pt x="0" y="2286003"/>
                                    </a:moveTo>
                                    <a:cubicBezTo>
                                      <a:pt x="611306" y="1141865"/>
                                      <a:pt x="1222612" y="-2272"/>
                                      <a:pt x="1828800" y="3"/>
                                    </a:cubicBezTo>
                                    <a:cubicBezTo>
                                      <a:pt x="2434988" y="2278"/>
                                      <a:pt x="3637128" y="2299651"/>
                                      <a:pt x="3637128" y="2299651"/>
                                    </a:cubicBezTo>
                                    <a:lnTo>
                                      <a:pt x="3637128" y="2299651"/>
                                    </a:lnTo>
                                  </a:path>
                                </a:pathLst>
                              </a:cu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7" name="Freeform 76"/>
                              <p:cNvSpPr/>
                              <p:nvPr/>
                            </p:nvSpPr>
                            <p:spPr>
                              <a:xfrm rot="5400000">
                                <a:off x="2200275" y="2076450"/>
                                <a:ext cx="3391535" cy="885190"/>
                              </a:xfrm>
                              <a:custGeom>
                                <a:avLst/>
                                <a:gdLst>
                                  <a:gd name="connsiteX0" fmla="*/ 0 w 3637128"/>
                                  <a:gd name="connsiteY0" fmla="*/ 2286003 h 2299651"/>
                                  <a:gd name="connsiteX1" fmla="*/ 1828800 w 3637128"/>
                                  <a:gd name="connsiteY1" fmla="*/ 3 h 2299651"/>
                                  <a:gd name="connsiteX2" fmla="*/ 3637128 w 3637128"/>
                                  <a:gd name="connsiteY2" fmla="*/ 2299651 h 2299651"/>
                                  <a:gd name="connsiteX3" fmla="*/ 3637128 w 3637128"/>
                                  <a:gd name="connsiteY3" fmla="*/ 2299651 h 2299651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</a:cxnLst>
                                <a:rect l="l" t="t" r="r" b="b"/>
                                <a:pathLst>
                                  <a:path w="3637128" h="2299651">
                                    <a:moveTo>
                                      <a:pt x="0" y="2286003"/>
                                    </a:moveTo>
                                    <a:cubicBezTo>
                                      <a:pt x="611306" y="1141865"/>
                                      <a:pt x="1222612" y="-2272"/>
                                      <a:pt x="1828800" y="3"/>
                                    </a:cubicBezTo>
                                    <a:cubicBezTo>
                                      <a:pt x="2434988" y="2278"/>
                                      <a:pt x="3637128" y="2299651"/>
                                      <a:pt x="3637128" y="2299651"/>
                                    </a:cubicBezTo>
                                    <a:lnTo>
                                      <a:pt x="3637128" y="2299651"/>
                                    </a:lnTo>
                                  </a:path>
                                </a:pathLst>
                              </a:cu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headEnd type="triangle"/>
                                <a:tailEnd type="triangle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" name="Text Box 35"/>
                              <p:cNvSpPr txBox="1"/>
                              <p:nvPr/>
                            </p:nvSpPr>
                            <p:spPr>
                              <a:xfrm>
                                <a:off x="3867150" y="2276475"/>
                                <a:ext cx="470535" cy="252095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β</a:t>
                                </a:r>
                                <a:r>
                                  <a:rPr lang="en-US" sz="1100" baseline="-2500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42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" name="Text Box 36"/>
                              <p:cNvSpPr txBox="1"/>
                              <p:nvPr/>
                            </p:nvSpPr>
                            <p:spPr>
                              <a:xfrm>
                                <a:off x="1876425" y="2276475"/>
                                <a:ext cx="470535" cy="252095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00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γ</a:t>
                                </a:r>
                                <a:r>
                                  <a:rPr lang="en-US" sz="1000" baseline="-2500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21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0" name="Oval 79"/>
                              <p:cNvSpPr/>
                              <p:nvPr/>
                            </p:nvSpPr>
                            <p:spPr>
                              <a:xfrm>
                                <a:off x="714375" y="2152650"/>
                                <a:ext cx="770605" cy="716311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0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ξ</a:t>
                                </a:r>
                                <a:r>
                                  <a:rPr lang="en-US" sz="1000" baseline="-250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1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1" name="Oval 80"/>
                              <p:cNvSpPr/>
                              <p:nvPr/>
                            </p:nvSpPr>
                            <p:spPr>
                              <a:xfrm>
                                <a:off x="4619625" y="2152650"/>
                                <a:ext cx="770255" cy="716280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η</a:t>
                                </a:r>
                                <a:r>
                                  <a:rPr lang="en-US" sz="1100" baseline="-250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4</a:t>
                                </a:r>
                                <a:endParaRPr lang="en-US" sz="110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2" name="Rectangle 81"/>
                              <p:cNvSpPr/>
                              <p:nvPr/>
                            </p:nvSpPr>
                            <p:spPr>
                              <a:xfrm>
                                <a:off x="8065" y="2362842"/>
                                <a:ext cx="374650" cy="299720"/>
                              </a:xfrm>
                              <a:prstGeom prst="rect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endParaRPr lang="en-US" sz="900" dirty="0" smtClean="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900" dirty="0" smtClean="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X</a:t>
                                </a:r>
                                <a:endParaRPr lang="en-US" sz="1100" dirty="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 </a:t>
                                </a:r>
                              </a:p>
                            </p:txBody>
                          </p:sp>
                          <p:sp>
                            <p:nvSpPr>
                              <p:cNvPr id="83" name="Rectangle 82"/>
                              <p:cNvSpPr/>
                              <p:nvPr/>
                            </p:nvSpPr>
                            <p:spPr>
                              <a:xfrm>
                                <a:off x="5715000" y="2343150"/>
                                <a:ext cx="453788" cy="299720"/>
                              </a:xfrm>
                              <a:prstGeom prst="rect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endParaRPr lang="en-US" sz="900" dirty="0" smtClean="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900" dirty="0" smtClean="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Y</a:t>
                                </a:r>
                                <a:endParaRPr lang="en-US" sz="1100" dirty="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marL="0" marR="0" algn="ctr">
                                  <a:lnSpc>
                                    <a:spcPct val="115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 </a:t>
                                </a:r>
                              </a:p>
                            </p:txBody>
                          </p:sp>
                          <p:cxnSp>
                            <p:nvCxnSpPr>
                              <p:cNvPr id="84" name="Straight Arrow Connector 83"/>
                              <p:cNvCxnSpPr/>
                              <p:nvPr/>
                            </p:nvCxnSpPr>
                            <p:spPr>
                              <a:xfrm flipH="1">
                                <a:off x="6172200" y="2514600"/>
                                <a:ext cx="190500" cy="0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68" name="Text Box 105"/>
                          <p:cNvSpPr txBox="1"/>
                          <p:nvPr/>
                        </p:nvSpPr>
                        <p:spPr>
                          <a:xfrm>
                            <a:off x="0" y="2638425"/>
                            <a:ext cx="458470" cy="2520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sz="1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δ</a:t>
                            </a:r>
                            <a:r>
                              <a:rPr lang="en-US" sz="1000" baseline="-25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 11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9" name="Text Box 106"/>
                          <p:cNvSpPr txBox="1"/>
                          <p:nvPr/>
                        </p:nvSpPr>
                        <p:spPr>
                          <a:xfrm>
                            <a:off x="952500" y="2552700"/>
                            <a:ext cx="483235" cy="2520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1000"/>
                              </a:spcAft>
                            </a:pPr>
                            <a:r>
                              <a:rPr lang="en-US" sz="10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1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6269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25517</TotalTime>
  <Words>1541</Words>
  <Application>Microsoft Office PowerPoint</Application>
  <PresentationFormat>Widescreen</PresentationFormat>
  <Paragraphs>494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Times New Roman</vt:lpstr>
      <vt:lpstr>Tw Cen MT</vt:lpstr>
      <vt:lpstr>Tw Cen MT Condensed</vt:lpstr>
      <vt:lpstr>Wingdings 3</vt:lpstr>
      <vt:lpstr>Integral</vt:lpstr>
      <vt:lpstr>Structural Equation Modeling with Patient Reported outcomes</vt:lpstr>
      <vt:lpstr>Context</vt:lpstr>
      <vt:lpstr>Outline</vt:lpstr>
      <vt:lpstr>What is SEM?</vt:lpstr>
      <vt:lpstr>Third Variable Analyses</vt:lpstr>
      <vt:lpstr>What is a latent variable?</vt:lpstr>
      <vt:lpstr>Example Model</vt:lpstr>
      <vt:lpstr>Measurement Model</vt:lpstr>
      <vt:lpstr>Structural Model</vt:lpstr>
      <vt:lpstr>Example Model</vt:lpstr>
      <vt:lpstr>Conceptual model (Wilson, et al. 2016)</vt:lpstr>
      <vt:lpstr>Analyzed model (Wilson, et al. 2016)</vt:lpstr>
      <vt:lpstr>STEPS in conducting SEM </vt:lpstr>
      <vt:lpstr>A Word of caution</vt:lpstr>
      <vt:lpstr>When can you use SEM</vt:lpstr>
      <vt:lpstr>Examples</vt:lpstr>
      <vt:lpstr>Latent Class Analysis (Stempel, et al. Under Review)</vt:lpstr>
      <vt:lpstr>Growth Curve Modeling (Martin, et al. 2015)</vt:lpstr>
      <vt:lpstr>Autoregressive mediation Model (Cox, et al. 2015)</vt:lpstr>
      <vt:lpstr>Pros of SEM</vt:lpstr>
      <vt:lpstr>Cons of using SEM</vt:lpstr>
      <vt:lpstr>Psychometrics (i.e., my soapbox)</vt:lpstr>
      <vt:lpstr>Third Variable Analyses</vt:lpstr>
      <vt:lpstr>Software options</vt:lpstr>
      <vt:lpstr>Example</vt:lpstr>
      <vt:lpstr>Scaling latent variables</vt:lpstr>
      <vt:lpstr>Number of indicators</vt:lpstr>
      <vt:lpstr>Fit Indices</vt:lpstr>
      <vt:lpstr>Fit Indices (examples, c.f. Hu &amp; Bentler, 1998)</vt:lpstr>
      <vt:lpstr>Fit Indices (examples, c.f. Hu &amp; Bentler, 1998)</vt:lpstr>
      <vt:lpstr>Fit Indices (examples)</vt:lpstr>
      <vt:lpstr>Model Estimation</vt:lpstr>
      <vt:lpstr>Model Estimation (cont.)</vt:lpstr>
      <vt:lpstr>When to use SEM?</vt:lpstr>
      <vt:lpstr>THANKS!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Equation Modeling with Patient Reported outcomes</dc:title>
  <dc:creator>Cox-Martin, Matthew G</dc:creator>
  <cp:lastModifiedBy>Cox-Martin, Matthew G</cp:lastModifiedBy>
  <cp:revision>45</cp:revision>
  <dcterms:created xsi:type="dcterms:W3CDTF">2017-03-14T15:45:05Z</dcterms:created>
  <dcterms:modified xsi:type="dcterms:W3CDTF">2018-05-04T18:06:39Z</dcterms:modified>
</cp:coreProperties>
</file>