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3" r:id="rId3"/>
    <p:sldId id="263" r:id="rId4"/>
    <p:sldId id="259" r:id="rId5"/>
    <p:sldId id="262" r:id="rId6"/>
    <p:sldId id="279" r:id="rId7"/>
    <p:sldId id="274" r:id="rId8"/>
    <p:sldId id="280" r:id="rId9"/>
    <p:sldId id="275" r:id="rId10"/>
    <p:sldId id="276" r:id="rId11"/>
    <p:sldId id="27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12/16/2022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2611787"/>
            <a:ext cx="9000744" cy="1839166"/>
          </a:xfrm>
        </p:spPr>
        <p:txBody>
          <a:bodyPr>
            <a:normAutofit/>
          </a:bodyPr>
          <a:lstStyle/>
          <a:p>
            <a:r>
              <a:rPr lang="vi-VN" sz="5000" dirty="0" smtClean="0">
                <a:latin typeface="+mn-lt"/>
              </a:rPr>
              <a:t>Hệ mã hóa RC5</a:t>
            </a:r>
            <a:endParaRPr lang="vi-VN" sz="5000" dirty="0">
              <a:latin typeface="+mn-lt"/>
            </a:endParaRPr>
          </a:p>
        </p:txBody>
      </p:sp>
      <p:sp>
        <p:nvSpPr>
          <p:cNvPr id="3" name="Subtitle 2"/>
          <p:cNvSpPr>
            <a:spLocks noGrp="1"/>
          </p:cNvSpPr>
          <p:nvPr>
            <p:ph type="subTitle" idx="1"/>
          </p:nvPr>
        </p:nvSpPr>
        <p:spPr>
          <a:xfrm>
            <a:off x="8009792" y="5723792"/>
            <a:ext cx="4042000" cy="859888"/>
          </a:xfrm>
        </p:spPr>
        <p:txBody>
          <a:bodyPr/>
          <a:lstStyle/>
          <a:p>
            <a:pPr algn="l"/>
            <a:r>
              <a:rPr lang="vi-VN" dirty="0" smtClean="0">
                <a:solidFill>
                  <a:schemeClr val="bg1"/>
                </a:solidFill>
                <a:latin typeface="Times New Roman" panose="02020603050405020304" pitchFamily="18" charset="0"/>
                <a:cs typeface="Times New Roman" panose="02020603050405020304" pitchFamily="18" charset="0"/>
              </a:rPr>
              <a:t>Sinh viên: Vũ Tiến Chung – 82418</a:t>
            </a:r>
          </a:p>
          <a:p>
            <a:pPr algn="l"/>
            <a:r>
              <a:rPr lang="vi-VN" dirty="0" smtClean="0">
                <a:solidFill>
                  <a:schemeClr val="bg1"/>
                </a:solidFill>
                <a:latin typeface="Times New Roman" panose="02020603050405020304" pitchFamily="18" charset="0"/>
                <a:cs typeface="Times New Roman" panose="02020603050405020304" pitchFamily="18" charset="0"/>
              </a:rPr>
              <a:t>GVHD: thầy Nguyễn Hữu Tuân</a:t>
            </a:r>
            <a:endParaRPr lang="vi-VN"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713" y="367558"/>
            <a:ext cx="725225" cy="723695"/>
          </a:xfrm>
          <a:prstGeom prst="rect">
            <a:avLst/>
          </a:prstGeom>
        </p:spPr>
      </p:pic>
      <p:sp>
        <p:nvSpPr>
          <p:cNvPr id="5" name="Subtitle 2"/>
          <p:cNvSpPr txBox="1">
            <a:spLocks/>
          </p:cNvSpPr>
          <p:nvPr/>
        </p:nvSpPr>
        <p:spPr>
          <a:xfrm>
            <a:off x="2608326" y="367558"/>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vi-VN" sz="2800" dirty="0" smtClean="0">
                <a:solidFill>
                  <a:schemeClr val="bg1"/>
                </a:solidFill>
                <a:latin typeface="Times New Roman" panose="02020603050405020304" pitchFamily="18" charset="0"/>
                <a:cs typeface="Times New Roman" panose="02020603050405020304" pitchFamily="18" charset="0"/>
              </a:rPr>
              <a:t>Trường Đại học Hàng Hải Việt Nam</a:t>
            </a:r>
            <a:endParaRPr lang="vi-V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437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369" y="501162"/>
            <a:ext cx="5468816" cy="646331"/>
          </a:xfrm>
          <a:prstGeom prst="rect">
            <a:avLst/>
          </a:prstGeom>
          <a:noFill/>
        </p:spPr>
        <p:txBody>
          <a:bodyPr wrap="square" rtlCol="0">
            <a:spAutoFit/>
          </a:bodyPr>
          <a:lstStyle/>
          <a:p>
            <a:r>
              <a:rPr lang="vi-VN" sz="3600" smtClean="0">
                <a:solidFill>
                  <a:schemeClr val="bg1"/>
                </a:solidFill>
              </a:rPr>
              <a:t>Giao diện chương trình</a:t>
            </a:r>
            <a:endParaRPr lang="vi-VN" sz="3600" dirty="0">
              <a:solidFill>
                <a:schemeClr val="bg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92369" y="1556239"/>
            <a:ext cx="7532663" cy="4862146"/>
          </a:xfrm>
          <a:prstGeom prst="rect">
            <a:avLst/>
          </a:prstGeom>
        </p:spPr>
      </p:pic>
    </p:spTree>
    <p:extLst>
      <p:ext uri="{BB962C8B-B14F-4D97-AF65-F5344CB8AC3E}">
        <p14:creationId xmlns:p14="http://schemas.microsoft.com/office/powerpoint/2010/main" val="364386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6424" y="290146"/>
            <a:ext cx="5713168" cy="646331"/>
          </a:xfrm>
          <a:prstGeom prst="rect">
            <a:avLst/>
          </a:prstGeom>
          <a:noFill/>
        </p:spPr>
        <p:txBody>
          <a:bodyPr wrap="square" rtlCol="0">
            <a:spAutoFit/>
          </a:bodyPr>
          <a:lstStyle/>
          <a:p>
            <a:r>
              <a:rPr lang="vi-VN" sz="3600" dirty="0" smtClean="0">
                <a:solidFill>
                  <a:schemeClr val="bg1"/>
                </a:solidFill>
              </a:rPr>
              <a:t>Mã hóa file:</a:t>
            </a:r>
            <a:endParaRPr lang="vi-VN" sz="3600" dirty="0">
              <a:solidFill>
                <a:schemeClr val="bg1"/>
              </a:solidFill>
            </a:endParaRPr>
          </a:p>
        </p:txBody>
      </p:sp>
      <p:sp>
        <p:nvSpPr>
          <p:cNvPr id="7" name="TextBox 6"/>
          <p:cNvSpPr txBox="1"/>
          <p:nvPr/>
        </p:nvSpPr>
        <p:spPr>
          <a:xfrm>
            <a:off x="248016" y="1394145"/>
            <a:ext cx="3859823" cy="369332"/>
          </a:xfrm>
          <a:prstGeom prst="rect">
            <a:avLst/>
          </a:prstGeom>
          <a:noFill/>
        </p:spPr>
        <p:txBody>
          <a:bodyPr wrap="square" rtlCol="0">
            <a:spAutoFit/>
          </a:bodyPr>
          <a:lstStyle/>
          <a:p>
            <a:r>
              <a:rPr lang="vi-VN" dirty="0" smtClean="0">
                <a:solidFill>
                  <a:schemeClr val="bg1"/>
                </a:solidFill>
              </a:rPr>
              <a:t>File cần mã hóa</a:t>
            </a:r>
            <a:endParaRPr lang="vi-VN" dirty="0">
              <a:solidFill>
                <a:schemeClr val="bg1"/>
              </a:solidFill>
            </a:endParaRPr>
          </a:p>
        </p:txBody>
      </p:sp>
      <p:sp>
        <p:nvSpPr>
          <p:cNvPr id="8" name="TextBox 7"/>
          <p:cNvSpPr txBox="1"/>
          <p:nvPr/>
        </p:nvSpPr>
        <p:spPr>
          <a:xfrm>
            <a:off x="4397798" y="1430997"/>
            <a:ext cx="2910253" cy="369332"/>
          </a:xfrm>
          <a:prstGeom prst="rect">
            <a:avLst/>
          </a:prstGeom>
          <a:noFill/>
        </p:spPr>
        <p:txBody>
          <a:bodyPr wrap="square" rtlCol="0">
            <a:spAutoFit/>
          </a:bodyPr>
          <a:lstStyle/>
          <a:p>
            <a:r>
              <a:rPr lang="vi-VN" dirty="0" smtClean="0">
                <a:solidFill>
                  <a:schemeClr val="bg1"/>
                </a:solidFill>
              </a:rPr>
              <a:t>File sau khi mã </a:t>
            </a:r>
            <a:endParaRPr lang="vi-VN" dirty="0">
              <a:solidFill>
                <a:schemeClr val="bg1"/>
              </a:solidFill>
            </a:endParaRPr>
          </a:p>
        </p:txBody>
      </p:sp>
      <p:sp>
        <p:nvSpPr>
          <p:cNvPr id="10" name="TextBox 9"/>
          <p:cNvSpPr txBox="1"/>
          <p:nvPr/>
        </p:nvSpPr>
        <p:spPr>
          <a:xfrm>
            <a:off x="808892" y="5108331"/>
            <a:ext cx="5943600" cy="369332"/>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Tương tự, giải mã file thì chúng ta làm ngược lại</a:t>
            </a:r>
            <a:endParaRPr lang="vi-VN" dirty="0">
              <a:solidFill>
                <a:schemeClr val="bg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248016" y="1913899"/>
            <a:ext cx="4024635" cy="2367432"/>
          </a:xfrm>
          <a:prstGeom prst="rect">
            <a:avLst/>
          </a:prstGeom>
        </p:spPr>
      </p:pic>
      <p:pic>
        <p:nvPicPr>
          <p:cNvPr id="12" name="Picture 11"/>
          <p:cNvPicPr>
            <a:picLocks noChangeAspect="1"/>
          </p:cNvPicPr>
          <p:nvPr/>
        </p:nvPicPr>
        <p:blipFill>
          <a:blip r:embed="rId3"/>
          <a:stretch>
            <a:fillRect/>
          </a:stretch>
        </p:blipFill>
        <p:spPr>
          <a:xfrm>
            <a:off x="4397798" y="1912239"/>
            <a:ext cx="7689246" cy="1356478"/>
          </a:xfrm>
          <a:prstGeom prst="rect">
            <a:avLst/>
          </a:prstGeom>
        </p:spPr>
      </p:pic>
    </p:spTree>
    <p:extLst>
      <p:ext uri="{BB962C8B-B14F-4D97-AF65-F5344CB8AC3E}">
        <p14:creationId xmlns:p14="http://schemas.microsoft.com/office/powerpoint/2010/main" val="393225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369" y="501162"/>
            <a:ext cx="2804746" cy="646331"/>
          </a:xfrm>
          <a:prstGeom prst="rect">
            <a:avLst/>
          </a:prstGeom>
          <a:noFill/>
        </p:spPr>
        <p:txBody>
          <a:bodyPr wrap="square" rtlCol="0">
            <a:spAutoFit/>
          </a:bodyPr>
          <a:lstStyle/>
          <a:p>
            <a:r>
              <a:rPr lang="vi-VN" sz="3600" dirty="0" smtClean="0">
                <a:solidFill>
                  <a:schemeClr val="bg1"/>
                </a:solidFill>
                <a:latin typeface="Times New Roman" panose="02020603050405020304" pitchFamily="18" charset="0"/>
                <a:cs typeface="Times New Roman" panose="02020603050405020304" pitchFamily="18" charset="0"/>
              </a:rPr>
              <a:t>Kết luận</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15462" y="1415561"/>
            <a:ext cx="9926515" cy="3139321"/>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Ưu điểm:</a:t>
            </a:r>
          </a:p>
          <a:p>
            <a:r>
              <a:rPr lang="vi-VN" dirty="0" smtClean="0">
                <a:solidFill>
                  <a:schemeClr val="bg1"/>
                </a:solidFill>
                <a:latin typeface="Times New Roman" panose="02020603050405020304" pitchFamily="18" charset="0"/>
                <a:cs typeface="Times New Roman" panose="02020603050405020304" pitchFamily="18" charset="0"/>
              </a:rPr>
              <a:t>+ RC5 </a:t>
            </a:r>
            <a:r>
              <a:rPr lang="vi-VN" dirty="0">
                <a:solidFill>
                  <a:schemeClr val="bg1"/>
                </a:solidFill>
                <a:latin typeface="Times New Roman" panose="02020603050405020304" pitchFamily="18" charset="0"/>
                <a:cs typeface="Times New Roman" panose="02020603050405020304" pitchFamily="18" charset="0"/>
              </a:rPr>
              <a:t>là một thuật toán mã hóa khối với tốc độ nhanh được thiết kế cho việc sử dụng dễ dàng cho cả phần cứng lẫn phần mềm.</a:t>
            </a:r>
            <a:br>
              <a:rPr lang="vi-VN" dirty="0">
                <a:solidFill>
                  <a:schemeClr val="bg1"/>
                </a:solidFill>
                <a:latin typeface="Times New Roman" panose="02020603050405020304" pitchFamily="18" charset="0"/>
                <a:cs typeface="Times New Roman" panose="02020603050405020304" pitchFamily="18" charset="0"/>
              </a:rPr>
            </a:br>
            <a:r>
              <a:rPr lang="vi-VN" dirty="0" smtClean="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RC5 thì rất đơn giản </a:t>
            </a:r>
            <a:endParaRPr lang="vi-VN" dirty="0" smtClean="0">
              <a:solidFill>
                <a:schemeClr val="bg1"/>
              </a:solidFill>
              <a:latin typeface="Times New Roman" panose="02020603050405020304" pitchFamily="18" charset="0"/>
              <a:cs typeface="Times New Roman" panose="02020603050405020304" pitchFamily="18" charset="0"/>
            </a:endParaRPr>
          </a:p>
          <a:p>
            <a:r>
              <a:rPr lang="vi-VN" dirty="0" smtClean="0">
                <a:solidFill>
                  <a:schemeClr val="bg1"/>
                </a:solidFill>
                <a:latin typeface="Times New Roman" panose="02020603050405020304" pitchFamily="18" charset="0"/>
                <a:cs typeface="Times New Roman" panose="02020603050405020304" pitchFamily="18" charset="0"/>
              </a:rPr>
              <a:t>+ RC5 </a:t>
            </a:r>
            <a:r>
              <a:rPr lang="vi-VN" dirty="0">
                <a:solidFill>
                  <a:schemeClr val="bg1"/>
                </a:solidFill>
                <a:latin typeface="Times New Roman" panose="02020603050405020304" pitchFamily="18" charset="0"/>
                <a:cs typeface="Times New Roman" panose="02020603050405020304" pitchFamily="18" charset="0"/>
              </a:rPr>
              <a:t>là các thao tác quay sử dụng chặt chẽ các </a:t>
            </a:r>
            <a:r>
              <a:rPr lang="vi-VN" dirty="0" smtClean="0">
                <a:solidFill>
                  <a:schemeClr val="bg1"/>
                </a:solidFill>
                <a:latin typeface="Times New Roman" panose="02020603050405020304" pitchFamily="18" charset="0"/>
                <a:cs typeface="Times New Roman" panose="02020603050405020304" pitchFamily="18" charset="0"/>
              </a:rPr>
              <a:t>dữ liệu </a:t>
            </a:r>
            <a:r>
              <a:rPr lang="vi-VN" dirty="0">
                <a:solidFill>
                  <a:schemeClr val="bg1"/>
                </a:solidFill>
                <a:latin typeface="Times New Roman" panose="02020603050405020304" pitchFamily="18" charset="0"/>
                <a:cs typeface="Times New Roman" panose="02020603050405020304" pitchFamily="18" charset="0"/>
              </a:rPr>
              <a:t>phụ thuộc với nhau nhằm tránh được các phép thám mã tuyến tính và vi phân.</a:t>
            </a:r>
          </a:p>
          <a:p>
            <a:r>
              <a:rPr lang="vi-VN" dirty="0">
                <a:solidFill>
                  <a:schemeClr val="bg1"/>
                </a:solidFill>
                <a:latin typeface="Times New Roman" panose="02020603050405020304" pitchFamily="18" charset="0"/>
                <a:cs typeface="Times New Roman" panose="02020603050405020304" pitchFamily="18" charset="0"/>
              </a:rPr>
              <a:t>+ Cơ chế mở rộng khóa của RC5 là một chiều. Do vậy các hacker khó có thể phục hồi lại khóa chính ngay cả khi đã xác định được bộ khóa mở rộng.</a:t>
            </a:r>
          </a:p>
          <a:p>
            <a:r>
              <a:rPr lang="vi-VN" dirty="0">
                <a:solidFill>
                  <a:schemeClr val="bg1"/>
                </a:solidFill>
                <a:latin typeface="Times New Roman" panose="02020603050405020304" pitchFamily="18" charset="0"/>
                <a:cs typeface="Times New Roman" panose="02020603050405020304" pitchFamily="18" charset="0"/>
              </a:rPr>
              <a:t>+ Mỗi quá trình mã hóa và giải mã của RC5 được thực hiện trên hai khối w bit do vậy có thể tăng tốc độ mã hóa.</a:t>
            </a:r>
          </a:p>
          <a:p>
            <a:pPr marL="285750" indent="-285750">
              <a:buFontTx/>
              <a:buChar char="-"/>
            </a:pPr>
            <a:endParaRPr lang="vi-VN"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15462" y="4554882"/>
            <a:ext cx="10111154" cy="1754326"/>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Nhươc điểm:</a:t>
            </a:r>
          </a:p>
          <a:p>
            <a:r>
              <a:rPr lang="vi-VN" dirty="0" smtClean="0">
                <a:solidFill>
                  <a:schemeClr val="bg1"/>
                </a:solidFill>
                <a:latin typeface="Times New Roman" panose="02020603050405020304" pitchFamily="18" charset="0"/>
                <a:cs typeface="Times New Roman" panose="02020603050405020304" pitchFamily="18" charset="0"/>
              </a:rPr>
              <a:t>+ Trên </a:t>
            </a:r>
            <a:r>
              <a:rPr lang="vi-VN" dirty="0">
                <a:solidFill>
                  <a:schemeClr val="bg1"/>
                </a:solidFill>
                <a:latin typeface="Times New Roman" panose="02020603050405020304" pitchFamily="18" charset="0"/>
                <a:cs typeface="Times New Roman" panose="02020603050405020304" pitchFamily="18" charset="0"/>
              </a:rPr>
              <a:t>thực tế cho đến năm 1998 thì chưa có cách thám mã nào có thể giải mã được RC5. Tuy nhiên một vài nghiên cứu lý thuyết đã cung cấp một vài cách thám mã có thể thực thi. Họ dựa vào đặc điểm là số lượng vòng lặp trong RC5 thì không phụ thuộc vào tất cả các bit trong một khối. Bên cạnh đó RC5 được thiết kế rất đơn giản do cơ chế mã hóa chỉ dựa vào các phép toán cộng, exclusive-or và quay.</a:t>
            </a:r>
          </a:p>
          <a:p>
            <a:endParaRPr lang="vi-V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8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2611787"/>
            <a:ext cx="9000744" cy="1839166"/>
          </a:xfrm>
        </p:spPr>
        <p:txBody>
          <a:bodyPr>
            <a:normAutofit/>
          </a:bodyPr>
          <a:lstStyle/>
          <a:p>
            <a:r>
              <a:rPr lang="vi-VN" sz="5000" dirty="0" smtClean="0">
                <a:latin typeface="+mn-lt"/>
              </a:rPr>
              <a:t>Thank you!</a:t>
            </a:r>
            <a:endParaRPr lang="vi-VN" sz="5000" dirty="0">
              <a:latin typeface="+mn-lt"/>
            </a:endParaRPr>
          </a:p>
        </p:txBody>
      </p:sp>
      <p:sp>
        <p:nvSpPr>
          <p:cNvPr id="3" name="Subtitle 2"/>
          <p:cNvSpPr>
            <a:spLocks noGrp="1"/>
          </p:cNvSpPr>
          <p:nvPr>
            <p:ph type="subTitle" idx="1"/>
          </p:nvPr>
        </p:nvSpPr>
        <p:spPr>
          <a:xfrm>
            <a:off x="7974623" y="5697414"/>
            <a:ext cx="4077169" cy="886265"/>
          </a:xfrm>
        </p:spPr>
        <p:txBody>
          <a:bodyPr/>
          <a:lstStyle/>
          <a:p>
            <a:pPr algn="l"/>
            <a:r>
              <a:rPr lang="vi-VN" dirty="0" smtClean="0">
                <a:solidFill>
                  <a:schemeClr val="bg1"/>
                </a:solidFill>
                <a:latin typeface="Times New Roman" panose="02020603050405020304" pitchFamily="18" charset="0"/>
                <a:cs typeface="Times New Roman" panose="02020603050405020304" pitchFamily="18" charset="0"/>
              </a:rPr>
              <a:t>Sinh viên: Vũ Tiến Chung – 82418</a:t>
            </a:r>
          </a:p>
          <a:p>
            <a:pPr algn="l"/>
            <a:r>
              <a:rPr lang="vi-VN" dirty="0" smtClean="0">
                <a:solidFill>
                  <a:schemeClr val="bg1"/>
                </a:solidFill>
                <a:latin typeface="Times New Roman" panose="02020603050405020304" pitchFamily="18" charset="0"/>
                <a:cs typeface="Times New Roman" panose="02020603050405020304" pitchFamily="18" charset="0"/>
              </a:rPr>
              <a:t>GVHD: thầy Nguyễn Hữu Tuân</a:t>
            </a:r>
            <a:endParaRPr lang="vi-VN"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317" y="431184"/>
            <a:ext cx="734018" cy="732469"/>
          </a:xfrm>
          <a:prstGeom prst="rect">
            <a:avLst/>
          </a:prstGeom>
        </p:spPr>
      </p:pic>
      <p:sp>
        <p:nvSpPr>
          <p:cNvPr id="5" name="Subtitle 2"/>
          <p:cNvSpPr txBox="1">
            <a:spLocks/>
          </p:cNvSpPr>
          <p:nvPr/>
        </p:nvSpPr>
        <p:spPr>
          <a:xfrm>
            <a:off x="2608326" y="43118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vi-VN" sz="2800" dirty="0" smtClean="0">
                <a:solidFill>
                  <a:schemeClr val="bg1"/>
                </a:solidFill>
                <a:latin typeface="Times New Roman" panose="02020603050405020304" pitchFamily="18" charset="0"/>
                <a:cs typeface="Times New Roman" panose="02020603050405020304" pitchFamily="18" charset="0"/>
              </a:rPr>
              <a:t>Trường Đại học Hàng Hải Việt Nam</a:t>
            </a:r>
            <a:endParaRPr lang="vi-V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59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938" y="298938"/>
            <a:ext cx="8774724" cy="646331"/>
          </a:xfrm>
          <a:prstGeom prst="rect">
            <a:avLst/>
          </a:prstGeom>
          <a:noFill/>
        </p:spPr>
        <p:txBody>
          <a:bodyPr wrap="square" rtlCol="0">
            <a:spAutoFit/>
          </a:bodyPr>
          <a:lstStyle/>
          <a:p>
            <a:r>
              <a:rPr lang="vi-VN" sz="3600" dirty="0" smtClean="0">
                <a:solidFill>
                  <a:schemeClr val="bg1"/>
                </a:solidFill>
              </a:rPr>
              <a:t>Xác định mục tiêu</a:t>
            </a:r>
            <a:endParaRPr lang="vi-VN" sz="3600" dirty="0">
              <a:solidFill>
                <a:schemeClr val="bg1"/>
              </a:solidFill>
            </a:endParaRPr>
          </a:p>
        </p:txBody>
      </p:sp>
      <p:sp>
        <p:nvSpPr>
          <p:cNvPr id="3" name="TextBox 2"/>
          <p:cNvSpPr txBox="1"/>
          <p:nvPr/>
        </p:nvSpPr>
        <p:spPr>
          <a:xfrm>
            <a:off x="720969" y="1323268"/>
            <a:ext cx="8220808" cy="369332"/>
          </a:xfrm>
          <a:prstGeom prst="rect">
            <a:avLst/>
          </a:prstGeom>
          <a:noFill/>
        </p:spPr>
        <p:txBody>
          <a:bodyPr wrap="square" rtlCol="0">
            <a:spAutoFit/>
          </a:bodyPr>
          <a:lstStyle/>
          <a:p>
            <a:r>
              <a:rPr lang="en-US" dirty="0" err="1">
                <a:solidFill>
                  <a:schemeClr val="bg1"/>
                </a:solidFill>
                <a:latin typeface="Times New Roman" panose="02020603050405020304" pitchFamily="18" charset="0"/>
                <a:cs typeface="Times New Roman" panose="02020603050405020304" pitchFamily="18" charset="0"/>
              </a:rPr>
              <a:t>Mã</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hóa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giải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mã</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chuỗi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kĩ</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hoặc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văn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bản</a:t>
            </a:r>
            <a:r>
              <a:rPr lang="en-US" dirty="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p:txBody>
      </p:sp>
      <p:pic>
        <p:nvPicPr>
          <p:cNvPr id="2056" name="Picture 8" descr="Kiến thức cơ bản] Mã hoá là gì, những thông tin đầy đủ về mã hó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69" y="2267386"/>
            <a:ext cx="7091240" cy="398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790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78069"/>
            <a:ext cx="7288823" cy="646331"/>
          </a:xfrm>
          <a:prstGeom prst="rect">
            <a:avLst/>
          </a:prstGeom>
          <a:noFill/>
        </p:spPr>
        <p:txBody>
          <a:bodyPr wrap="square" rtlCol="0">
            <a:spAutoFit/>
          </a:bodyPr>
          <a:lstStyle/>
          <a:p>
            <a:r>
              <a:rPr lang="vi-VN" sz="3600" dirty="0" smtClean="0">
                <a:solidFill>
                  <a:schemeClr val="bg1"/>
                </a:solidFill>
              </a:rPr>
              <a:t>Tổng quan</a:t>
            </a:r>
            <a:endParaRPr lang="vi-VN" sz="3600" dirty="0">
              <a:solidFill>
                <a:schemeClr val="bg1"/>
              </a:solidFill>
            </a:endParaRPr>
          </a:p>
        </p:txBody>
      </p:sp>
      <p:sp>
        <p:nvSpPr>
          <p:cNvPr id="4" name="TextBox 3"/>
          <p:cNvSpPr txBox="1"/>
          <p:nvPr/>
        </p:nvSpPr>
        <p:spPr>
          <a:xfrm>
            <a:off x="905607" y="1723223"/>
            <a:ext cx="4211515" cy="1200329"/>
          </a:xfrm>
          <a:prstGeom prst="rect">
            <a:avLst/>
          </a:prstGeom>
          <a:noFill/>
        </p:spPr>
        <p:txBody>
          <a:bodyPr wrap="square" rtlCol="0">
            <a:spAutoFit/>
          </a:bodyPr>
          <a:lstStyle/>
          <a:p>
            <a:pPr marL="285750" indent="-285750">
              <a:buFontTx/>
              <a:buChar char="-"/>
            </a:pPr>
            <a:r>
              <a:rPr lang="vi-VN" dirty="0" smtClean="0">
                <a:solidFill>
                  <a:schemeClr val="bg1"/>
                </a:solidFill>
                <a:latin typeface="Times New Roman" panose="02020603050405020304" pitchFamily="18" charset="0"/>
                <a:cs typeface="Times New Roman" panose="02020603050405020304" pitchFamily="18" charset="0"/>
              </a:rPr>
              <a:t>Flask</a:t>
            </a:r>
          </a:p>
          <a:p>
            <a:pPr marL="285750" indent="-285750">
              <a:buFontTx/>
              <a:buChar char="-"/>
            </a:pPr>
            <a:r>
              <a:rPr lang="vi-VN" dirty="0" smtClean="0">
                <a:solidFill>
                  <a:schemeClr val="bg1"/>
                </a:solidFill>
                <a:latin typeface="Times New Roman" panose="02020603050405020304" pitchFamily="18" charset="0"/>
                <a:cs typeface="Times New Roman" panose="02020603050405020304" pitchFamily="18" charset="0"/>
              </a:rPr>
              <a:t>RC5C</a:t>
            </a:r>
          </a:p>
          <a:p>
            <a:pPr marL="285750" indent="-285750">
              <a:buFontTx/>
              <a:buChar char="-"/>
            </a:pPr>
            <a:r>
              <a:rPr lang="vi-VN" dirty="0">
                <a:solidFill>
                  <a:schemeClr val="bg1"/>
                </a:solidFill>
                <a:latin typeface="Times New Roman" panose="02020603050405020304" pitchFamily="18" charset="0"/>
                <a:cs typeface="Times New Roman" panose="02020603050405020304" pitchFamily="18" charset="0"/>
              </a:rPr>
              <a:t>Os</a:t>
            </a:r>
            <a:endParaRPr lang="vi-VN" dirty="0" smtClean="0">
              <a:solidFill>
                <a:schemeClr val="bg1"/>
              </a:solidFill>
              <a:latin typeface="Times New Roman" panose="02020603050405020304" pitchFamily="18" charset="0"/>
              <a:cs typeface="Times New Roman" panose="02020603050405020304" pitchFamily="18" charset="0"/>
            </a:endParaRPr>
          </a:p>
          <a:p>
            <a:endParaRPr lang="vi-VN"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05607" y="1345092"/>
            <a:ext cx="5046785" cy="369332"/>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 Các thư viện cần sử dụng</a:t>
            </a:r>
            <a:endParaRPr lang="vi-V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05607" y="3066827"/>
            <a:ext cx="4739054" cy="923330"/>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 Ngôn ngữ xây dựng chương trình</a:t>
            </a:r>
          </a:p>
          <a:p>
            <a:endParaRPr lang="vi-VN" dirty="0">
              <a:solidFill>
                <a:schemeClr val="bg1"/>
              </a:solidFill>
              <a:latin typeface="Times New Roman" panose="02020603050405020304" pitchFamily="18" charset="0"/>
              <a:cs typeface="Times New Roman" panose="02020603050405020304" pitchFamily="18" charset="0"/>
            </a:endParaRPr>
          </a:p>
          <a:p>
            <a:r>
              <a:rPr lang="vi-VN" dirty="0" smtClean="0">
                <a:solidFill>
                  <a:schemeClr val="bg1"/>
                </a:solidFill>
                <a:latin typeface="Times New Roman" panose="02020603050405020304" pitchFamily="18" charset="0"/>
                <a:cs typeface="Times New Roman" panose="02020603050405020304" pitchFamily="18" charset="0"/>
              </a:rPr>
              <a:t>- Python 3.10</a:t>
            </a:r>
            <a:endParaRPr lang="vi-VN"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74833" y="5535061"/>
            <a:ext cx="9328638" cy="646331"/>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Mục tiêu: Xây dựng được chương trình nhận dạng được giới tính của khuôn mặt được đưa vào thông qua video hoặc webcam</a:t>
            </a:r>
            <a:endParaRPr lang="vi-VN"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05607" y="4245874"/>
            <a:ext cx="3424604" cy="923330"/>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 Môi trường làm việc</a:t>
            </a:r>
          </a:p>
          <a:p>
            <a:endParaRPr lang="vi-VN" dirty="0" smtClean="0">
              <a:solidFill>
                <a:schemeClr val="bg1"/>
              </a:solidFill>
              <a:latin typeface="Times New Roman" panose="02020603050405020304" pitchFamily="18" charset="0"/>
              <a:cs typeface="Times New Roman" panose="02020603050405020304" pitchFamily="18" charset="0"/>
            </a:endParaRPr>
          </a:p>
          <a:p>
            <a:r>
              <a:rPr lang="vi-VN" dirty="0" smtClean="0">
                <a:solidFill>
                  <a:schemeClr val="bg1"/>
                </a:solidFill>
                <a:latin typeface="Times New Roman" panose="02020603050405020304" pitchFamily="18" charset="0"/>
                <a:cs typeface="Times New Roman" panose="02020603050405020304" pitchFamily="18" charset="0"/>
              </a:rPr>
              <a:t>- Pycharm </a:t>
            </a:r>
            <a:endParaRPr lang="vi-VN" dirty="0">
              <a:solidFill>
                <a:schemeClr val="bg1"/>
              </a:solidFill>
              <a:latin typeface="Times New Roman" panose="02020603050405020304" pitchFamily="18" charset="0"/>
              <a:cs typeface="Times New Roman" panose="02020603050405020304" pitchFamily="18" charset="0"/>
            </a:endParaRPr>
          </a:p>
        </p:txBody>
      </p:sp>
      <p:pic>
        <p:nvPicPr>
          <p:cNvPr id="10" name="Picture 6" descr="Mã hóa thông tin - Cách hiểu đơn giản nhất dành cho kẻ ngoại đạo tìm hiể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399" y="1682218"/>
            <a:ext cx="4726401" cy="2656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8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3577" y="342900"/>
            <a:ext cx="11201400" cy="888023"/>
          </a:xfrm>
        </p:spPr>
        <p:txBody>
          <a:bodyPr>
            <a:normAutofit/>
          </a:bodyPr>
          <a:lstStyle/>
          <a:p>
            <a:pPr algn="l"/>
            <a:r>
              <a:rPr lang="vi-VN" sz="3600" dirty="0" smtClean="0">
                <a:solidFill>
                  <a:schemeClr val="bg1"/>
                </a:solidFill>
                <a:latin typeface="Times New Roman" panose="02020603050405020304" pitchFamily="18" charset="0"/>
                <a:cs typeface="Times New Roman" panose="02020603050405020304" pitchFamily="18" charset="0"/>
              </a:rPr>
              <a:t>Định nghĩa các giá trị</a:t>
            </a:r>
          </a:p>
          <a:p>
            <a:pPr algn="l"/>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24254" y="1626577"/>
            <a:ext cx="9803423" cy="3970318"/>
          </a:xfrm>
          <a:prstGeom prst="rect">
            <a:avLst/>
          </a:prstGeom>
          <a:noFill/>
        </p:spPr>
        <p:txBody>
          <a:bodyPr wrap="square" rtlCol="0">
            <a:spAutoFit/>
          </a:bodyPr>
          <a:lstStyle/>
          <a:p>
            <a:r>
              <a:rPr lang="vi-VN" dirty="0">
                <a:solidFill>
                  <a:schemeClr val="bg1"/>
                </a:solidFill>
                <a:latin typeface="Times New Roman" panose="02020603050405020304" pitchFamily="18" charset="0"/>
                <a:cs typeface="Times New Roman" panose="02020603050405020304" pitchFamily="18" charset="0"/>
              </a:rPr>
              <a:t>RC5 được xác định là RC5-w/b/r trong đó:</a:t>
            </a:r>
          </a:p>
          <a:p>
            <a:r>
              <a:rPr lang="vi-VN" dirty="0">
                <a:solidFill>
                  <a:schemeClr val="bg1"/>
                </a:solidFill>
                <a:latin typeface="Times New Roman" panose="02020603050405020304" pitchFamily="18" charset="0"/>
                <a:cs typeface="Times New Roman" panose="02020603050405020304" pitchFamily="18" charset="0"/>
              </a:rPr>
              <a:t>+w : kích thước khối cần được mã hóa (giá trị chuẩn là 32 bit, ngoài ra ta có thể chọn 16 hay 64 bit).</a:t>
            </a:r>
          </a:p>
          <a:p>
            <a:r>
              <a:rPr lang="vi-VN" dirty="0">
                <a:solidFill>
                  <a:schemeClr val="bg1"/>
                </a:solidFill>
                <a:latin typeface="Times New Roman" panose="02020603050405020304" pitchFamily="18" charset="0"/>
                <a:cs typeface="Times New Roman" panose="02020603050405020304" pitchFamily="18" charset="0"/>
              </a:rPr>
              <a:t>+r : số vòng lặp (giá trị từ 0,1, ,255)</a:t>
            </a:r>
          </a:p>
          <a:p>
            <a:r>
              <a:rPr lang="vi-VN" dirty="0">
                <a:solidFill>
                  <a:schemeClr val="bg1"/>
                </a:solidFill>
                <a:latin typeface="Times New Roman" panose="02020603050405020304" pitchFamily="18" charset="0"/>
                <a:cs typeface="Times New Roman" panose="02020603050405020304" pitchFamily="18" charset="0"/>
              </a:rPr>
              <a:t>+b : chiều dài khóa theo byte (0 đến 255)</a:t>
            </a:r>
          </a:p>
          <a:p>
            <a:r>
              <a:rPr lang="vi-VN" dirty="0">
                <a:solidFill>
                  <a:schemeClr val="bg1"/>
                </a:solidFill>
                <a:latin typeface="Times New Roman" panose="02020603050405020304" pitchFamily="18" charset="0"/>
                <a:cs typeface="Times New Roman" panose="02020603050405020304" pitchFamily="18" charset="0"/>
              </a:rPr>
              <a:t>Các giá trị thường dùng là : w = 32, r = 20, còn chiều dài khóa có thể 16, 24, hay 32 byte</a:t>
            </a:r>
            <a:r>
              <a:rPr lang="vi-VN" dirty="0" smtClean="0">
                <a:solidFill>
                  <a:schemeClr val="bg1"/>
                </a:solidFill>
                <a:latin typeface="Times New Roman" panose="02020603050405020304" pitchFamily="18" charset="0"/>
                <a:cs typeface="Times New Roman" panose="02020603050405020304" pitchFamily="18" charset="0"/>
              </a:rPr>
              <a:t>.</a:t>
            </a:r>
          </a:p>
          <a:p>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Đối với tất cả các biến, các thao tác RC5-w-r-b trên khối w-bit sử dụng các toán tử cơ bản sau:</a:t>
            </a:r>
          </a:p>
          <a:p>
            <a:r>
              <a:rPr lang="en-US" dirty="0">
                <a:solidFill>
                  <a:schemeClr val="bg1"/>
                </a:solidFill>
                <a:latin typeface="Times New Roman" panose="02020603050405020304" pitchFamily="18" charset="0"/>
                <a:cs typeface="Times New Roman" panose="02020603050405020304" pitchFamily="18" charset="0"/>
              </a:rPr>
              <a:t>a + b: </a:t>
            </a:r>
            <a:r>
              <a:rPr lang="vi-VN" dirty="0">
                <a:solidFill>
                  <a:schemeClr val="bg1"/>
                </a:solidFill>
                <a:latin typeface="Times New Roman" panose="02020603050405020304" pitchFamily="18" charset="0"/>
                <a:cs typeface="Times New Roman" panose="02020603050405020304" pitchFamily="18" charset="0"/>
              </a:rPr>
              <a:t>phép cộng </a:t>
            </a:r>
            <a:r>
              <a:rPr lang="en-US" dirty="0">
                <a:solidFill>
                  <a:schemeClr val="bg1"/>
                </a:solidFill>
                <a:latin typeface="Times New Roman" panose="02020603050405020304" pitchFamily="18" charset="0"/>
                <a:cs typeface="Times New Roman" panose="02020603050405020304" pitchFamily="18" charset="0"/>
              </a:rPr>
              <a:t>module 2w</a:t>
            </a:r>
            <a:endParaRPr lang="vi-VN"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 – b : </a:t>
            </a:r>
            <a:r>
              <a:rPr lang="vi-VN" dirty="0">
                <a:solidFill>
                  <a:schemeClr val="bg1"/>
                </a:solidFill>
                <a:latin typeface="Times New Roman" panose="02020603050405020304" pitchFamily="18" charset="0"/>
                <a:cs typeface="Times New Roman" panose="02020603050405020304" pitchFamily="18" charset="0"/>
              </a:rPr>
              <a:t>phép trừ</a:t>
            </a:r>
            <a:r>
              <a:rPr lang="en-US" dirty="0">
                <a:solidFill>
                  <a:schemeClr val="bg1"/>
                </a:solidFill>
                <a:latin typeface="Times New Roman" panose="02020603050405020304" pitchFamily="18" charset="0"/>
                <a:cs typeface="Times New Roman" panose="02020603050405020304" pitchFamily="18" charset="0"/>
              </a:rPr>
              <a:t> module 2w</a:t>
            </a:r>
            <a:endParaRPr lang="vi-VN"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 </a:t>
            </a:r>
            <a:r>
              <a:rPr lang="vi-VN" dirty="0">
                <a:solidFill>
                  <a:schemeClr val="bg1"/>
                </a:solidFill>
                <a:latin typeface="Times New Roman" panose="02020603050405020304" pitchFamily="18" charset="0"/>
                <a:cs typeface="Times New Roman" panose="02020603050405020304" pitchFamily="18" charset="0"/>
              </a:rPr>
              <a:t>xor</a:t>
            </a:r>
            <a:r>
              <a:rPr lang="en-US" dirty="0">
                <a:solidFill>
                  <a:schemeClr val="bg1"/>
                </a:solidFill>
                <a:latin typeface="Times New Roman" panose="02020603050405020304" pitchFamily="18" charset="0"/>
                <a:cs typeface="Times New Roman" panose="02020603050405020304" pitchFamily="18" charset="0"/>
              </a:rPr>
              <a:t> b: </a:t>
            </a:r>
            <a:r>
              <a:rPr lang="vi-VN" dirty="0">
                <a:solidFill>
                  <a:schemeClr val="bg1"/>
                </a:solidFill>
                <a:latin typeface="Times New Roman" panose="02020603050405020304" pitchFamily="18" charset="0"/>
                <a:cs typeface="Times New Roman" panose="02020603050405020304" pitchFamily="18" charset="0"/>
              </a:rPr>
              <a:t>phép toán xor</a:t>
            </a:r>
          </a:p>
          <a:p>
            <a:r>
              <a:rPr lang="vi-VN" dirty="0">
                <a:solidFill>
                  <a:schemeClr val="bg1"/>
                </a:solidFill>
                <a:latin typeface="Times New Roman" panose="02020603050405020304" pitchFamily="18" charset="0"/>
                <a:cs typeface="Times New Roman" panose="02020603050405020304" pitchFamily="18" charset="0"/>
              </a:rPr>
              <a:t>a &lt;&lt;&lt; b: phép toán quay trái a sang trái ít nhất log 2w bit của b </a:t>
            </a:r>
          </a:p>
          <a:p>
            <a:r>
              <a:rPr lang="vi-VN" dirty="0">
                <a:solidFill>
                  <a:schemeClr val="bg1"/>
                </a:solidFill>
                <a:latin typeface="Times New Roman" panose="02020603050405020304" pitchFamily="18" charset="0"/>
                <a:cs typeface="Times New Roman" panose="02020603050405020304" pitchFamily="18" charset="0"/>
              </a:rPr>
              <a:t>Trong thuật toán RC5 quá trình mã hóa và giải mã đều cần qua một quá trình quan trọng là quá trình mở rộng khóa.</a:t>
            </a:r>
          </a:p>
          <a:p>
            <a:endParaRPr lang="vi-V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333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99" y="298938"/>
            <a:ext cx="4202723" cy="646331"/>
          </a:xfrm>
          <a:prstGeom prst="rect">
            <a:avLst/>
          </a:prstGeom>
          <a:noFill/>
        </p:spPr>
        <p:txBody>
          <a:bodyPr wrap="square" rtlCol="0">
            <a:spAutoFit/>
          </a:bodyPr>
          <a:lstStyle/>
          <a:p>
            <a:r>
              <a:rPr lang="vi-VN" sz="3600" smtClean="0">
                <a:solidFill>
                  <a:schemeClr val="bg1"/>
                </a:solidFill>
              </a:rPr>
              <a:t>Mở rộng khóa</a:t>
            </a:r>
            <a:endParaRPr lang="vi-VN" sz="3600" dirty="0">
              <a:solidFill>
                <a:schemeClr val="bg1"/>
              </a:solidFill>
            </a:endParaRPr>
          </a:p>
        </p:txBody>
      </p:sp>
      <p:sp>
        <p:nvSpPr>
          <p:cNvPr id="4" name="TextBox 3"/>
          <p:cNvSpPr txBox="1"/>
          <p:nvPr/>
        </p:nvSpPr>
        <p:spPr>
          <a:xfrm>
            <a:off x="571500" y="1213338"/>
            <a:ext cx="6831623" cy="1200329"/>
          </a:xfrm>
          <a:prstGeom prst="rect">
            <a:avLst/>
          </a:prstGeom>
          <a:noFill/>
        </p:spPr>
        <p:txBody>
          <a:bodyPr wrap="square" rtlCol="0">
            <a:spAutoFit/>
          </a:bodyPr>
          <a:lstStyle/>
          <a:p>
            <a:pPr marL="285750" indent="-285750">
              <a:buFontTx/>
              <a:buChar char="-"/>
            </a:pPr>
            <a:r>
              <a:rPr lang="vi-VN" dirty="0">
                <a:solidFill>
                  <a:schemeClr val="bg1"/>
                </a:solidFill>
                <a:latin typeface="Times New Roman" panose="02020603050405020304" pitchFamily="18" charset="0"/>
                <a:cs typeface="Times New Roman" panose="02020603050405020304" pitchFamily="18" charset="0"/>
              </a:rPr>
              <a:t>Để tăng độ an toàn cũng như việc bảo vệ khóa bí mật cho người dùng. Việc mở rộng khóa là một chiều nên không thể suy ngược lại giá trị của khóa K khi biết được các giá trị của khóa mở rộng. Đây cũng chính là một đặc điểm nổi bật của thuật toán RC5.</a:t>
            </a:r>
          </a:p>
        </p:txBody>
      </p:sp>
      <p:pic>
        <p:nvPicPr>
          <p:cNvPr id="4098" name="Picture 2" descr="Bitlocker là gì? Cách sử dụng bitlocker để mã hóa dữ liệu - TOTOLINK Việt  N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14" y="3218351"/>
            <a:ext cx="2971800"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369" y="501162"/>
            <a:ext cx="5507378" cy="646331"/>
          </a:xfrm>
          <a:prstGeom prst="rect">
            <a:avLst/>
          </a:prstGeom>
          <a:noFill/>
        </p:spPr>
        <p:txBody>
          <a:bodyPr wrap="square" rtlCol="0">
            <a:spAutoFit/>
          </a:bodyPr>
          <a:lstStyle/>
          <a:p>
            <a:r>
              <a:rPr lang="vi-VN" sz="3600" smtClean="0">
                <a:solidFill>
                  <a:schemeClr val="bg1"/>
                </a:solidFill>
                <a:latin typeface="Times New Roman" panose="02020603050405020304" pitchFamily="18" charset="0"/>
                <a:cs typeface="Times New Roman" panose="02020603050405020304" pitchFamily="18" charset="0"/>
              </a:rPr>
              <a:t>Thuật toán mở rộng</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1200" y="1493520"/>
            <a:ext cx="9265920" cy="4524315"/>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Input</a:t>
            </a:r>
            <a:r>
              <a:rPr lang="vi-VN" dirty="0">
                <a:solidFill>
                  <a:schemeClr val="bg1"/>
                </a:solidFill>
                <a:latin typeface="Times New Roman" panose="02020603050405020304" pitchFamily="18" charset="0"/>
                <a:cs typeface="Times New Roman" panose="02020603050405020304" pitchFamily="18" charset="0"/>
              </a:rPr>
              <a:t>: khóa b được nạp vào mảng phần tử L[0,…,c-1]</a:t>
            </a:r>
          </a:p>
          <a:p>
            <a:r>
              <a:rPr lang="vi-VN" dirty="0">
                <a:solidFill>
                  <a:schemeClr val="bg1"/>
                </a:solidFill>
                <a:latin typeface="Times New Roman" panose="02020603050405020304" pitchFamily="18" charset="0"/>
                <a:cs typeface="Times New Roman" panose="02020603050405020304" pitchFamily="18" charset="0"/>
              </a:rPr>
              <a:t>	Số vòng lặp </a:t>
            </a:r>
            <a:r>
              <a:rPr lang="vi-VN" dirty="0" smtClean="0">
                <a:solidFill>
                  <a:schemeClr val="bg1"/>
                </a:solidFill>
                <a:latin typeface="Times New Roman" panose="02020603050405020304" pitchFamily="18" charset="0"/>
                <a:cs typeface="Times New Roman" panose="02020603050405020304" pitchFamily="18" charset="0"/>
              </a:rPr>
              <a:t>r</a:t>
            </a:r>
          </a:p>
          <a:p>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Output: mảng khóa S[0,…,2r +1]</a:t>
            </a:r>
          </a:p>
          <a:p>
            <a:r>
              <a:rPr lang="vi-VN" dirty="0">
                <a:solidFill>
                  <a:schemeClr val="bg1"/>
                </a:solidFill>
                <a:latin typeface="Times New Roman" panose="02020603050405020304" pitchFamily="18" charset="0"/>
                <a:cs typeface="Times New Roman" panose="02020603050405020304" pitchFamily="18" charset="0"/>
              </a:rPr>
              <a:t>S[0]=Pw</a:t>
            </a:r>
          </a:p>
          <a:p>
            <a:r>
              <a:rPr lang="vi-VN" dirty="0">
                <a:solidFill>
                  <a:schemeClr val="bg1"/>
                </a:solidFill>
                <a:latin typeface="Times New Roman" panose="02020603050405020304" pitchFamily="18" charset="0"/>
                <a:cs typeface="Times New Roman" panose="02020603050405020304" pitchFamily="18" charset="0"/>
              </a:rPr>
              <a:t>For i = 1 to t -1 do</a:t>
            </a:r>
          </a:p>
          <a:p>
            <a:r>
              <a:rPr lang="vi-VN" dirty="0">
                <a:solidFill>
                  <a:schemeClr val="bg1"/>
                </a:solidFill>
                <a:latin typeface="Times New Roman" panose="02020603050405020304" pitchFamily="18" charset="0"/>
                <a:cs typeface="Times New Roman" panose="02020603050405020304" pitchFamily="18" charset="0"/>
              </a:rPr>
              <a:t>	S[i] = S[i-1]+Qw</a:t>
            </a:r>
          </a:p>
          <a:p>
            <a:r>
              <a:rPr lang="vi-VN" dirty="0">
                <a:solidFill>
                  <a:schemeClr val="bg1"/>
                </a:solidFill>
                <a:latin typeface="Times New Roman" panose="02020603050405020304" pitchFamily="18" charset="0"/>
                <a:cs typeface="Times New Roman" panose="02020603050405020304" pitchFamily="18" charset="0"/>
              </a:rPr>
              <a:t>A = B = 0</a:t>
            </a:r>
          </a:p>
          <a:p>
            <a:r>
              <a:rPr lang="vi-VN" dirty="0">
                <a:solidFill>
                  <a:schemeClr val="bg1"/>
                </a:solidFill>
                <a:latin typeface="Times New Roman" panose="02020603050405020304" pitchFamily="18" charset="0"/>
                <a:cs typeface="Times New Roman" panose="02020603050405020304" pitchFamily="18" charset="0"/>
              </a:rPr>
              <a:t>I = j = 0</a:t>
            </a:r>
          </a:p>
          <a:p>
            <a:r>
              <a:rPr lang="vi-VN" dirty="0">
                <a:solidFill>
                  <a:schemeClr val="bg1"/>
                </a:solidFill>
                <a:latin typeface="Times New Roman" panose="02020603050405020304" pitchFamily="18" charset="0"/>
                <a:cs typeface="Times New Roman" panose="02020603050405020304" pitchFamily="18" charset="0"/>
              </a:rPr>
              <a:t>V = 3 * mã {c,t}</a:t>
            </a:r>
          </a:p>
          <a:p>
            <a:r>
              <a:rPr lang="vi-VN" dirty="0">
                <a:solidFill>
                  <a:schemeClr val="bg1"/>
                </a:solidFill>
                <a:latin typeface="Times New Roman" panose="02020603050405020304" pitchFamily="18" charset="0"/>
                <a:cs typeface="Times New Roman" panose="02020603050405020304" pitchFamily="18" charset="0"/>
              </a:rPr>
              <a:t>For s = 1 to v do{</a:t>
            </a:r>
          </a:p>
          <a:p>
            <a:r>
              <a:rPr lang="vi-VN" dirty="0">
                <a:solidFill>
                  <a:schemeClr val="bg1"/>
                </a:solidFill>
                <a:latin typeface="Times New Roman" panose="02020603050405020304" pitchFamily="18" charset="0"/>
                <a:cs typeface="Times New Roman" panose="02020603050405020304" pitchFamily="18" charset="0"/>
              </a:rPr>
              <a:t>	A = S[i] =(S[i] + A + B)&lt;&lt;&lt;3</a:t>
            </a:r>
          </a:p>
          <a:p>
            <a:r>
              <a:rPr lang="vi-VN" dirty="0">
                <a:solidFill>
                  <a:schemeClr val="bg1"/>
                </a:solidFill>
                <a:latin typeface="Times New Roman" panose="02020603050405020304" pitchFamily="18" charset="0"/>
                <a:cs typeface="Times New Roman" panose="02020603050405020304" pitchFamily="18" charset="0"/>
              </a:rPr>
              <a:t>B = L[j] = (L[j] + a + b)&lt;&lt;&lt;(A+ B)</a:t>
            </a:r>
          </a:p>
          <a:p>
            <a:r>
              <a:rPr lang="vi-VN" dirty="0">
                <a:solidFill>
                  <a:schemeClr val="bg1"/>
                </a:solidFill>
                <a:latin typeface="Times New Roman" panose="02020603050405020304" pitchFamily="18" charset="0"/>
                <a:cs typeface="Times New Roman" panose="02020603050405020304" pitchFamily="18" charset="0"/>
              </a:rPr>
              <a:t>I = (i+1) mod (t)</a:t>
            </a:r>
          </a:p>
          <a:p>
            <a:r>
              <a:rPr lang="vi-VN" dirty="0">
                <a:solidFill>
                  <a:schemeClr val="bg1"/>
                </a:solidFill>
                <a:latin typeface="Times New Roman" panose="02020603050405020304" pitchFamily="18" charset="0"/>
                <a:cs typeface="Times New Roman" panose="02020603050405020304" pitchFamily="18" charset="0"/>
              </a:rPr>
              <a:t>J = (j+1) mod (c)</a:t>
            </a:r>
          </a:p>
          <a:p>
            <a:endParaRPr lang="vi-V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2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3577" y="342900"/>
            <a:ext cx="11201400" cy="888023"/>
          </a:xfrm>
        </p:spPr>
        <p:txBody>
          <a:bodyPr>
            <a:normAutofit/>
          </a:bodyPr>
          <a:lstStyle/>
          <a:p>
            <a:pPr algn="l"/>
            <a:r>
              <a:rPr lang="vi-VN" sz="3600" dirty="0" smtClean="0">
                <a:solidFill>
                  <a:schemeClr val="bg1"/>
                </a:solidFill>
              </a:rPr>
              <a:t>Thuật toán mã hóa</a:t>
            </a:r>
            <a:endParaRPr lang="vi-VN" sz="3600" dirty="0">
              <a:solidFill>
                <a:schemeClr val="bg1"/>
              </a:solidFill>
            </a:endParaRPr>
          </a:p>
        </p:txBody>
      </p:sp>
      <p:sp>
        <p:nvSpPr>
          <p:cNvPr id="4" name="TextBox 3"/>
          <p:cNvSpPr txBox="1"/>
          <p:nvPr/>
        </p:nvSpPr>
        <p:spPr>
          <a:xfrm>
            <a:off x="413238" y="1230923"/>
            <a:ext cx="9803423" cy="3693319"/>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Input </a:t>
            </a:r>
            <a:r>
              <a:rPr lang="vi-VN" dirty="0">
                <a:solidFill>
                  <a:schemeClr val="bg1"/>
                </a:solidFill>
                <a:latin typeface="Times New Roman" panose="02020603050405020304" pitchFamily="18" charset="0"/>
                <a:cs typeface="Times New Roman" panose="02020603050405020304" pitchFamily="18" charset="0"/>
              </a:rPr>
              <a:t>: giá trị gốc được lưu trữ trong hai khối w-bit A, B</a:t>
            </a:r>
          </a:p>
          <a:p>
            <a:r>
              <a:rPr lang="vi-VN" dirty="0">
                <a:solidFill>
                  <a:schemeClr val="bg1"/>
                </a:solidFill>
                <a:latin typeface="Times New Roman" panose="02020603050405020304" pitchFamily="18" charset="0"/>
                <a:cs typeface="Times New Roman" panose="02020603050405020304" pitchFamily="18" charset="0"/>
              </a:rPr>
              <a:t>Số vòng lặp r</a:t>
            </a:r>
          </a:p>
          <a:p>
            <a:r>
              <a:rPr lang="vi-VN" dirty="0">
                <a:solidFill>
                  <a:schemeClr val="bg1"/>
                </a:solidFill>
                <a:latin typeface="Times New Roman" panose="02020603050405020304" pitchFamily="18" charset="0"/>
                <a:cs typeface="Times New Roman" panose="02020603050405020304" pitchFamily="18" charset="0"/>
              </a:rPr>
              <a:t>w-bit khóa vòng lặp S[0, ,2*r + 1</a:t>
            </a:r>
            <a:r>
              <a:rPr lang="vi-VN" dirty="0" smtClean="0">
                <a:solidFill>
                  <a:schemeClr val="bg1"/>
                </a:solidFill>
                <a:latin typeface="Times New Roman" panose="02020603050405020304" pitchFamily="18" charset="0"/>
                <a:cs typeface="Times New Roman" panose="02020603050405020304" pitchFamily="18" charset="0"/>
              </a:rPr>
              <a:t>]</a:t>
            </a:r>
          </a:p>
          <a:p>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Output : giá trị mã được lưu trong hai khối w-bit A&amp;apos;, B&amp;apos;</a:t>
            </a:r>
          </a:p>
          <a:p>
            <a:r>
              <a:rPr lang="vi-VN" dirty="0">
                <a:solidFill>
                  <a:schemeClr val="bg1"/>
                </a:solidFill>
                <a:latin typeface="Times New Roman" panose="02020603050405020304" pitchFamily="18" charset="0"/>
                <a:cs typeface="Times New Roman" panose="02020603050405020304" pitchFamily="18" charset="0"/>
              </a:rPr>
              <a:t>A = A + S[0]</a:t>
            </a:r>
          </a:p>
          <a:p>
            <a:r>
              <a:rPr lang="vi-VN" dirty="0">
                <a:solidFill>
                  <a:schemeClr val="bg1"/>
                </a:solidFill>
                <a:latin typeface="Times New Roman" panose="02020603050405020304" pitchFamily="18" charset="0"/>
                <a:cs typeface="Times New Roman" panose="02020603050405020304" pitchFamily="18" charset="0"/>
              </a:rPr>
              <a:t>B = B + S[1]</a:t>
            </a:r>
          </a:p>
          <a:p>
            <a:r>
              <a:rPr lang="vi-VN" dirty="0">
                <a:solidFill>
                  <a:schemeClr val="bg1"/>
                </a:solidFill>
                <a:latin typeface="Times New Roman" panose="02020603050405020304" pitchFamily="18" charset="0"/>
                <a:cs typeface="Times New Roman" panose="02020603050405020304" pitchFamily="18" charset="0"/>
              </a:rPr>
              <a:t>For i = 1 to r do {</a:t>
            </a:r>
          </a:p>
          <a:p>
            <a:r>
              <a:rPr lang="vi-VN" dirty="0">
                <a:solidFill>
                  <a:schemeClr val="bg1"/>
                </a:solidFill>
                <a:latin typeface="Times New Roman" panose="02020603050405020304" pitchFamily="18" charset="0"/>
                <a:cs typeface="Times New Roman" panose="02020603050405020304" pitchFamily="18" charset="0"/>
              </a:rPr>
              <a:t>A = ((A XOR B) &lt;&lt;&lt; B) + S[2i]</a:t>
            </a:r>
          </a:p>
          <a:p>
            <a:r>
              <a:rPr lang="vi-VN" dirty="0">
                <a:solidFill>
                  <a:schemeClr val="bg1"/>
                </a:solidFill>
                <a:latin typeface="Times New Roman" panose="02020603050405020304" pitchFamily="18" charset="0"/>
                <a:cs typeface="Times New Roman" panose="02020603050405020304" pitchFamily="18" charset="0"/>
              </a:rPr>
              <a:t>B = ((B XOR A) &lt;&lt;&lt; A) + S[2i + 1]</a:t>
            </a:r>
          </a:p>
          <a:p>
            <a:r>
              <a:rPr lang="vi-VN" dirty="0">
                <a:solidFill>
                  <a:schemeClr val="bg1"/>
                </a:solidFill>
                <a:latin typeface="Times New Roman" panose="02020603050405020304" pitchFamily="18" charset="0"/>
                <a:cs typeface="Times New Roman" panose="02020603050405020304" pitchFamily="18" charset="0"/>
              </a:rPr>
              <a:t>}</a:t>
            </a:r>
          </a:p>
          <a:p>
            <a:r>
              <a:rPr lang="vi-VN" dirty="0">
                <a:solidFill>
                  <a:schemeClr val="bg1"/>
                </a:solidFill>
                <a:latin typeface="Times New Roman" panose="02020603050405020304" pitchFamily="18" charset="0"/>
                <a:cs typeface="Times New Roman" panose="02020603050405020304" pitchFamily="18" charset="0"/>
              </a:rPr>
              <a:t>A&amp;apos; = A</a:t>
            </a:r>
          </a:p>
          <a:p>
            <a:r>
              <a:rPr lang="vi-VN" dirty="0">
                <a:solidFill>
                  <a:schemeClr val="bg1"/>
                </a:solidFill>
                <a:latin typeface="Times New Roman" panose="02020603050405020304" pitchFamily="18" charset="0"/>
                <a:cs typeface="Times New Roman" panose="02020603050405020304" pitchFamily="18" charset="0"/>
              </a:rPr>
              <a:t>B&amp;apos; = B</a:t>
            </a:r>
          </a:p>
        </p:txBody>
      </p:sp>
    </p:spTree>
    <p:extLst>
      <p:ext uri="{BB962C8B-B14F-4D97-AF65-F5344CB8AC3E}">
        <p14:creationId xmlns:p14="http://schemas.microsoft.com/office/powerpoint/2010/main" val="962788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3577" y="342900"/>
            <a:ext cx="11201400" cy="888023"/>
          </a:xfrm>
        </p:spPr>
        <p:txBody>
          <a:bodyPr>
            <a:normAutofit/>
          </a:bodyPr>
          <a:lstStyle/>
          <a:p>
            <a:pPr algn="l"/>
            <a:r>
              <a:rPr lang="vi-VN" sz="3600" dirty="0" smtClean="0">
                <a:solidFill>
                  <a:schemeClr val="bg1"/>
                </a:solidFill>
                <a:latin typeface="Times New Roman" panose="02020603050405020304" pitchFamily="18" charset="0"/>
                <a:cs typeface="Times New Roman" panose="02020603050405020304" pitchFamily="18" charset="0"/>
              </a:rPr>
              <a:t>Thuật </a:t>
            </a:r>
            <a:r>
              <a:rPr lang="vi-VN" sz="3600" dirty="0" smtClean="0">
                <a:solidFill>
                  <a:schemeClr val="bg1"/>
                </a:solidFill>
                <a:latin typeface="Times New Roman" panose="02020603050405020304" pitchFamily="18" charset="0"/>
                <a:cs typeface="Times New Roman" panose="02020603050405020304" pitchFamily="18" charset="0"/>
              </a:rPr>
              <a:t>toán giải mã</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83577" y="1449488"/>
            <a:ext cx="9803423" cy="3139321"/>
          </a:xfrm>
          <a:prstGeom prst="rect">
            <a:avLst/>
          </a:prstGeom>
          <a:noFill/>
        </p:spPr>
        <p:txBody>
          <a:bodyPr wrap="square" rtlCol="0">
            <a:spAutoFit/>
          </a:bodyPr>
          <a:lstStyle/>
          <a:p>
            <a:r>
              <a:rPr lang="vi-VN" dirty="0" smtClean="0">
                <a:solidFill>
                  <a:schemeClr val="bg1"/>
                </a:solidFill>
                <a:latin typeface="Times New Roman" panose="02020603050405020304" pitchFamily="18" charset="0"/>
                <a:cs typeface="Times New Roman" panose="02020603050405020304" pitchFamily="18" charset="0"/>
              </a:rPr>
              <a:t>Input </a:t>
            </a:r>
            <a:r>
              <a:rPr lang="vi-VN" dirty="0">
                <a:solidFill>
                  <a:schemeClr val="bg1"/>
                </a:solidFill>
                <a:latin typeface="Times New Roman" panose="02020603050405020304" pitchFamily="18" charset="0"/>
                <a:cs typeface="Times New Roman" panose="02020603050405020304" pitchFamily="18" charset="0"/>
              </a:rPr>
              <a:t>: giá trị mã được lưu trữ trong hai khối w-bit A&amp;apos;, B&amp;apos;</a:t>
            </a:r>
          </a:p>
          <a:p>
            <a:r>
              <a:rPr lang="vi-VN" dirty="0">
                <a:solidFill>
                  <a:schemeClr val="bg1"/>
                </a:solidFill>
                <a:latin typeface="Times New Roman" panose="02020603050405020304" pitchFamily="18" charset="0"/>
                <a:cs typeface="Times New Roman" panose="02020603050405020304" pitchFamily="18" charset="0"/>
              </a:rPr>
              <a:t>Số vòng lặp r</a:t>
            </a:r>
          </a:p>
          <a:p>
            <a:r>
              <a:rPr lang="vi-VN" dirty="0">
                <a:solidFill>
                  <a:schemeClr val="bg1"/>
                </a:solidFill>
                <a:latin typeface="Times New Roman" panose="02020603050405020304" pitchFamily="18" charset="0"/>
                <a:cs typeface="Times New Roman" panose="02020603050405020304" pitchFamily="18" charset="0"/>
              </a:rPr>
              <a:t>w-bit khóa vòng lặp S[0, ,2r + 1</a:t>
            </a:r>
            <a:r>
              <a:rPr lang="vi-VN" dirty="0" smtClean="0">
                <a:solidFill>
                  <a:schemeClr val="bg1"/>
                </a:solidFill>
                <a:latin typeface="Times New Roman" panose="02020603050405020304" pitchFamily="18" charset="0"/>
                <a:cs typeface="Times New Roman" panose="02020603050405020304" pitchFamily="18" charset="0"/>
              </a:rPr>
              <a:t>]</a:t>
            </a:r>
          </a:p>
          <a:p>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Output : giá trị giải mã được lưu trong hai khối w-bit A, B</a:t>
            </a:r>
          </a:p>
          <a:p>
            <a:r>
              <a:rPr lang="vi-VN" dirty="0">
                <a:solidFill>
                  <a:schemeClr val="bg1"/>
                </a:solidFill>
                <a:latin typeface="Times New Roman" panose="02020603050405020304" pitchFamily="18" charset="0"/>
                <a:cs typeface="Times New Roman" panose="02020603050405020304" pitchFamily="18" charset="0"/>
              </a:rPr>
              <a:t>For i = r downto 1 do {</a:t>
            </a:r>
          </a:p>
          <a:p>
            <a:r>
              <a:rPr lang="vi-VN" dirty="0">
                <a:solidFill>
                  <a:schemeClr val="bg1"/>
                </a:solidFill>
                <a:latin typeface="Times New Roman" panose="02020603050405020304" pitchFamily="18" charset="0"/>
                <a:cs typeface="Times New Roman" panose="02020603050405020304" pitchFamily="18" charset="0"/>
              </a:rPr>
              <a:t>B&amp;apos; = ((B&amp;apos; - S[2i + 1]) &gt;&gt;&gt; A&amp;apos;) XOR A&amp;apos;</a:t>
            </a:r>
          </a:p>
          <a:p>
            <a:r>
              <a:rPr lang="vi-VN" dirty="0">
                <a:solidFill>
                  <a:schemeClr val="bg1"/>
                </a:solidFill>
                <a:latin typeface="Times New Roman" panose="02020603050405020304" pitchFamily="18" charset="0"/>
                <a:cs typeface="Times New Roman" panose="02020603050405020304" pitchFamily="18" charset="0"/>
              </a:rPr>
              <a:t>A&amp;apos; = ((A&amp;apos; - S[2i]) &gt;&gt;&gt; B&amp;apos; XOR B&amp;apos;</a:t>
            </a:r>
          </a:p>
          <a:p>
            <a:r>
              <a:rPr lang="vi-VN" dirty="0">
                <a:solidFill>
                  <a:schemeClr val="bg1"/>
                </a:solidFill>
                <a:latin typeface="Times New Roman" panose="02020603050405020304" pitchFamily="18" charset="0"/>
                <a:cs typeface="Times New Roman" panose="02020603050405020304" pitchFamily="18" charset="0"/>
              </a:rPr>
              <a:t>}</a:t>
            </a:r>
          </a:p>
          <a:p>
            <a:r>
              <a:rPr lang="vi-VN" dirty="0">
                <a:solidFill>
                  <a:schemeClr val="bg1"/>
                </a:solidFill>
                <a:latin typeface="Times New Roman" panose="02020603050405020304" pitchFamily="18" charset="0"/>
                <a:cs typeface="Times New Roman" panose="02020603050405020304" pitchFamily="18" charset="0"/>
              </a:rPr>
              <a:t>B = B&amp;apos; - S[1]</a:t>
            </a:r>
          </a:p>
          <a:p>
            <a:r>
              <a:rPr lang="vi-VN" dirty="0">
                <a:solidFill>
                  <a:schemeClr val="bg1"/>
                </a:solidFill>
                <a:latin typeface="Times New Roman" panose="02020603050405020304" pitchFamily="18" charset="0"/>
                <a:cs typeface="Times New Roman" panose="02020603050405020304" pitchFamily="18" charset="0"/>
              </a:rPr>
              <a:t>A = A&amp;apos; - S[0]</a:t>
            </a:r>
          </a:p>
        </p:txBody>
      </p:sp>
    </p:spTree>
    <p:extLst>
      <p:ext uri="{BB962C8B-B14F-4D97-AF65-F5344CB8AC3E}">
        <p14:creationId xmlns:p14="http://schemas.microsoft.com/office/powerpoint/2010/main" val="1711254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3577" y="342900"/>
            <a:ext cx="11201400" cy="888023"/>
          </a:xfrm>
        </p:spPr>
        <p:txBody>
          <a:bodyPr>
            <a:normAutofit/>
          </a:bodyPr>
          <a:lstStyle/>
          <a:p>
            <a:pPr algn="l"/>
            <a:r>
              <a:rPr lang="vi-VN" sz="3600" smtClean="0">
                <a:solidFill>
                  <a:schemeClr val="bg1"/>
                </a:solidFill>
              </a:rPr>
              <a:t>Quá trình mã hóa</a:t>
            </a:r>
            <a:endParaRPr lang="vi-VN" sz="3600" dirty="0">
              <a:solidFill>
                <a:schemeClr val="bg1"/>
              </a:solidFill>
            </a:endParaRPr>
          </a:p>
        </p:txBody>
      </p:sp>
      <p:sp>
        <p:nvSpPr>
          <p:cNvPr id="4" name="TextBox 3"/>
          <p:cNvSpPr txBox="1"/>
          <p:nvPr/>
        </p:nvSpPr>
        <p:spPr>
          <a:xfrm>
            <a:off x="483577" y="1230923"/>
            <a:ext cx="9803423" cy="369332"/>
          </a:xfrm>
          <a:prstGeom prst="rect">
            <a:avLst/>
          </a:prstGeom>
          <a:noFill/>
        </p:spPr>
        <p:txBody>
          <a:bodyPr wrap="square" rtlCol="0">
            <a:spAutoFit/>
          </a:bodyPr>
          <a:lstStyle/>
          <a:p>
            <a:endParaRPr lang="vi-VN" dirty="0">
              <a:solidFill>
                <a:schemeClr val="bg1"/>
              </a:solidFill>
            </a:endParaRPr>
          </a:p>
        </p:txBody>
      </p:sp>
      <p:pic>
        <p:nvPicPr>
          <p:cNvPr id="5" name="Picture 4"/>
          <p:cNvPicPr>
            <a:picLocks noChangeAspect="1"/>
          </p:cNvPicPr>
          <p:nvPr/>
        </p:nvPicPr>
        <p:blipFill>
          <a:blip r:embed="rId2"/>
          <a:stretch>
            <a:fillRect/>
          </a:stretch>
        </p:blipFill>
        <p:spPr>
          <a:xfrm>
            <a:off x="483577" y="1230923"/>
            <a:ext cx="7415528" cy="5249193"/>
          </a:xfrm>
          <a:prstGeom prst="rect">
            <a:avLst/>
          </a:prstGeom>
        </p:spPr>
      </p:pic>
    </p:spTree>
    <p:extLst>
      <p:ext uri="{BB962C8B-B14F-4D97-AF65-F5344CB8AC3E}">
        <p14:creationId xmlns:p14="http://schemas.microsoft.com/office/powerpoint/2010/main" val="382386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208</TotalTime>
  <Words>692</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Tahoma</vt:lpstr>
      <vt:lpstr>Times New Roman</vt:lpstr>
      <vt:lpstr>Parcel</vt:lpstr>
      <vt:lpstr>Hệ mã hóa RC5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nhận diện với tính</dc:title>
  <dc:creator>Bvch</dc:creator>
  <cp:lastModifiedBy>Bvch</cp:lastModifiedBy>
  <cp:revision>71</cp:revision>
  <dcterms:created xsi:type="dcterms:W3CDTF">2022-11-30T15:15:21Z</dcterms:created>
  <dcterms:modified xsi:type="dcterms:W3CDTF">2022-12-16T08:10:09Z</dcterms:modified>
</cp:coreProperties>
</file>