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27493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417331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5648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29679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059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665324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40893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135228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56987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2A43E-AD77-405A-B8AE-356D5A4670D7}" type="datetimeFigureOut">
              <a:rPr lang="vi-VN" smtClean="0"/>
              <a:t>21/12/2022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81776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A2A43E-AD77-405A-B8AE-356D5A4670D7}" type="datetimeFigureOut">
              <a:rPr lang="vi-VN" smtClean="0"/>
              <a:t>21/12/2022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77175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A2A43E-AD77-405A-B8AE-356D5A4670D7}" type="datetimeFigureOut">
              <a:rPr lang="vi-VN" smtClean="0"/>
              <a:t>21/12/2022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7793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A2A43E-AD77-405A-B8AE-356D5A4670D7}" type="datetimeFigureOut">
              <a:rPr lang="vi-VN" smtClean="0"/>
              <a:t>21/12/2022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08662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2A43E-AD77-405A-B8AE-356D5A4670D7}" type="datetimeFigureOut">
              <a:rPr lang="vi-VN" smtClean="0"/>
              <a:t>21/12/2022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2864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A2A43E-AD77-405A-B8AE-356D5A4670D7}" type="datetimeFigureOut">
              <a:rPr lang="vi-VN" smtClean="0"/>
              <a:t>21/12/2022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68678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A2A43E-AD77-405A-B8AE-356D5A4670D7}" type="datetimeFigureOut">
              <a:rPr lang="vi-VN" smtClean="0"/>
              <a:t>21/12/2022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B18C4-7B42-453D-9781-CD8AE6212D41}" type="slidenum">
              <a:rPr lang="vi-VN" smtClean="0"/>
              <a:t>‹#›</a:t>
            </a:fld>
            <a:endParaRPr lang="vi-VN"/>
          </a:p>
        </p:txBody>
      </p:sp>
    </p:spTree>
    <p:extLst>
      <p:ext uri="{BB962C8B-B14F-4D97-AF65-F5344CB8AC3E}">
        <p14:creationId xmlns:p14="http://schemas.microsoft.com/office/powerpoint/2010/main" val="34857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A2A43E-AD77-405A-B8AE-356D5A4670D7}" type="datetimeFigureOut">
              <a:rPr lang="vi-VN" smtClean="0"/>
              <a:t>21/12/2022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B18C4-7B42-453D-9781-CD8AE6212D41}" type="slidenum">
              <a:rPr lang="vi-VN" smtClean="0"/>
              <a:t>‹#›</a:t>
            </a:fld>
            <a:endParaRPr lang="vi-VN"/>
          </a:p>
        </p:txBody>
      </p:sp>
    </p:spTree>
    <p:extLst>
      <p:ext uri="{BB962C8B-B14F-4D97-AF65-F5344CB8AC3E}">
        <p14:creationId xmlns:p14="http://schemas.microsoft.com/office/powerpoint/2010/main" val="2147396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4900" y="175846"/>
            <a:ext cx="2647211" cy="1390650"/>
          </a:xfrm>
          <a:prstGeom prst="rect">
            <a:avLst/>
          </a:prstGeom>
        </p:spPr>
      </p:pic>
      <p:sp>
        <p:nvSpPr>
          <p:cNvPr id="6" name="TextBox 5"/>
          <p:cNvSpPr txBox="1"/>
          <p:nvPr/>
        </p:nvSpPr>
        <p:spPr>
          <a:xfrm>
            <a:off x="367079" y="1566496"/>
            <a:ext cx="11439525" cy="1169551"/>
          </a:xfrm>
          <a:prstGeom prst="rect">
            <a:avLst/>
          </a:prstGeom>
          <a:noFill/>
        </p:spPr>
        <p:txBody>
          <a:bodyPr wrap="square" rtlCol="0">
            <a:spAutoFit/>
          </a:bodyPr>
          <a:lstStyle/>
          <a:p>
            <a:pPr algn="ctr"/>
            <a:r>
              <a:rPr lang="vi-VN" sz="3500" dirty="0" smtClean="0">
                <a:latin typeface="+mj-lt"/>
                <a:ea typeface="Tahoma" panose="020B0604030504040204" pitchFamily="34" charset="0"/>
                <a:cs typeface="Times" panose="02020603050405020304" pitchFamily="18" charset="0"/>
              </a:rPr>
              <a:t>ĐỀ TÀI: XÂY DỰNG THUẬT </a:t>
            </a:r>
            <a:r>
              <a:rPr lang="vi-VN" sz="3500" dirty="0" smtClean="0">
                <a:latin typeface="+mj-lt"/>
                <a:ea typeface="Tahoma" panose="020B0604030504040204" pitchFamily="34" charset="0"/>
                <a:cs typeface="Times" panose="02020603050405020304" pitchFamily="18" charset="0"/>
              </a:rPr>
              <a:t>TOÁN BFS</a:t>
            </a:r>
          </a:p>
          <a:p>
            <a:pPr algn="ctr"/>
            <a:r>
              <a:rPr lang="vi-VN" sz="3500" dirty="0" smtClean="0">
                <a:latin typeface="+mj-lt"/>
                <a:ea typeface="Tahoma" panose="020B0604030504040204" pitchFamily="34" charset="0"/>
                <a:cs typeface="Times" panose="02020603050405020304" pitchFamily="18" charset="0"/>
              </a:rPr>
              <a:t>ỨNG DỤNG TRONG TRÒ CHƠI Ô SỐ</a:t>
            </a:r>
          </a:p>
        </p:txBody>
      </p:sp>
      <p:sp>
        <p:nvSpPr>
          <p:cNvPr id="7" name="TextBox 6"/>
          <p:cNvSpPr txBox="1"/>
          <p:nvPr/>
        </p:nvSpPr>
        <p:spPr>
          <a:xfrm>
            <a:off x="7271238" y="4493989"/>
            <a:ext cx="4649667" cy="1846659"/>
          </a:xfrm>
          <a:prstGeom prst="rect">
            <a:avLst/>
          </a:prstGeom>
          <a:noFill/>
        </p:spPr>
        <p:txBody>
          <a:bodyPr wrap="square" rtlCol="0">
            <a:spAutoFit/>
          </a:bodyPr>
          <a:lstStyle/>
          <a:p>
            <a:r>
              <a:rPr lang="vi-VN" sz="2400" dirty="0" smtClean="0">
                <a:latin typeface="+mj-lt"/>
              </a:rPr>
              <a:t>Sinh Viên Thực Hiện : </a:t>
            </a:r>
          </a:p>
          <a:p>
            <a:r>
              <a:rPr lang="vi-VN" sz="2400" dirty="0" smtClean="0">
                <a:latin typeface="+mj-lt"/>
              </a:rPr>
              <a:t>Vũ </a:t>
            </a:r>
            <a:r>
              <a:rPr lang="vi-VN" sz="2400" dirty="0" smtClean="0">
                <a:latin typeface="+mj-lt"/>
              </a:rPr>
              <a:t>Tiến </a:t>
            </a:r>
            <a:r>
              <a:rPr lang="vi-VN" sz="2400" dirty="0" smtClean="0">
                <a:latin typeface="+mj-lt"/>
              </a:rPr>
              <a:t>Chung– </a:t>
            </a:r>
            <a:r>
              <a:rPr lang="vi-VN" sz="2400" dirty="0" smtClean="0">
                <a:latin typeface="+mj-lt"/>
              </a:rPr>
              <a:t>82418</a:t>
            </a:r>
          </a:p>
          <a:p>
            <a:r>
              <a:rPr lang="vi-VN" sz="2400" dirty="0" smtClean="0">
                <a:latin typeface="+mj-lt"/>
              </a:rPr>
              <a:t>Đàm </a:t>
            </a:r>
            <a:r>
              <a:rPr lang="vi-VN" sz="2400" dirty="0" smtClean="0">
                <a:latin typeface="+mj-lt"/>
              </a:rPr>
              <a:t>Văn Đức – </a:t>
            </a:r>
            <a:r>
              <a:rPr lang="vi-VN" sz="2400" dirty="0" smtClean="0">
                <a:latin typeface="+mj-lt"/>
              </a:rPr>
              <a:t>82779</a:t>
            </a:r>
          </a:p>
          <a:p>
            <a:r>
              <a:rPr lang="vi-VN" sz="2400" dirty="0" smtClean="0">
                <a:latin typeface="+mj-lt"/>
              </a:rPr>
              <a:t>Nguyễn Thành Đạt - 82710</a:t>
            </a:r>
            <a:endParaRPr lang="vi-VN" sz="2400" dirty="0" smtClean="0">
              <a:latin typeface="+mj-lt"/>
            </a:endParaRPr>
          </a:p>
          <a:p>
            <a:endParaRPr lang="vi-VN" dirty="0"/>
          </a:p>
        </p:txBody>
      </p:sp>
      <p:sp>
        <p:nvSpPr>
          <p:cNvPr id="2" name="TextBox 1"/>
          <p:cNvSpPr txBox="1"/>
          <p:nvPr/>
        </p:nvSpPr>
        <p:spPr>
          <a:xfrm>
            <a:off x="263768" y="4493989"/>
            <a:ext cx="5503985" cy="461665"/>
          </a:xfrm>
          <a:prstGeom prst="rect">
            <a:avLst/>
          </a:prstGeom>
          <a:noFill/>
        </p:spPr>
        <p:txBody>
          <a:bodyPr wrap="square" rtlCol="0">
            <a:spAutoFit/>
          </a:bodyPr>
          <a:lstStyle/>
          <a:p>
            <a:r>
              <a:rPr lang="vi-VN" sz="2400" dirty="0" smtClean="0">
                <a:latin typeface="+mj-lt"/>
              </a:rPr>
              <a:t>GVHD: Nguyễn Duy Trường Giang</a:t>
            </a:r>
            <a:endParaRPr lang="vi-VN" sz="2400" dirty="0">
              <a:latin typeface="+mj-lt"/>
            </a:endParaRPr>
          </a:p>
        </p:txBody>
      </p:sp>
      <p:sp>
        <p:nvSpPr>
          <p:cNvPr id="3" name="TextBox 2"/>
          <p:cNvSpPr txBox="1"/>
          <p:nvPr/>
        </p:nvSpPr>
        <p:spPr>
          <a:xfrm>
            <a:off x="2883877" y="2839915"/>
            <a:ext cx="6374423" cy="584775"/>
          </a:xfrm>
          <a:prstGeom prst="rect">
            <a:avLst/>
          </a:prstGeom>
          <a:noFill/>
        </p:spPr>
        <p:txBody>
          <a:bodyPr wrap="square" rtlCol="0">
            <a:spAutoFit/>
          </a:bodyPr>
          <a:lstStyle/>
          <a:p>
            <a:pPr algn="ctr"/>
            <a:r>
              <a:rPr lang="vi-VN" sz="3200" dirty="0" smtClean="0">
                <a:latin typeface="+mj-lt"/>
              </a:rPr>
              <a:t>HỌC PHẦN : TRÍ TUỆ NHÂN TẠO</a:t>
            </a:r>
            <a:endParaRPr lang="vi-VN" sz="3200" dirty="0">
              <a:latin typeface="+mj-lt"/>
            </a:endParaRPr>
          </a:p>
        </p:txBody>
      </p:sp>
    </p:spTree>
    <p:extLst>
      <p:ext uri="{BB962C8B-B14F-4D97-AF65-F5344CB8AC3E}">
        <p14:creationId xmlns:p14="http://schemas.microsoft.com/office/powerpoint/2010/main" val="312271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TẠM DỪNG</a:t>
            </a:r>
            <a:endParaRPr lang="vi-V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958975"/>
            <a:ext cx="5776078" cy="3727450"/>
          </a:xfrm>
          <a:prstGeom prst="rect">
            <a:avLst/>
          </a:prstGeom>
        </p:spPr>
      </p:pic>
      <p:sp>
        <p:nvSpPr>
          <p:cNvPr id="5" name="TextBox 4"/>
          <p:cNvSpPr txBox="1"/>
          <p:nvPr/>
        </p:nvSpPr>
        <p:spPr>
          <a:xfrm>
            <a:off x="6819900" y="1590675"/>
            <a:ext cx="5219700" cy="4801314"/>
          </a:xfrm>
          <a:prstGeom prst="rect">
            <a:avLst/>
          </a:prstGeom>
          <a:noFill/>
        </p:spPr>
        <p:txBody>
          <a:bodyPr wrap="square" rtlCol="0">
            <a:spAutoFit/>
          </a:bodyPr>
          <a:lstStyle/>
          <a:p>
            <a:r>
              <a:rPr lang="vi-VN" dirty="0" smtClean="0"/>
              <a:t>-	Khi mới vào màn hình chơi game thì nút tạm dừng sẽ bị ẩn. cho đến khi bạn chơi và bước đi cũng như thời gian bắt đầu được tính thì bạn mới có thể tạm dừng được.</a:t>
            </a:r>
          </a:p>
          <a:p>
            <a:r>
              <a:rPr lang="vi-VN" dirty="0" smtClean="0"/>
              <a:t>-	Chức năng này giúp bạn có thể tạm dừng trò chơi. Khi này, thời gian ở phần đông hồ sẽ dừng đếm.</a:t>
            </a:r>
          </a:p>
          <a:p>
            <a:r>
              <a:rPr lang="vi-VN" dirty="0" smtClean="0"/>
              <a:t>-	Để đảm báo tính hấp dẫn và thú vị cho trò chơi thì khi bạn bấm tạm dừng thì hình ảnh trên màn hình của bạn sẽ mất và chỉ còn để lại tấm hình mẫu bên phải mà thôi. Còn các trạng thái của bạn đang sắp xếp dở thì sẽ biến mất. Khiến cho bạn không thể tạm dừng để suy nghĩ các bước đi của mình được.</a:t>
            </a:r>
          </a:p>
          <a:p>
            <a:r>
              <a:rPr lang="vi-VN" dirty="0" smtClean="0"/>
              <a:t>-	Khi đó button tạm dừng sẽ chuyển thành tiếp tục để người chơi chọn chơi tiếp.</a:t>
            </a:r>
          </a:p>
          <a:p>
            <a:endParaRPr lang="vi-VN" dirty="0"/>
          </a:p>
        </p:txBody>
      </p:sp>
    </p:spTree>
    <p:extLst>
      <p:ext uri="{BB962C8B-B14F-4D97-AF65-F5344CB8AC3E}">
        <p14:creationId xmlns:p14="http://schemas.microsoft.com/office/powerpoint/2010/main" val="3489076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GIẢI BFS</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457825" cy="3757612"/>
          </a:xfrm>
          <a:prstGeom prst="rect">
            <a:avLst/>
          </a:prstGeom>
        </p:spPr>
      </p:pic>
      <p:sp>
        <p:nvSpPr>
          <p:cNvPr id="5" name="TextBox 4"/>
          <p:cNvSpPr txBox="1"/>
          <p:nvPr/>
        </p:nvSpPr>
        <p:spPr>
          <a:xfrm>
            <a:off x="6610350" y="1562100"/>
            <a:ext cx="5172075" cy="2308324"/>
          </a:xfrm>
          <a:prstGeom prst="rect">
            <a:avLst/>
          </a:prstGeom>
          <a:noFill/>
        </p:spPr>
        <p:txBody>
          <a:bodyPr wrap="square" rtlCol="0">
            <a:spAutoFit/>
          </a:bodyPr>
          <a:lstStyle/>
          <a:p>
            <a:r>
              <a:rPr lang="vi-VN" dirty="0" smtClean="0"/>
              <a:t>-	Click vào button giải BFS thì người dừng phải đợi một chút để máy có thể tự giải. Tới khi nào phần đếm bước đi hiển thị số bước.</a:t>
            </a:r>
          </a:p>
          <a:p>
            <a:r>
              <a:rPr lang="vi-VN" dirty="0" smtClean="0"/>
              <a:t>-	Thì khi đó thuật toán đã được giải và sẽ hiển thị ra màn hình cả thời gian và số bước duyệt để chọn ra được những trạng thái cuối cùng để người chơi có thể đi đến chiến thắng.</a:t>
            </a:r>
          </a:p>
          <a:p>
            <a:endParaRPr lang="vi-VN" dirty="0"/>
          </a:p>
        </p:txBody>
      </p:sp>
    </p:spTree>
    <p:extLst>
      <p:ext uri="{BB962C8B-B14F-4D97-AF65-F5344CB8AC3E}">
        <p14:creationId xmlns:p14="http://schemas.microsoft.com/office/powerpoint/2010/main" val="72334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GIẢI TỐI ƯU</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816100"/>
            <a:ext cx="5629275" cy="3937000"/>
          </a:xfrm>
          <a:prstGeom prst="rect">
            <a:avLst/>
          </a:prstGeom>
        </p:spPr>
      </p:pic>
      <p:sp>
        <p:nvSpPr>
          <p:cNvPr id="5" name="TextBox 4"/>
          <p:cNvSpPr txBox="1"/>
          <p:nvPr/>
        </p:nvSpPr>
        <p:spPr>
          <a:xfrm>
            <a:off x="6819900" y="1600200"/>
            <a:ext cx="5086350" cy="3354765"/>
          </a:xfrm>
          <a:prstGeom prst="rect">
            <a:avLst/>
          </a:prstGeom>
          <a:noFill/>
        </p:spPr>
        <p:txBody>
          <a:bodyPr wrap="square" rtlCol="0">
            <a:spAutoFit/>
          </a:bodyPr>
          <a:lstStyle/>
          <a:p>
            <a:pPr lvl="2"/>
            <a:r>
              <a:rPr lang="en-US" dirty="0" err="1" smtClean="0"/>
              <a:t>Khi</a:t>
            </a:r>
            <a:r>
              <a:rPr lang="en-US" dirty="0" smtClean="0"/>
              <a:t> </a:t>
            </a:r>
            <a:r>
              <a:rPr lang="en-US" dirty="0" err="1"/>
              <a:t>bạn</a:t>
            </a:r>
            <a:r>
              <a:rPr lang="en-US" dirty="0"/>
              <a:t> click </a:t>
            </a:r>
            <a:r>
              <a:rPr lang="en-US" dirty="0" err="1"/>
              <a:t>vào</a:t>
            </a:r>
            <a:r>
              <a:rPr lang="en-US" dirty="0"/>
              <a:t> button </a:t>
            </a:r>
            <a:r>
              <a:rPr lang="en-US" dirty="0" err="1"/>
              <a:t>giải</a:t>
            </a:r>
            <a:r>
              <a:rPr lang="en-US" dirty="0"/>
              <a:t> </a:t>
            </a:r>
            <a:r>
              <a:rPr lang="en-US" dirty="0" err="1"/>
              <a:t>tối</a:t>
            </a:r>
            <a:r>
              <a:rPr lang="en-US" dirty="0"/>
              <a:t> </a:t>
            </a:r>
            <a:r>
              <a:rPr lang="en-US" dirty="0" err="1"/>
              <a:t>ưu</a:t>
            </a:r>
            <a:r>
              <a:rPr lang="en-US" dirty="0"/>
              <a:t> </a:t>
            </a:r>
            <a:r>
              <a:rPr lang="en-US" dirty="0" err="1"/>
              <a:t>thì</a:t>
            </a:r>
            <a:r>
              <a:rPr lang="en-US" dirty="0"/>
              <a:t> </a:t>
            </a:r>
            <a:r>
              <a:rPr lang="en-US" dirty="0" err="1"/>
              <a:t>người</a:t>
            </a:r>
            <a:r>
              <a:rPr lang="en-US" dirty="0"/>
              <a:t> </a:t>
            </a:r>
            <a:r>
              <a:rPr lang="en-US" dirty="0" err="1"/>
              <a:t>dùng</a:t>
            </a:r>
            <a:r>
              <a:rPr lang="en-US" dirty="0"/>
              <a:t> </a:t>
            </a:r>
            <a:r>
              <a:rPr lang="en-US" dirty="0" err="1"/>
              <a:t>sẽ</a:t>
            </a:r>
            <a:r>
              <a:rPr lang="en-US" dirty="0"/>
              <a:t> </a:t>
            </a:r>
            <a:r>
              <a:rPr lang="en-US" dirty="0" err="1"/>
              <a:t>chờ</a:t>
            </a:r>
            <a:r>
              <a:rPr lang="en-US" dirty="0"/>
              <a:t> </a:t>
            </a:r>
            <a:r>
              <a:rPr lang="en-US" dirty="0" err="1"/>
              <a:t>một</a:t>
            </a:r>
            <a:r>
              <a:rPr lang="en-US" dirty="0"/>
              <a:t> </a:t>
            </a:r>
            <a:r>
              <a:rPr lang="en-US" dirty="0" err="1"/>
              <a:t>chút</a:t>
            </a:r>
            <a:r>
              <a:rPr lang="en-US" dirty="0"/>
              <a:t>. </a:t>
            </a:r>
            <a:r>
              <a:rPr lang="en-US" dirty="0" err="1"/>
              <a:t>Tới</a:t>
            </a:r>
            <a:r>
              <a:rPr lang="en-US" dirty="0"/>
              <a:t> </a:t>
            </a:r>
            <a:r>
              <a:rPr lang="en-US" dirty="0" err="1"/>
              <a:t>khi</a:t>
            </a:r>
            <a:r>
              <a:rPr lang="en-US" dirty="0"/>
              <a:t> </a:t>
            </a:r>
            <a:r>
              <a:rPr lang="en-US" dirty="0" err="1"/>
              <a:t>mà</a:t>
            </a:r>
            <a:r>
              <a:rPr lang="en-US" dirty="0"/>
              <a:t> </a:t>
            </a:r>
            <a:r>
              <a:rPr lang="en-US" dirty="0" err="1"/>
              <a:t>phần</a:t>
            </a:r>
            <a:r>
              <a:rPr lang="en-US" dirty="0"/>
              <a:t> </a:t>
            </a:r>
            <a:r>
              <a:rPr lang="en-US" dirty="0" err="1"/>
              <a:t>đến</a:t>
            </a:r>
            <a:r>
              <a:rPr lang="en-US" dirty="0"/>
              <a:t> </a:t>
            </a:r>
            <a:r>
              <a:rPr lang="en-US" dirty="0" err="1"/>
              <a:t>bước</a:t>
            </a:r>
            <a:r>
              <a:rPr lang="en-US" dirty="0"/>
              <a:t> </a:t>
            </a:r>
            <a:r>
              <a:rPr lang="en-US" dirty="0" err="1"/>
              <a:t>đi</a:t>
            </a:r>
            <a:r>
              <a:rPr lang="en-US" dirty="0"/>
              <a:t> </a:t>
            </a:r>
            <a:r>
              <a:rPr lang="en-US" dirty="0" err="1"/>
              <a:t>hiển</a:t>
            </a:r>
            <a:r>
              <a:rPr lang="en-US" dirty="0"/>
              <a:t> </a:t>
            </a:r>
            <a:r>
              <a:rPr lang="en-US" dirty="0" err="1"/>
              <a:t>thị</a:t>
            </a:r>
            <a:r>
              <a:rPr lang="en-US" dirty="0"/>
              <a:t> </a:t>
            </a:r>
            <a:r>
              <a:rPr lang="en-US" dirty="0" err="1"/>
              <a:t>ra</a:t>
            </a:r>
            <a:r>
              <a:rPr lang="en-US" dirty="0"/>
              <a:t> </a:t>
            </a:r>
            <a:r>
              <a:rPr lang="en-US" dirty="0" err="1"/>
              <a:t>số</a:t>
            </a:r>
            <a:r>
              <a:rPr lang="en-US" dirty="0"/>
              <a:t> </a:t>
            </a:r>
            <a:r>
              <a:rPr lang="en-US" dirty="0" err="1"/>
              <a:t>bước</a:t>
            </a:r>
            <a:r>
              <a:rPr lang="en-US" dirty="0"/>
              <a:t> </a:t>
            </a:r>
            <a:r>
              <a:rPr lang="en-US" dirty="0" err="1"/>
              <a:t>đi</a:t>
            </a:r>
            <a:r>
              <a:rPr lang="en-US" dirty="0"/>
              <a:t> </a:t>
            </a:r>
            <a:r>
              <a:rPr lang="en-US" dirty="0" err="1"/>
              <a:t>thì</a:t>
            </a:r>
            <a:r>
              <a:rPr lang="en-US" dirty="0"/>
              <a:t> </a:t>
            </a:r>
            <a:r>
              <a:rPr lang="en-US" dirty="0" err="1"/>
              <a:t>khi</a:t>
            </a:r>
            <a:r>
              <a:rPr lang="en-US" dirty="0"/>
              <a:t> </a:t>
            </a:r>
            <a:r>
              <a:rPr lang="en-US" dirty="0" err="1"/>
              <a:t>đó</a:t>
            </a:r>
            <a:r>
              <a:rPr lang="en-US" dirty="0"/>
              <a:t> </a:t>
            </a:r>
            <a:r>
              <a:rPr lang="en-US" dirty="0" err="1"/>
              <a:t>trò</a:t>
            </a:r>
            <a:r>
              <a:rPr lang="en-US" dirty="0"/>
              <a:t> </a:t>
            </a:r>
            <a:r>
              <a:rPr lang="en-US" dirty="0" err="1"/>
              <a:t>chơi</a:t>
            </a:r>
            <a:r>
              <a:rPr lang="en-US" dirty="0"/>
              <a:t> </a:t>
            </a:r>
            <a:r>
              <a:rPr lang="en-US" dirty="0" err="1"/>
              <a:t>mới</a:t>
            </a:r>
            <a:r>
              <a:rPr lang="en-US" dirty="0"/>
              <a:t> </a:t>
            </a:r>
            <a:r>
              <a:rPr lang="en-US" dirty="0" err="1"/>
              <a:t>tự</a:t>
            </a:r>
            <a:r>
              <a:rPr lang="en-US" dirty="0"/>
              <a:t> </a:t>
            </a:r>
            <a:r>
              <a:rPr lang="en-US" dirty="0" err="1"/>
              <a:t>được</a:t>
            </a:r>
            <a:r>
              <a:rPr lang="en-US" dirty="0"/>
              <a:t> </a:t>
            </a:r>
            <a:r>
              <a:rPr lang="en-US" dirty="0" err="1"/>
              <a:t>máy</a:t>
            </a:r>
            <a:r>
              <a:rPr lang="en-US" dirty="0"/>
              <a:t> </a:t>
            </a:r>
            <a:r>
              <a:rPr lang="en-US" dirty="0" err="1"/>
              <a:t>giải</a:t>
            </a:r>
            <a:r>
              <a:rPr lang="en-US" dirty="0"/>
              <a:t> </a:t>
            </a:r>
            <a:r>
              <a:rPr lang="en-US" dirty="0" err="1"/>
              <a:t>xong</a:t>
            </a:r>
            <a:r>
              <a:rPr lang="en-US" dirty="0"/>
              <a:t>. </a:t>
            </a:r>
            <a:endParaRPr lang="vi-VN" sz="1400" dirty="0"/>
          </a:p>
          <a:p>
            <a:pPr lvl="2"/>
            <a:r>
              <a:rPr lang="en-US" b="1" dirty="0"/>
              <a:t> </a:t>
            </a:r>
            <a:r>
              <a:rPr lang="en-US" dirty="0" err="1"/>
              <a:t>Chức</a:t>
            </a:r>
            <a:r>
              <a:rPr lang="en-US" dirty="0"/>
              <a:t> </a:t>
            </a:r>
            <a:r>
              <a:rPr lang="en-US" dirty="0" err="1"/>
              <a:t>năng</a:t>
            </a:r>
            <a:r>
              <a:rPr lang="en-US" dirty="0"/>
              <a:t> </a:t>
            </a:r>
            <a:r>
              <a:rPr lang="en-US" dirty="0" err="1"/>
              <a:t>này</a:t>
            </a:r>
            <a:r>
              <a:rPr lang="en-US" dirty="0"/>
              <a:t> </a:t>
            </a:r>
            <a:r>
              <a:rPr lang="en-US" dirty="0" err="1"/>
              <a:t>cũng</a:t>
            </a:r>
            <a:r>
              <a:rPr lang="en-US" dirty="0"/>
              <a:t> </a:t>
            </a:r>
            <a:r>
              <a:rPr lang="en-US" dirty="0" err="1"/>
              <a:t>sẽ</a:t>
            </a:r>
            <a:r>
              <a:rPr lang="en-US" dirty="0"/>
              <a:t> </a:t>
            </a:r>
            <a:r>
              <a:rPr lang="en-US" dirty="0" err="1"/>
              <a:t>hiển</a:t>
            </a:r>
            <a:r>
              <a:rPr lang="en-US" dirty="0"/>
              <a:t> </a:t>
            </a:r>
            <a:r>
              <a:rPr lang="en-US" dirty="0" err="1"/>
              <a:t>thi</a:t>
            </a:r>
            <a:r>
              <a:rPr lang="en-US" dirty="0"/>
              <a:t> </a:t>
            </a:r>
            <a:r>
              <a:rPr lang="en-US" dirty="0" err="1"/>
              <a:t>ra</a:t>
            </a:r>
            <a:r>
              <a:rPr lang="en-US" dirty="0"/>
              <a:t> </a:t>
            </a:r>
            <a:r>
              <a:rPr lang="en-US" dirty="0" err="1"/>
              <a:t>các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số</a:t>
            </a:r>
            <a:r>
              <a:rPr lang="en-US" dirty="0"/>
              <a:t> </a:t>
            </a:r>
            <a:r>
              <a:rPr lang="en-US" dirty="0" err="1"/>
              <a:t>trạng</a:t>
            </a:r>
            <a:r>
              <a:rPr lang="en-US" dirty="0"/>
              <a:t> </a:t>
            </a:r>
            <a:r>
              <a:rPr lang="en-US" dirty="0" err="1"/>
              <a:t>thái</a:t>
            </a:r>
            <a:r>
              <a:rPr lang="en-US" dirty="0"/>
              <a:t> </a:t>
            </a:r>
            <a:r>
              <a:rPr lang="en-US" dirty="0" err="1"/>
              <a:t>đã</a:t>
            </a:r>
            <a:r>
              <a:rPr lang="en-US" dirty="0"/>
              <a:t> </a:t>
            </a:r>
            <a:r>
              <a:rPr lang="en-US" dirty="0" err="1"/>
              <a:t>được</a:t>
            </a:r>
            <a:r>
              <a:rPr lang="en-US" dirty="0"/>
              <a:t> </a:t>
            </a:r>
            <a:r>
              <a:rPr lang="en-US" dirty="0" err="1"/>
              <a:t>duyệt</a:t>
            </a:r>
            <a:r>
              <a:rPr lang="en-US" dirty="0"/>
              <a:t> qua </a:t>
            </a:r>
            <a:r>
              <a:rPr lang="en-US" dirty="0" err="1"/>
              <a:t>để</a:t>
            </a:r>
            <a:r>
              <a:rPr lang="en-US" dirty="0"/>
              <a:t> </a:t>
            </a:r>
            <a:r>
              <a:rPr lang="en-US" dirty="0" err="1"/>
              <a:t>đi</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a:t>
            </a:r>
            <a:endParaRPr lang="en-US" dirty="0" smtClean="0"/>
          </a:p>
          <a:p>
            <a:pPr lvl="2"/>
            <a:endParaRPr lang="vi-VN" sz="1400" dirty="0"/>
          </a:p>
          <a:p>
            <a:r>
              <a:rPr lang="en-US" dirty="0" err="1"/>
              <a:t>Việc</a:t>
            </a:r>
            <a:r>
              <a:rPr lang="en-US" dirty="0"/>
              <a:t> </a:t>
            </a:r>
            <a:r>
              <a:rPr lang="en-US" dirty="0" err="1"/>
              <a:t>hiển</a:t>
            </a:r>
            <a:r>
              <a:rPr lang="en-US" dirty="0"/>
              <a:t> </a:t>
            </a:r>
            <a:r>
              <a:rPr lang="en-US" dirty="0" err="1"/>
              <a:t>thị</a:t>
            </a:r>
            <a:r>
              <a:rPr lang="en-US" dirty="0"/>
              <a:t> </a:t>
            </a:r>
            <a:r>
              <a:rPr lang="en-US" dirty="0" err="1"/>
              <a:t>số</a:t>
            </a:r>
            <a:r>
              <a:rPr lang="en-US" dirty="0"/>
              <a:t> </a:t>
            </a:r>
            <a:r>
              <a:rPr lang="en-US" dirty="0" err="1"/>
              <a:t>bước</a:t>
            </a:r>
            <a:r>
              <a:rPr lang="en-US" dirty="0"/>
              <a:t> </a:t>
            </a:r>
            <a:r>
              <a:rPr lang="en-US" dirty="0" err="1"/>
              <a:t>để</a:t>
            </a:r>
            <a:r>
              <a:rPr lang="en-US" dirty="0"/>
              <a:t> </a:t>
            </a:r>
            <a:r>
              <a:rPr lang="en-US" dirty="0" err="1"/>
              <a:t>duyệt</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dirty="0" err="1"/>
              <a:t>số</a:t>
            </a:r>
            <a:r>
              <a:rPr lang="en-US" dirty="0"/>
              <a:t> </a:t>
            </a:r>
            <a:r>
              <a:rPr lang="en-US" dirty="0" err="1"/>
              <a:t>trạng</a:t>
            </a:r>
            <a:r>
              <a:rPr lang="en-US" dirty="0"/>
              <a:t> </a:t>
            </a:r>
            <a:r>
              <a:rPr lang="en-US" dirty="0" err="1"/>
              <a:t>thái</a:t>
            </a:r>
            <a:r>
              <a:rPr lang="en-US" dirty="0"/>
              <a:t> </a:t>
            </a:r>
            <a:r>
              <a:rPr lang="en-US" dirty="0" err="1"/>
              <a:t>để</a:t>
            </a:r>
            <a:r>
              <a:rPr lang="en-US" dirty="0"/>
              <a:t> </a:t>
            </a:r>
            <a:r>
              <a:rPr lang="en-US" dirty="0" err="1"/>
              <a:t>đi</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giúp</a:t>
            </a:r>
            <a:r>
              <a:rPr lang="en-US" dirty="0"/>
              <a:t> </a:t>
            </a:r>
            <a:r>
              <a:rPr lang="en-US" dirty="0" err="1"/>
              <a:t>người</a:t>
            </a:r>
            <a:r>
              <a:rPr lang="en-US" dirty="0"/>
              <a:t> </a:t>
            </a:r>
            <a:r>
              <a:rPr lang="en-US" dirty="0" err="1"/>
              <a:t>dùng</a:t>
            </a:r>
            <a:r>
              <a:rPr lang="en-US" dirty="0"/>
              <a:t> so </a:t>
            </a:r>
            <a:r>
              <a:rPr lang="en-US" dirty="0" err="1"/>
              <a:t>sánh</a:t>
            </a:r>
            <a:r>
              <a:rPr lang="en-US" dirty="0"/>
              <a:t> </a:t>
            </a:r>
            <a:r>
              <a:rPr lang="en-US" dirty="0" err="1"/>
              <a:t>được</a:t>
            </a:r>
            <a:r>
              <a:rPr lang="en-US" dirty="0"/>
              <a:t> </a:t>
            </a:r>
            <a:r>
              <a:rPr lang="en-US" dirty="0" err="1"/>
              <a:t>hai</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với</a:t>
            </a:r>
            <a:r>
              <a:rPr lang="en-US" dirty="0"/>
              <a:t> </a:t>
            </a:r>
            <a:r>
              <a:rPr lang="en-US" dirty="0" err="1"/>
              <a:t>nhau</a:t>
            </a:r>
            <a:r>
              <a:rPr lang="en-US" dirty="0"/>
              <a:t>.</a:t>
            </a:r>
            <a:endParaRPr lang="vi-VN" dirty="0"/>
          </a:p>
        </p:txBody>
      </p:sp>
    </p:spTree>
    <p:extLst>
      <p:ext uri="{BB962C8B-B14F-4D97-AF65-F5344CB8AC3E}">
        <p14:creationId xmlns:p14="http://schemas.microsoft.com/office/powerpoint/2010/main" val="3504349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ĐẾM THỜI GIAN GIẢI VÀ SỐ BƯỚC ĐI CỦA THUẬT TOÁN</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82775"/>
            <a:ext cx="5495925" cy="3822700"/>
          </a:xfrm>
          <a:prstGeom prst="rect">
            <a:avLst/>
          </a:prstGeom>
          <a:noFill/>
          <a:ln>
            <a:noFill/>
          </a:ln>
        </p:spPr>
      </p:pic>
      <p:sp>
        <p:nvSpPr>
          <p:cNvPr id="5" name="TextBox 4"/>
          <p:cNvSpPr txBox="1"/>
          <p:nvPr/>
        </p:nvSpPr>
        <p:spPr>
          <a:xfrm>
            <a:off x="6543675" y="1847850"/>
            <a:ext cx="5543550" cy="1477328"/>
          </a:xfrm>
          <a:prstGeom prst="rect">
            <a:avLst/>
          </a:prstGeom>
          <a:noFill/>
        </p:spPr>
        <p:txBody>
          <a:bodyPr wrap="square" rtlCol="0">
            <a:spAutoFit/>
          </a:bodyPr>
          <a:lstStyle/>
          <a:p>
            <a:pPr marL="0" lvl="2"/>
            <a:r>
              <a:rPr lang="en-US" dirty="0" err="1"/>
              <a:t>Khi</a:t>
            </a:r>
            <a:r>
              <a:rPr lang="en-US" dirty="0"/>
              <a:t> </a:t>
            </a:r>
            <a:r>
              <a:rPr lang="en-US" dirty="0" err="1"/>
              <a:t>bạn</a:t>
            </a:r>
            <a:r>
              <a:rPr lang="en-US" dirty="0"/>
              <a:t> </a:t>
            </a:r>
            <a:r>
              <a:rPr lang="en-US" dirty="0" err="1"/>
              <a:t>bấm</a:t>
            </a:r>
            <a:r>
              <a:rPr lang="en-US" dirty="0"/>
              <a:t> </a:t>
            </a:r>
            <a:r>
              <a:rPr lang="en-US" dirty="0" err="1"/>
              <a:t>vào</a:t>
            </a:r>
            <a:r>
              <a:rPr lang="en-US" dirty="0"/>
              <a:t> </a:t>
            </a:r>
            <a:r>
              <a:rPr lang="en-US" dirty="0" err="1"/>
              <a:t>nút</a:t>
            </a:r>
            <a:r>
              <a:rPr lang="en-US" dirty="0"/>
              <a:t> </a:t>
            </a:r>
            <a:r>
              <a:rPr lang="en-US" dirty="0" err="1"/>
              <a:t>giải</a:t>
            </a:r>
            <a:r>
              <a:rPr lang="en-US" dirty="0"/>
              <a:t> BFS </a:t>
            </a:r>
            <a:r>
              <a:rPr lang="en-US" dirty="0" err="1"/>
              <a:t>hoặc</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thì</a:t>
            </a:r>
            <a:r>
              <a:rPr lang="en-US" dirty="0"/>
              <a:t> </a:t>
            </a:r>
            <a:r>
              <a:rPr lang="en-US" dirty="0" err="1"/>
              <a:t>máy</a:t>
            </a:r>
            <a:r>
              <a:rPr lang="en-US" dirty="0"/>
              <a:t> </a:t>
            </a:r>
            <a:r>
              <a:rPr lang="en-US" dirty="0" err="1"/>
              <a:t>tính</a:t>
            </a:r>
            <a:r>
              <a:rPr lang="en-US" dirty="0"/>
              <a:t> </a:t>
            </a:r>
            <a:r>
              <a:rPr lang="en-US" dirty="0" err="1"/>
              <a:t>sẽ</a:t>
            </a:r>
            <a:r>
              <a:rPr lang="en-US" dirty="0"/>
              <a:t> </a:t>
            </a:r>
            <a:r>
              <a:rPr lang="en-US" dirty="0" err="1"/>
              <a:t>mất</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duyệt</a:t>
            </a:r>
            <a:r>
              <a:rPr lang="en-US" dirty="0"/>
              <a:t> </a:t>
            </a:r>
            <a:r>
              <a:rPr lang="en-US" dirty="0" err="1"/>
              <a:t>số</a:t>
            </a:r>
            <a:r>
              <a:rPr lang="en-US" dirty="0"/>
              <a:t> </a:t>
            </a:r>
            <a:r>
              <a:rPr lang="en-US" dirty="0" err="1"/>
              <a:t>bước</a:t>
            </a:r>
            <a:r>
              <a:rPr lang="en-US" dirty="0"/>
              <a:t> </a:t>
            </a:r>
            <a:r>
              <a:rPr lang="en-US" dirty="0" err="1"/>
              <a:t>đi</a:t>
            </a:r>
            <a:r>
              <a:rPr lang="en-US" dirty="0"/>
              <a:t>. Cho </a:t>
            </a:r>
            <a:r>
              <a:rPr lang="en-US" dirty="0" err="1"/>
              <a:t>tới</a:t>
            </a:r>
            <a:r>
              <a:rPr lang="en-US" dirty="0"/>
              <a:t> </a:t>
            </a:r>
            <a:r>
              <a:rPr lang="en-US" dirty="0" err="1"/>
              <a:t>khi</a:t>
            </a:r>
            <a:r>
              <a:rPr lang="en-US" dirty="0"/>
              <a:t> </a:t>
            </a:r>
            <a:r>
              <a:rPr lang="en-US" dirty="0" err="1"/>
              <a:t>đã</a:t>
            </a:r>
            <a:r>
              <a:rPr lang="en-US" dirty="0"/>
              <a:t> </a:t>
            </a:r>
            <a:r>
              <a:rPr lang="en-US" dirty="0" err="1"/>
              <a:t>giải</a:t>
            </a:r>
            <a:r>
              <a:rPr lang="en-US" dirty="0"/>
              <a:t> </a:t>
            </a:r>
            <a:r>
              <a:rPr lang="en-US" dirty="0" err="1"/>
              <a:t>xong</a:t>
            </a:r>
            <a:r>
              <a:rPr lang="en-US" dirty="0"/>
              <a:t> </a:t>
            </a:r>
            <a:r>
              <a:rPr lang="en-US" dirty="0" err="1"/>
              <a:t>phần</a:t>
            </a:r>
            <a:r>
              <a:rPr lang="en-US" dirty="0"/>
              <a:t> </a:t>
            </a:r>
            <a:r>
              <a:rPr lang="en-US" dirty="0" err="1"/>
              <a:t>thông</a:t>
            </a:r>
            <a:r>
              <a:rPr lang="en-US" dirty="0"/>
              <a:t> tin </a:t>
            </a:r>
            <a:r>
              <a:rPr lang="en-US" dirty="0" err="1"/>
              <a:t>về</a:t>
            </a:r>
            <a:r>
              <a:rPr lang="en-US" dirty="0"/>
              <a:t> </a:t>
            </a:r>
            <a:r>
              <a:rPr lang="en-US" dirty="0" err="1"/>
              <a:t>hai</a:t>
            </a:r>
            <a:r>
              <a:rPr lang="en-US" dirty="0"/>
              <a:t> </a:t>
            </a:r>
            <a:r>
              <a:rPr lang="en-US" dirty="0" err="1"/>
              <a:t>thứ</a:t>
            </a:r>
            <a:r>
              <a:rPr lang="en-US" dirty="0"/>
              <a:t> </a:t>
            </a:r>
            <a:r>
              <a:rPr lang="en-US" dirty="0" err="1"/>
              <a:t>vừa</a:t>
            </a:r>
            <a:r>
              <a:rPr lang="en-US" dirty="0"/>
              <a:t> </a:t>
            </a:r>
            <a:r>
              <a:rPr lang="en-US" dirty="0" err="1"/>
              <a:t>nêu</a:t>
            </a:r>
            <a:r>
              <a:rPr lang="en-US" dirty="0"/>
              <a:t> </a:t>
            </a:r>
            <a:r>
              <a:rPr lang="en-US" dirty="0" err="1"/>
              <a:t>sẽ</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tại</a:t>
            </a:r>
            <a:r>
              <a:rPr lang="en-US" dirty="0"/>
              <a:t> </a:t>
            </a:r>
            <a:r>
              <a:rPr lang="en-US" dirty="0" err="1"/>
              <a:t>đây</a:t>
            </a:r>
            <a:r>
              <a:rPr lang="en-US" dirty="0"/>
              <a:t>.</a:t>
            </a:r>
            <a:endParaRPr lang="vi-VN" sz="1400" dirty="0"/>
          </a:p>
          <a:p>
            <a:endParaRPr lang="vi-VN" dirty="0"/>
          </a:p>
        </p:txBody>
      </p:sp>
    </p:spTree>
    <p:extLst>
      <p:ext uri="{BB962C8B-B14F-4D97-AF65-F5344CB8AC3E}">
        <p14:creationId xmlns:p14="http://schemas.microsoft.com/office/powerpoint/2010/main" val="169766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ĐI LUI VÀ ĐI TỚI</a:t>
            </a:r>
            <a:endParaRPr lang="vi-V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778000"/>
            <a:ext cx="5448300" cy="3584575"/>
          </a:xfrm>
          <a:prstGeom prst="rect">
            <a:avLst/>
          </a:prstGeom>
        </p:spPr>
      </p:pic>
      <p:sp>
        <p:nvSpPr>
          <p:cNvPr id="5" name="TextBox 4"/>
          <p:cNvSpPr txBox="1"/>
          <p:nvPr/>
        </p:nvSpPr>
        <p:spPr>
          <a:xfrm>
            <a:off x="6610350" y="1762125"/>
            <a:ext cx="5181600" cy="2862322"/>
          </a:xfrm>
          <a:prstGeom prst="rect">
            <a:avLst/>
          </a:prstGeom>
          <a:noFill/>
        </p:spPr>
        <p:txBody>
          <a:bodyPr wrap="square" rtlCol="0">
            <a:spAutoFit/>
          </a:bodyPr>
          <a:lstStyle/>
          <a:p>
            <a:pPr lvl="2"/>
            <a:r>
              <a:rPr lang="en-US" dirty="0" err="1"/>
              <a:t>Khi</a:t>
            </a:r>
            <a:r>
              <a:rPr lang="en-US" dirty="0"/>
              <a:t> </a:t>
            </a:r>
            <a:r>
              <a:rPr lang="en-US" dirty="0" err="1"/>
              <a:t>bạn</a:t>
            </a:r>
            <a:r>
              <a:rPr lang="en-US" dirty="0"/>
              <a:t> </a:t>
            </a:r>
            <a:r>
              <a:rPr lang="en-US" dirty="0" err="1"/>
              <a:t>đã</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giải</a:t>
            </a:r>
            <a:r>
              <a:rPr lang="en-US" dirty="0"/>
              <a:t> BFS </a:t>
            </a:r>
            <a:r>
              <a:rPr lang="en-US" dirty="0" err="1"/>
              <a:t>hoặc</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chương</a:t>
            </a:r>
            <a:r>
              <a:rPr lang="en-US" dirty="0"/>
              <a:t> </a:t>
            </a:r>
            <a:r>
              <a:rPr lang="en-US" dirty="0" err="1"/>
              <a:t>trình</a:t>
            </a:r>
            <a:r>
              <a:rPr lang="en-US" dirty="0"/>
              <a:t> </a:t>
            </a:r>
            <a:r>
              <a:rPr lang="en-US" dirty="0" err="1"/>
              <a:t>đã</a:t>
            </a:r>
            <a:r>
              <a:rPr lang="en-US" dirty="0"/>
              <a:t> </a:t>
            </a:r>
            <a:r>
              <a:rPr lang="en-US" dirty="0" err="1"/>
              <a:t>thực</a:t>
            </a:r>
            <a:r>
              <a:rPr lang="en-US" dirty="0"/>
              <a:t> </a:t>
            </a:r>
            <a:r>
              <a:rPr lang="en-US" dirty="0" err="1"/>
              <a:t>thi</a:t>
            </a:r>
            <a:r>
              <a:rPr lang="en-US" dirty="0"/>
              <a:t> </a:t>
            </a:r>
            <a:r>
              <a:rPr lang="en-US" dirty="0" err="1"/>
              <a:t>xong</a:t>
            </a:r>
            <a:r>
              <a:rPr lang="en-US" dirty="0"/>
              <a:t> </a:t>
            </a:r>
            <a:r>
              <a:rPr lang="en-US" dirty="0" err="1"/>
              <a:t>thì</a:t>
            </a:r>
            <a:r>
              <a:rPr lang="en-US" dirty="0"/>
              <a:t> </a:t>
            </a:r>
            <a:r>
              <a:rPr lang="en-US" dirty="0" err="1"/>
              <a:t>bạn</a:t>
            </a:r>
            <a:r>
              <a:rPr lang="en-US" dirty="0"/>
              <a:t> </a:t>
            </a:r>
            <a:r>
              <a:rPr lang="en-US" dirty="0" err="1"/>
              <a:t>sẽ</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đi</a:t>
            </a:r>
            <a:r>
              <a:rPr lang="en-US" dirty="0"/>
              <a:t> </a:t>
            </a:r>
            <a:r>
              <a:rPr lang="en-US" dirty="0" err="1"/>
              <a:t>tới</a:t>
            </a:r>
            <a:r>
              <a:rPr lang="en-US" dirty="0"/>
              <a:t> </a:t>
            </a:r>
            <a:r>
              <a:rPr lang="en-US" dirty="0" err="1"/>
              <a:t>và</a:t>
            </a:r>
            <a:r>
              <a:rPr lang="en-US" dirty="0"/>
              <a:t> </a:t>
            </a:r>
            <a:r>
              <a:rPr lang="en-US" dirty="0" err="1"/>
              <a:t>đi</a:t>
            </a:r>
            <a:r>
              <a:rPr lang="en-US" dirty="0"/>
              <a:t> </a:t>
            </a:r>
            <a:r>
              <a:rPr lang="en-US" dirty="0" err="1"/>
              <a:t>lui</a:t>
            </a:r>
            <a:r>
              <a:rPr lang="en-US" dirty="0"/>
              <a:t> </a:t>
            </a:r>
            <a:r>
              <a:rPr lang="en-US" dirty="0" err="1"/>
              <a:t>để</a:t>
            </a:r>
            <a:r>
              <a:rPr lang="en-US" dirty="0"/>
              <a:t> </a:t>
            </a:r>
            <a:r>
              <a:rPr lang="en-US" dirty="0" err="1"/>
              <a:t>đi</a:t>
            </a:r>
            <a:r>
              <a:rPr lang="en-US" dirty="0"/>
              <a:t> </a:t>
            </a:r>
            <a:r>
              <a:rPr lang="en-US" dirty="0" err="1"/>
              <a:t>từng</a:t>
            </a:r>
            <a:r>
              <a:rPr lang="en-US" dirty="0"/>
              <a:t> </a:t>
            </a:r>
            <a:r>
              <a:rPr lang="en-US" dirty="0" err="1"/>
              <a:t>bước</a:t>
            </a:r>
            <a:r>
              <a:rPr lang="en-US" dirty="0"/>
              <a:t> </a:t>
            </a:r>
            <a:r>
              <a:rPr lang="en-US" dirty="0" err="1"/>
              <a:t>tới</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a:t>
            </a:r>
            <a:endParaRPr lang="vi-VN" sz="1400" dirty="0"/>
          </a:p>
          <a:p>
            <a:pPr lvl="2"/>
            <a:r>
              <a:rPr lang="en-US" dirty="0" err="1"/>
              <a:t>Chức</a:t>
            </a:r>
            <a:r>
              <a:rPr lang="en-US" dirty="0"/>
              <a:t> </a:t>
            </a:r>
            <a:r>
              <a:rPr lang="en-US" dirty="0" err="1"/>
              <a:t>năng</a:t>
            </a:r>
            <a:r>
              <a:rPr lang="en-US" dirty="0"/>
              <a:t> </a:t>
            </a:r>
            <a:r>
              <a:rPr lang="en-US" dirty="0" err="1"/>
              <a:t>này</a:t>
            </a:r>
            <a:r>
              <a:rPr lang="en-US" dirty="0"/>
              <a:t> </a:t>
            </a:r>
            <a:r>
              <a:rPr lang="en-US" dirty="0" err="1"/>
              <a:t>giúp</a:t>
            </a:r>
            <a:r>
              <a:rPr lang="en-US" dirty="0"/>
              <a:t> </a:t>
            </a:r>
            <a:r>
              <a:rPr lang="en-US" dirty="0" err="1"/>
              <a:t>người</a:t>
            </a:r>
            <a:r>
              <a:rPr lang="en-US" dirty="0"/>
              <a:t> </a:t>
            </a:r>
            <a:r>
              <a:rPr lang="en-US" dirty="0" err="1"/>
              <a:t>chơi</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các</a:t>
            </a:r>
            <a:r>
              <a:rPr lang="en-US" dirty="0"/>
              <a:t> </a:t>
            </a:r>
            <a:r>
              <a:rPr lang="en-US" dirty="0" err="1"/>
              <a:t>bước</a:t>
            </a:r>
            <a:r>
              <a:rPr lang="en-US" dirty="0"/>
              <a:t> </a:t>
            </a:r>
            <a:r>
              <a:rPr lang="en-US" dirty="0" err="1"/>
              <a:t>giải</a:t>
            </a:r>
            <a:r>
              <a:rPr lang="en-US" dirty="0"/>
              <a:t> </a:t>
            </a:r>
            <a:r>
              <a:rPr lang="en-US" dirty="0" err="1"/>
              <a:t>của</a:t>
            </a:r>
            <a:r>
              <a:rPr lang="en-US" dirty="0"/>
              <a:t> </a:t>
            </a:r>
            <a:r>
              <a:rPr lang="en-US" dirty="0" err="1"/>
              <a:t>máy</a:t>
            </a:r>
            <a:r>
              <a:rPr lang="en-US" dirty="0"/>
              <a:t> </a:t>
            </a:r>
            <a:r>
              <a:rPr lang="en-US" dirty="0" err="1"/>
              <a:t>thông</a:t>
            </a:r>
            <a:r>
              <a:rPr lang="en-US" dirty="0"/>
              <a:t> qua </a:t>
            </a:r>
            <a:r>
              <a:rPr lang="en-US" dirty="0" err="1"/>
              <a:t>việc</a:t>
            </a:r>
            <a:r>
              <a:rPr lang="en-US" dirty="0"/>
              <a:t> </a:t>
            </a:r>
            <a:r>
              <a:rPr lang="en-US" dirty="0" err="1"/>
              <a:t>đi</a:t>
            </a:r>
            <a:r>
              <a:rPr lang="en-US" dirty="0"/>
              <a:t> </a:t>
            </a:r>
            <a:r>
              <a:rPr lang="en-US" dirty="0" err="1"/>
              <a:t>từng</a:t>
            </a:r>
            <a:r>
              <a:rPr lang="en-US" dirty="0"/>
              <a:t> </a:t>
            </a:r>
            <a:r>
              <a:rPr lang="en-US" dirty="0" err="1"/>
              <a:t>bước</a:t>
            </a:r>
            <a:r>
              <a:rPr lang="en-US" dirty="0"/>
              <a:t> </a:t>
            </a:r>
            <a:r>
              <a:rPr lang="en-US" dirty="0" err="1"/>
              <a:t>từng</a:t>
            </a:r>
            <a:r>
              <a:rPr lang="en-US" dirty="0"/>
              <a:t> </a:t>
            </a:r>
            <a:r>
              <a:rPr lang="en-US" dirty="0" err="1"/>
              <a:t>bước</a:t>
            </a:r>
            <a:r>
              <a:rPr lang="en-US" dirty="0"/>
              <a:t>.</a:t>
            </a:r>
            <a:endParaRPr lang="vi-VN" sz="1400" dirty="0"/>
          </a:p>
          <a:p>
            <a:pPr lvl="2"/>
            <a:r>
              <a:rPr lang="en-US" dirty="0" err="1"/>
              <a:t>Khi</a:t>
            </a:r>
            <a:r>
              <a:rPr lang="en-US" dirty="0"/>
              <a:t> </a:t>
            </a:r>
            <a:r>
              <a:rPr lang="en-US" dirty="0" err="1"/>
              <a:t>đã</a:t>
            </a:r>
            <a:r>
              <a:rPr lang="en-US" dirty="0"/>
              <a:t> </a:t>
            </a:r>
            <a:r>
              <a:rPr lang="en-US" dirty="0" err="1"/>
              <a:t>đi</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bước</a:t>
            </a:r>
            <a:r>
              <a:rPr lang="en-US" dirty="0"/>
              <a:t> </a:t>
            </a:r>
            <a:r>
              <a:rPr lang="en-US" dirty="0" err="1"/>
              <a:t>thì</a:t>
            </a:r>
            <a:r>
              <a:rPr lang="en-US" dirty="0"/>
              <a:t> </a:t>
            </a:r>
            <a:r>
              <a:rPr lang="en-US" dirty="0" err="1"/>
              <a:t>bạn</a:t>
            </a:r>
            <a:r>
              <a:rPr lang="en-US" dirty="0"/>
              <a:t> </a:t>
            </a:r>
            <a:r>
              <a:rPr lang="en-US" dirty="0" err="1"/>
              <a:t>sẽ</a:t>
            </a:r>
            <a:r>
              <a:rPr lang="en-US" dirty="0"/>
              <a:t> </a:t>
            </a:r>
            <a:r>
              <a:rPr lang="en-US" dirty="0" err="1"/>
              <a:t>tới</a:t>
            </a:r>
            <a:r>
              <a:rPr lang="en-US" dirty="0"/>
              <a:t> </a:t>
            </a:r>
            <a:r>
              <a:rPr lang="en-US" dirty="0" err="1"/>
              <a:t>trạng</a:t>
            </a:r>
            <a:r>
              <a:rPr lang="en-US" dirty="0"/>
              <a:t> </a:t>
            </a:r>
            <a:r>
              <a:rPr lang="en-US" dirty="0" err="1"/>
              <a:t>thái</a:t>
            </a:r>
            <a:r>
              <a:rPr lang="en-US" dirty="0"/>
              <a:t> </a:t>
            </a:r>
            <a:r>
              <a:rPr lang="en-US" dirty="0" err="1"/>
              <a:t>kêt</a:t>
            </a:r>
            <a:r>
              <a:rPr lang="en-US" dirty="0"/>
              <a:t> </a:t>
            </a:r>
            <a:r>
              <a:rPr lang="en-US" dirty="0" err="1"/>
              <a:t>thúc</a:t>
            </a:r>
            <a:r>
              <a:rPr lang="en-US" dirty="0"/>
              <a:t>.</a:t>
            </a:r>
            <a:endParaRPr lang="vi-VN" sz="1400" dirty="0"/>
          </a:p>
          <a:p>
            <a:endParaRPr lang="vi-VN" dirty="0"/>
          </a:p>
        </p:txBody>
      </p:sp>
    </p:spTree>
    <p:extLst>
      <p:ext uri="{BB962C8B-B14F-4D97-AF65-F5344CB8AC3E}">
        <p14:creationId xmlns:p14="http://schemas.microsoft.com/office/powerpoint/2010/main" val="4130472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TÍNH THỜI GIAN</a:t>
            </a:r>
            <a:endParaRPr lang="vi-V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187" y="2004695"/>
            <a:ext cx="5768975" cy="3686810"/>
          </a:xfrm>
          <a:prstGeom prst="rect">
            <a:avLst/>
          </a:prstGeom>
        </p:spPr>
      </p:pic>
      <p:sp>
        <p:nvSpPr>
          <p:cNvPr id="5" name="TextBox 4"/>
          <p:cNvSpPr txBox="1"/>
          <p:nvPr/>
        </p:nvSpPr>
        <p:spPr>
          <a:xfrm>
            <a:off x="6143626" y="1690688"/>
            <a:ext cx="5619750" cy="5078313"/>
          </a:xfrm>
          <a:prstGeom prst="rect">
            <a:avLst/>
          </a:prstGeom>
          <a:noFill/>
        </p:spPr>
        <p:txBody>
          <a:bodyPr wrap="square" rtlCol="0">
            <a:spAutoFit/>
          </a:bodyPr>
          <a:lstStyle/>
          <a:p>
            <a:pPr lvl="2"/>
            <a:r>
              <a:rPr lang="en-US" dirty="0" err="1"/>
              <a:t>Khi</a:t>
            </a:r>
            <a:r>
              <a:rPr lang="en-US" dirty="0"/>
              <a:t> </a:t>
            </a:r>
            <a:r>
              <a:rPr lang="en-US" dirty="0" err="1"/>
              <a:t>bắt</a:t>
            </a:r>
            <a:r>
              <a:rPr lang="en-US" dirty="0"/>
              <a:t> </a:t>
            </a:r>
            <a:r>
              <a:rPr lang="en-US" dirty="0" err="1"/>
              <a:t>đầu</a:t>
            </a:r>
            <a:r>
              <a:rPr lang="en-US" dirty="0"/>
              <a:t> </a:t>
            </a:r>
            <a:r>
              <a:rPr lang="en-US" dirty="0" err="1"/>
              <a:t>vào</a:t>
            </a:r>
            <a:r>
              <a:rPr lang="en-US" dirty="0"/>
              <a:t> </a:t>
            </a:r>
            <a:r>
              <a:rPr lang="en-US" dirty="0" err="1"/>
              <a:t>trò</a:t>
            </a:r>
            <a:r>
              <a:rPr lang="en-US" dirty="0"/>
              <a:t> </a:t>
            </a:r>
            <a:r>
              <a:rPr lang="en-US" dirty="0" err="1"/>
              <a:t>chơi</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vẫn</a:t>
            </a:r>
            <a:r>
              <a:rPr lang="en-US" dirty="0"/>
              <a:t> </a:t>
            </a:r>
            <a:r>
              <a:rPr lang="en-US" dirty="0" err="1"/>
              <a:t>sẽ</a:t>
            </a:r>
            <a:r>
              <a:rPr lang="en-US" dirty="0"/>
              <a:t> </a:t>
            </a:r>
            <a:r>
              <a:rPr lang="en-US" dirty="0" err="1"/>
              <a:t>chưa</a:t>
            </a:r>
            <a:r>
              <a:rPr lang="en-US" dirty="0"/>
              <a:t> </a:t>
            </a:r>
            <a:r>
              <a:rPr lang="en-US" dirty="0" err="1"/>
              <a:t>được</a:t>
            </a:r>
            <a:r>
              <a:rPr lang="en-US" dirty="0"/>
              <a:t> </a:t>
            </a:r>
            <a:r>
              <a:rPr lang="en-US" dirty="0" err="1"/>
              <a:t>tính</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bạn</a:t>
            </a:r>
            <a:r>
              <a:rPr lang="en-US" dirty="0"/>
              <a:t> </a:t>
            </a:r>
            <a:r>
              <a:rPr lang="en-US" dirty="0" err="1"/>
              <a:t>bắt</a:t>
            </a:r>
            <a:r>
              <a:rPr lang="en-US" dirty="0"/>
              <a:t> </a:t>
            </a:r>
            <a:r>
              <a:rPr lang="en-US" dirty="0" err="1"/>
              <a:t>đầu</a:t>
            </a:r>
            <a:r>
              <a:rPr lang="en-US" dirty="0"/>
              <a:t> di </a:t>
            </a:r>
            <a:r>
              <a:rPr lang="en-US" dirty="0" err="1"/>
              <a:t>chuyển</a:t>
            </a:r>
            <a:r>
              <a:rPr lang="en-US" dirty="0"/>
              <a:t> </a:t>
            </a:r>
            <a:r>
              <a:rPr lang="en-US" dirty="0" err="1"/>
              <a:t>trạng</a:t>
            </a:r>
            <a:r>
              <a:rPr lang="en-US" dirty="0"/>
              <a:t> </a:t>
            </a:r>
            <a:r>
              <a:rPr lang="en-US" dirty="0" err="1"/>
              <a:t>thái</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một</a:t>
            </a:r>
            <a:r>
              <a:rPr lang="en-US" dirty="0"/>
              <a:t> ô </a:t>
            </a:r>
            <a:r>
              <a:rPr lang="en-US" dirty="0" err="1"/>
              <a:t>trên</a:t>
            </a:r>
            <a:r>
              <a:rPr lang="en-US" dirty="0"/>
              <a:t> </a:t>
            </a:r>
            <a:r>
              <a:rPr lang="en-US" dirty="0" err="1"/>
              <a:t>khung</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bắt</a:t>
            </a:r>
            <a:r>
              <a:rPr lang="en-US" dirty="0"/>
              <a:t> </a:t>
            </a:r>
            <a:r>
              <a:rPr lang="en-US" dirty="0" err="1"/>
              <a:t>đầu</a:t>
            </a:r>
            <a:r>
              <a:rPr lang="en-US" dirty="0"/>
              <a:t> </a:t>
            </a:r>
            <a:r>
              <a:rPr lang="en-US" dirty="0" err="1"/>
              <a:t>tính</a:t>
            </a:r>
            <a:r>
              <a:rPr lang="en-US" dirty="0"/>
              <a:t>. </a:t>
            </a:r>
            <a:r>
              <a:rPr lang="en-US" dirty="0" err="1"/>
              <a:t>Hiểu</a:t>
            </a:r>
            <a:r>
              <a:rPr lang="en-US" dirty="0"/>
              <a:t> </a:t>
            </a:r>
            <a:r>
              <a:rPr lang="en-US" dirty="0" err="1"/>
              <a:t>nôm</a:t>
            </a:r>
            <a:r>
              <a:rPr lang="en-US" dirty="0"/>
              <a:t> </a:t>
            </a:r>
            <a:r>
              <a:rPr lang="en-US" dirty="0" err="1"/>
              <a:t>na</a:t>
            </a:r>
            <a:r>
              <a:rPr lang="en-US" dirty="0"/>
              <a:t> </a:t>
            </a:r>
            <a:r>
              <a:rPr lang="en-US" dirty="0" err="1"/>
              <a:t>sẽ</a:t>
            </a:r>
            <a:r>
              <a:rPr lang="en-US" dirty="0"/>
              <a:t> </a:t>
            </a:r>
            <a:r>
              <a:rPr lang="en-US" dirty="0" err="1"/>
              <a:t>là</a:t>
            </a:r>
            <a:r>
              <a:rPr lang="en-US" dirty="0"/>
              <a:t> </a:t>
            </a:r>
            <a:r>
              <a:rPr lang="en-US" dirty="0" err="1"/>
              <a:t>bạn</a:t>
            </a:r>
            <a:r>
              <a:rPr lang="en-US" dirty="0"/>
              <a:t> di </a:t>
            </a:r>
            <a:r>
              <a:rPr lang="en-US" dirty="0" err="1"/>
              <a:t>chuyển</a:t>
            </a:r>
            <a:r>
              <a:rPr lang="en-US" dirty="0"/>
              <a:t> </a:t>
            </a:r>
            <a:r>
              <a:rPr lang="en-US" dirty="0" err="1"/>
              <a:t>một</a:t>
            </a:r>
            <a:r>
              <a:rPr lang="en-US" dirty="0"/>
              <a:t> ô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bắt</a:t>
            </a:r>
            <a:r>
              <a:rPr lang="en-US" dirty="0"/>
              <a:t> </a:t>
            </a:r>
            <a:r>
              <a:rPr lang="en-US" dirty="0" err="1"/>
              <a:t>đầu</a:t>
            </a:r>
            <a:r>
              <a:rPr lang="en-US" dirty="0"/>
              <a:t> </a:t>
            </a:r>
            <a:r>
              <a:rPr lang="en-US" dirty="0" err="1"/>
              <a:t>tính</a:t>
            </a:r>
            <a:r>
              <a:rPr lang="en-US" dirty="0"/>
              <a:t> </a:t>
            </a:r>
            <a:r>
              <a:rPr lang="en-US" dirty="0" err="1"/>
              <a:t>kể</a:t>
            </a:r>
            <a:r>
              <a:rPr lang="en-US" dirty="0"/>
              <a:t> </a:t>
            </a:r>
            <a:r>
              <a:rPr lang="en-US" dirty="0" err="1"/>
              <a:t>cả</a:t>
            </a:r>
            <a:r>
              <a:rPr lang="en-US" dirty="0"/>
              <a:t> </a:t>
            </a:r>
            <a:r>
              <a:rPr lang="en-US" dirty="0" err="1"/>
              <a:t>khi</a:t>
            </a:r>
            <a:r>
              <a:rPr lang="en-US" dirty="0"/>
              <a:t> </a:t>
            </a:r>
            <a:r>
              <a:rPr lang="en-US" dirty="0" err="1"/>
              <a:t>sau</a:t>
            </a:r>
            <a:r>
              <a:rPr lang="en-US" dirty="0"/>
              <a:t> </a:t>
            </a:r>
            <a:r>
              <a:rPr lang="en-US" dirty="0" err="1"/>
              <a:t>đó</a:t>
            </a:r>
            <a:r>
              <a:rPr lang="en-US" dirty="0"/>
              <a:t> </a:t>
            </a:r>
            <a:r>
              <a:rPr lang="en-US" dirty="0" err="1"/>
              <a:t>bạn</a:t>
            </a:r>
            <a:r>
              <a:rPr lang="en-US" dirty="0"/>
              <a:t> </a:t>
            </a:r>
            <a:r>
              <a:rPr lang="en-US" dirty="0" err="1"/>
              <a:t>không</a:t>
            </a:r>
            <a:r>
              <a:rPr lang="en-US" dirty="0"/>
              <a:t> di </a:t>
            </a:r>
            <a:r>
              <a:rPr lang="en-US" dirty="0" err="1"/>
              <a:t>chuyển</a:t>
            </a:r>
            <a:r>
              <a:rPr lang="en-US" dirty="0"/>
              <a:t> </a:t>
            </a:r>
            <a:r>
              <a:rPr lang="en-US" dirty="0" err="1"/>
              <a:t>thêm</a:t>
            </a:r>
            <a:r>
              <a:rPr lang="en-US" dirty="0"/>
              <a:t> </a:t>
            </a:r>
            <a:r>
              <a:rPr lang="en-US" dirty="0" err="1"/>
              <a:t>một</a:t>
            </a:r>
            <a:r>
              <a:rPr lang="en-US" dirty="0"/>
              <a:t> ô </a:t>
            </a:r>
            <a:r>
              <a:rPr lang="en-US" dirty="0" err="1"/>
              <a:t>nào</a:t>
            </a:r>
            <a:r>
              <a:rPr lang="en-US" dirty="0"/>
              <a:t> </a:t>
            </a:r>
            <a:r>
              <a:rPr lang="en-US" dirty="0" err="1"/>
              <a:t>khác</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vẫn</a:t>
            </a:r>
            <a:r>
              <a:rPr lang="en-US" dirty="0"/>
              <a:t> </a:t>
            </a:r>
            <a:r>
              <a:rPr lang="en-US" dirty="0" err="1"/>
              <a:t>sẽ</a:t>
            </a:r>
            <a:r>
              <a:rPr lang="en-US" dirty="0"/>
              <a:t> </a:t>
            </a:r>
            <a:r>
              <a:rPr lang="en-US" dirty="0" err="1"/>
              <a:t>tính</a:t>
            </a:r>
            <a:r>
              <a:rPr lang="en-US" dirty="0"/>
              <a:t>.</a:t>
            </a:r>
            <a:endParaRPr lang="vi-VN" dirty="0"/>
          </a:p>
          <a:p>
            <a:pPr lvl="2"/>
            <a:r>
              <a:rPr lang="en-US" dirty="0" err="1"/>
              <a:t>Chức</a:t>
            </a:r>
            <a:r>
              <a:rPr lang="en-US" dirty="0"/>
              <a:t> </a:t>
            </a:r>
            <a:r>
              <a:rPr lang="en-US" dirty="0" err="1"/>
              <a:t>năng</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sẽ</a:t>
            </a:r>
            <a:r>
              <a:rPr lang="en-US" dirty="0"/>
              <a:t> </a:t>
            </a:r>
            <a:r>
              <a:rPr lang="en-US" dirty="0" err="1"/>
              <a:t>là</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đánh</a:t>
            </a:r>
            <a:r>
              <a:rPr lang="en-US" dirty="0"/>
              <a:t> </a:t>
            </a:r>
            <a:r>
              <a:rPr lang="en-US" dirty="0" err="1"/>
              <a:t>giá</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bạn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đếm</a:t>
            </a:r>
            <a:r>
              <a:rPr lang="en-US" dirty="0"/>
              <a:t> </a:t>
            </a:r>
            <a:r>
              <a:rPr lang="en-US" dirty="0" err="1"/>
              <a:t>bước</a:t>
            </a:r>
            <a:r>
              <a:rPr lang="en-US" dirty="0"/>
              <a:t> </a:t>
            </a:r>
            <a:r>
              <a:rPr lang="en-US" dirty="0" err="1"/>
              <a:t>đi</a:t>
            </a:r>
            <a:r>
              <a:rPr lang="en-US" dirty="0"/>
              <a:t> </a:t>
            </a:r>
            <a:r>
              <a:rPr lang="en-US" dirty="0" err="1"/>
              <a:t>của</a:t>
            </a:r>
            <a:r>
              <a:rPr lang="en-US" dirty="0"/>
              <a:t> </a:t>
            </a:r>
            <a:r>
              <a:rPr lang="en-US" dirty="0" err="1"/>
              <a:t>bạn</a:t>
            </a:r>
            <a:r>
              <a:rPr lang="en-US" dirty="0"/>
              <a:t> </a:t>
            </a:r>
            <a:r>
              <a:rPr lang="en-US" dirty="0" err="1"/>
              <a:t>vậy</a:t>
            </a:r>
            <a:r>
              <a:rPr lang="en-US" dirty="0"/>
              <a:t>. </a:t>
            </a:r>
            <a:r>
              <a:rPr lang="en-US" dirty="0" err="1"/>
              <a:t>Bạn</a:t>
            </a:r>
            <a:r>
              <a:rPr lang="en-US" dirty="0"/>
              <a:t> </a:t>
            </a:r>
            <a:r>
              <a:rPr lang="en-US" dirty="0" err="1"/>
              <a:t>hoàn</a:t>
            </a:r>
            <a:r>
              <a:rPr lang="en-US" dirty="0"/>
              <a:t> </a:t>
            </a:r>
            <a:r>
              <a:rPr lang="en-US" dirty="0" err="1"/>
              <a:t>thành</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càng</a:t>
            </a:r>
            <a:r>
              <a:rPr lang="en-US" dirty="0"/>
              <a:t> </a:t>
            </a:r>
            <a:r>
              <a:rPr lang="en-US" dirty="0" err="1"/>
              <a:t>ngắn</a:t>
            </a:r>
            <a:r>
              <a:rPr lang="en-US" dirty="0"/>
              <a:t> </a:t>
            </a:r>
            <a:r>
              <a:rPr lang="en-US" dirty="0" err="1"/>
              <a:t>thì</a:t>
            </a:r>
            <a:r>
              <a:rPr lang="en-US" dirty="0"/>
              <a:t> </a:t>
            </a:r>
            <a:r>
              <a:rPr lang="en-US" dirty="0" err="1"/>
              <a:t>chứng</a:t>
            </a:r>
            <a:r>
              <a:rPr lang="en-US" dirty="0"/>
              <a:t> </a:t>
            </a:r>
            <a:r>
              <a:rPr lang="en-US" dirty="0" err="1"/>
              <a:t>tỏ</a:t>
            </a:r>
            <a:r>
              <a:rPr lang="en-US" dirty="0"/>
              <a:t> </a:t>
            </a:r>
            <a:r>
              <a:rPr lang="en-US" dirty="0" err="1"/>
              <a:t>bạn</a:t>
            </a:r>
            <a:r>
              <a:rPr lang="en-US" dirty="0"/>
              <a:t> </a:t>
            </a:r>
            <a:r>
              <a:rPr lang="en-US" dirty="0" err="1"/>
              <a:t>rất</a:t>
            </a:r>
            <a:r>
              <a:rPr lang="en-US" dirty="0"/>
              <a:t> </a:t>
            </a:r>
            <a:r>
              <a:rPr lang="en-US" dirty="0" err="1"/>
              <a:t>thông</a:t>
            </a:r>
            <a:r>
              <a:rPr lang="en-US" dirty="0"/>
              <a:t> minh </a:t>
            </a:r>
            <a:r>
              <a:rPr lang="en-US" dirty="0" err="1"/>
              <a:t>và</a:t>
            </a:r>
            <a:r>
              <a:rPr lang="en-US" dirty="0"/>
              <a:t> </a:t>
            </a:r>
            <a:r>
              <a:rPr lang="en-US" dirty="0" err="1"/>
              <a:t>chơi</a:t>
            </a:r>
            <a:r>
              <a:rPr lang="en-US" dirty="0"/>
              <a:t> game </a:t>
            </a:r>
            <a:r>
              <a:rPr lang="en-US" dirty="0" err="1"/>
              <a:t>này</a:t>
            </a:r>
            <a:r>
              <a:rPr lang="en-US" dirty="0"/>
              <a:t> </a:t>
            </a:r>
            <a:r>
              <a:rPr lang="en-US" dirty="0" err="1"/>
              <a:t>rất</a:t>
            </a:r>
            <a:r>
              <a:rPr lang="en-US" dirty="0"/>
              <a:t> </a:t>
            </a:r>
            <a:r>
              <a:rPr lang="en-US" dirty="0" err="1"/>
              <a:t>tốt</a:t>
            </a:r>
            <a:r>
              <a:rPr lang="en-US" dirty="0"/>
              <a:t>.</a:t>
            </a:r>
            <a:endParaRPr lang="vi-VN" dirty="0"/>
          </a:p>
          <a:p>
            <a:pPr lvl="2"/>
            <a:r>
              <a:rPr lang="en-US" dirty="0" err="1"/>
              <a:t>Thời</a:t>
            </a:r>
            <a:r>
              <a:rPr lang="en-US" dirty="0"/>
              <a:t> </a:t>
            </a:r>
            <a:r>
              <a:rPr lang="en-US" dirty="0" err="1"/>
              <a:t>gian</a:t>
            </a:r>
            <a:r>
              <a:rPr lang="en-US" dirty="0"/>
              <a:t> </a:t>
            </a:r>
            <a:r>
              <a:rPr lang="en-US" dirty="0" err="1"/>
              <a:t>sẽ</a:t>
            </a:r>
            <a:r>
              <a:rPr lang="en-US" dirty="0"/>
              <a:t> </a:t>
            </a:r>
            <a:r>
              <a:rPr lang="en-US" dirty="0" err="1"/>
              <a:t>dừng</a:t>
            </a:r>
            <a:r>
              <a:rPr lang="en-US" dirty="0"/>
              <a:t> </a:t>
            </a:r>
            <a:r>
              <a:rPr lang="en-US" dirty="0" err="1"/>
              <a:t>khi</a:t>
            </a:r>
            <a:r>
              <a:rPr lang="en-US" dirty="0"/>
              <a:t> </a:t>
            </a:r>
            <a:r>
              <a:rPr lang="en-US" dirty="0" err="1"/>
              <a:t>trạng</a:t>
            </a:r>
            <a:r>
              <a:rPr lang="en-US" dirty="0"/>
              <a:t> </a:t>
            </a:r>
            <a:r>
              <a:rPr lang="en-US" dirty="0" err="1"/>
              <a:t>thái</a:t>
            </a:r>
            <a:r>
              <a:rPr lang="en-US" dirty="0"/>
              <a:t> </a:t>
            </a:r>
            <a:r>
              <a:rPr lang="en-US" dirty="0" err="1"/>
              <a:t>bạn</a:t>
            </a:r>
            <a:r>
              <a:rPr lang="en-US" dirty="0"/>
              <a:t> </a:t>
            </a:r>
            <a:r>
              <a:rPr lang="en-US" dirty="0" err="1"/>
              <a:t>hoàn</a:t>
            </a:r>
            <a:r>
              <a:rPr lang="en-US" dirty="0"/>
              <a:t> </a:t>
            </a:r>
            <a:r>
              <a:rPr lang="en-US" dirty="0" err="1"/>
              <a:t>thành</a:t>
            </a:r>
            <a:r>
              <a:rPr lang="en-US" dirty="0"/>
              <a:t> </a:t>
            </a:r>
            <a:r>
              <a:rPr lang="en-US" dirty="0" err="1"/>
              <a:t>sẽ</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r>
              <a:rPr lang="en-US" dirty="0"/>
              <a:t>.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bạn</a:t>
            </a:r>
            <a:r>
              <a:rPr lang="en-US" dirty="0"/>
              <a:t> </a:t>
            </a:r>
            <a:r>
              <a:rPr lang="en-US" dirty="0" err="1"/>
              <a:t>đã</a:t>
            </a:r>
            <a:r>
              <a:rPr lang="en-US" dirty="0"/>
              <a:t> </a:t>
            </a:r>
            <a:r>
              <a:rPr lang="en-US" dirty="0" err="1"/>
              <a:t>xếp</a:t>
            </a:r>
            <a:r>
              <a:rPr lang="en-US" dirty="0"/>
              <a:t> </a:t>
            </a:r>
            <a:r>
              <a:rPr lang="en-US" dirty="0" err="1"/>
              <a:t>đúng</a:t>
            </a:r>
            <a:r>
              <a:rPr lang="en-US" dirty="0"/>
              <a:t> </a:t>
            </a:r>
            <a:r>
              <a:rPr lang="en-US" dirty="0" err="1"/>
              <a:t>hình</a:t>
            </a:r>
            <a:r>
              <a:rPr lang="en-US" dirty="0"/>
              <a:t> </a:t>
            </a:r>
            <a:r>
              <a:rPr lang="en-US" dirty="0" err="1"/>
              <a:t>thì</a:t>
            </a:r>
            <a:r>
              <a:rPr lang="en-US" dirty="0"/>
              <a:t> </a:t>
            </a:r>
            <a:r>
              <a:rPr lang="en-US" dirty="0" err="1"/>
              <a:t>thời</a:t>
            </a:r>
            <a:r>
              <a:rPr lang="en-US" dirty="0"/>
              <a:t> </a:t>
            </a:r>
            <a:r>
              <a:rPr lang="en-US" dirty="0" err="1"/>
              <a:t>gian</a:t>
            </a:r>
            <a:r>
              <a:rPr lang="en-US" dirty="0"/>
              <a:t> </a:t>
            </a:r>
            <a:r>
              <a:rPr lang="en-US" dirty="0" err="1"/>
              <a:t>sẽ</a:t>
            </a:r>
            <a:r>
              <a:rPr lang="en-US" dirty="0"/>
              <a:t> </a:t>
            </a:r>
            <a:r>
              <a:rPr lang="en-US" dirty="0" err="1"/>
              <a:t>dừng</a:t>
            </a:r>
            <a:r>
              <a:rPr lang="en-US" dirty="0"/>
              <a:t> </a:t>
            </a:r>
            <a:r>
              <a:rPr lang="en-US" dirty="0" err="1"/>
              <a:t>lại</a:t>
            </a:r>
            <a:r>
              <a:rPr lang="en-US" dirty="0"/>
              <a:t>.</a:t>
            </a:r>
            <a:endParaRPr lang="vi-VN" dirty="0"/>
          </a:p>
          <a:p>
            <a:r>
              <a:rPr lang="en-US" dirty="0"/>
              <a:t/>
            </a:r>
            <a:br>
              <a:rPr lang="en-US" dirty="0"/>
            </a:br>
            <a:r>
              <a:rPr lang="en-US" b="1" dirty="0"/>
              <a:t> </a:t>
            </a:r>
            <a:endParaRPr lang="vi-VN" sz="1400" dirty="0"/>
          </a:p>
          <a:p>
            <a:endParaRPr lang="vi-VN" dirty="0"/>
          </a:p>
        </p:txBody>
      </p:sp>
    </p:spTree>
    <p:extLst>
      <p:ext uri="{BB962C8B-B14F-4D97-AF65-F5344CB8AC3E}">
        <p14:creationId xmlns:p14="http://schemas.microsoft.com/office/powerpoint/2010/main" val="847482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KẾT LUẬN</a:t>
            </a:r>
            <a:endParaRPr lang="vi-VN" dirty="0"/>
          </a:p>
        </p:txBody>
      </p:sp>
      <p:sp>
        <p:nvSpPr>
          <p:cNvPr id="3" name="Content Placeholder 2"/>
          <p:cNvSpPr>
            <a:spLocks noGrp="1"/>
          </p:cNvSpPr>
          <p:nvPr>
            <p:ph idx="1"/>
          </p:nvPr>
        </p:nvSpPr>
        <p:spPr/>
        <p:txBody>
          <a:bodyPr/>
          <a:lstStyle/>
          <a:p>
            <a:r>
              <a:rPr lang="vi-VN" dirty="0" smtClean="0"/>
              <a:t>Chương trình đã đáp ứng được yêu cầu cơ bản của đề tài</a:t>
            </a:r>
          </a:p>
          <a:p>
            <a:r>
              <a:rPr lang="vi-VN" dirty="0" smtClean="0"/>
              <a:t>Các thuật toán đã được áp dụng để giải quyết bài toán </a:t>
            </a:r>
          </a:p>
          <a:p>
            <a:endParaRPr lang="vi-VN" dirty="0"/>
          </a:p>
        </p:txBody>
      </p:sp>
    </p:spTree>
    <p:extLst>
      <p:ext uri="{BB962C8B-B14F-4D97-AF65-F5344CB8AC3E}">
        <p14:creationId xmlns:p14="http://schemas.microsoft.com/office/powerpoint/2010/main" val="429060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927350"/>
            <a:ext cx="10515600" cy="1325563"/>
          </a:xfrm>
        </p:spPr>
        <p:txBody>
          <a:bodyPr>
            <a:normAutofit/>
          </a:bodyPr>
          <a:lstStyle/>
          <a:p>
            <a:pPr algn="ctr"/>
            <a:r>
              <a:rPr lang="vi-VN" sz="7200" b="1" dirty="0" smtClean="0"/>
              <a:t>THANK YOU</a:t>
            </a:r>
            <a:endParaRPr lang="vi-VN" sz="7200" b="1" dirty="0"/>
          </a:p>
        </p:txBody>
      </p:sp>
    </p:spTree>
    <p:extLst>
      <p:ext uri="{BB962C8B-B14F-4D97-AF65-F5344CB8AC3E}">
        <p14:creationId xmlns:p14="http://schemas.microsoft.com/office/powerpoint/2010/main" val="1517400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38125"/>
            <a:ext cx="4067175" cy="646331"/>
          </a:xfrm>
          <a:prstGeom prst="rect">
            <a:avLst/>
          </a:prstGeom>
          <a:noFill/>
        </p:spPr>
        <p:txBody>
          <a:bodyPr wrap="square" rtlCol="0">
            <a:spAutoFit/>
          </a:bodyPr>
          <a:lstStyle/>
          <a:p>
            <a:r>
              <a:rPr lang="vi-VN" sz="3600" dirty="0" smtClean="0"/>
              <a:t>Xác địch mục tiêu</a:t>
            </a:r>
            <a:endParaRPr lang="vi-VN" sz="3600" dirty="0"/>
          </a:p>
        </p:txBody>
      </p:sp>
      <p:sp>
        <p:nvSpPr>
          <p:cNvPr id="3" name="TextBox 2"/>
          <p:cNvSpPr txBox="1"/>
          <p:nvPr/>
        </p:nvSpPr>
        <p:spPr>
          <a:xfrm>
            <a:off x="533399" y="998934"/>
            <a:ext cx="7048500" cy="923330"/>
          </a:xfrm>
          <a:prstGeom prst="rect">
            <a:avLst/>
          </a:prstGeom>
          <a:noFill/>
        </p:spPr>
        <p:txBody>
          <a:bodyPr wrap="square" rtlCol="0">
            <a:spAutoFit/>
          </a:bodyPr>
          <a:lstStyle/>
          <a:p>
            <a:pPr marL="285750" indent="-285750">
              <a:buFontTx/>
              <a:buChar char="-"/>
            </a:pPr>
            <a:r>
              <a:rPr lang="vi-VN" dirty="0" smtClean="0"/>
              <a:t>Tạo ra được một giao diện trò chơi ô số có nút bấm</a:t>
            </a:r>
          </a:p>
          <a:p>
            <a:pPr marL="285750" indent="-285750">
              <a:buFontTx/>
              <a:buChar char="-"/>
            </a:pPr>
            <a:r>
              <a:rPr lang="vi-VN" dirty="0" smtClean="0"/>
              <a:t>Chương trình có thể cho phép người chơi</a:t>
            </a:r>
          </a:p>
          <a:p>
            <a:pPr marL="285750" indent="-285750">
              <a:buFontTx/>
              <a:buChar char="-"/>
            </a:pPr>
            <a:r>
              <a:rPr lang="vi-VN" dirty="0" smtClean="0"/>
              <a:t>Cài đặt được thuật toán BFS để giải quyết bài toán trong trò chơi</a:t>
            </a:r>
          </a:p>
        </p:txBody>
      </p:sp>
      <p:sp>
        <p:nvSpPr>
          <p:cNvPr id="4" name="TextBox 3"/>
          <p:cNvSpPr txBox="1"/>
          <p:nvPr/>
        </p:nvSpPr>
        <p:spPr>
          <a:xfrm>
            <a:off x="533399" y="2416552"/>
            <a:ext cx="10648951" cy="646331"/>
          </a:xfrm>
          <a:prstGeom prst="rect">
            <a:avLst/>
          </a:prstGeom>
          <a:noFill/>
        </p:spPr>
        <p:txBody>
          <a:bodyPr wrap="square" rtlCol="0">
            <a:spAutoFit/>
          </a:bodyPr>
          <a:lstStyle/>
          <a:p>
            <a:r>
              <a:rPr lang="vi-VN" sz="3600" dirty="0" smtClean="0"/>
              <a:t>Mô tả bài toán thực tế cẩn giải quyết</a:t>
            </a:r>
            <a:endParaRPr lang="vi-VN" sz="3600" dirty="0"/>
          </a:p>
        </p:txBody>
      </p:sp>
      <p:sp>
        <p:nvSpPr>
          <p:cNvPr id="5" name="TextBox 4"/>
          <p:cNvSpPr txBox="1"/>
          <p:nvPr/>
        </p:nvSpPr>
        <p:spPr>
          <a:xfrm>
            <a:off x="533399" y="3177361"/>
            <a:ext cx="11029951" cy="3693319"/>
          </a:xfrm>
          <a:prstGeom prst="rect">
            <a:avLst/>
          </a:prstGeom>
          <a:noFill/>
        </p:spPr>
        <p:txBody>
          <a:bodyPr wrap="square" rtlCol="0">
            <a:spAutoFit/>
          </a:bodyPr>
          <a:lstStyle/>
          <a:p>
            <a:pPr algn="just"/>
            <a:r>
              <a:rPr lang="vi-VN" dirty="0" smtClean="0">
                <a:latin typeface="Tahoma" panose="020B0604030504040204" pitchFamily="34" charset="0"/>
                <a:ea typeface="Tahoma" panose="020B0604030504040204" pitchFamily="34" charset="0"/>
                <a:cs typeface="Tahoma" panose="020B0604030504040204" pitchFamily="34" charset="0"/>
              </a:rPr>
              <a:t>- Vị trí của các hình trong trò chơi sẽ nằm ngẫu nhiên trộn lẫn trong 9 ô, trong đó có 1 ô đen để người dùng dịch chuyển đi từng bước. Mỗi lần di chuyển người dùng chỉ có thể đi 1 bước theo chiều qua trái, qua phải, đi lên hoặc đi xuống để ghép thành 1 hình hoàn chỉnh theo hình mẫu đã cho theo đó. Người dùng không được đi chéo.</a:t>
            </a:r>
          </a:p>
          <a:p>
            <a:pPr algn="just"/>
            <a:r>
              <a:rPr lang="vi-VN" dirty="0" smtClean="0">
                <a:latin typeface="Tahoma" panose="020B0604030504040204" pitchFamily="34" charset="0"/>
                <a:ea typeface="Tahoma" panose="020B0604030504040204" pitchFamily="34" charset="0"/>
                <a:cs typeface="Tahoma" panose="020B0604030504040204" pitchFamily="34" charset="0"/>
              </a:rPr>
              <a:t>- Trong quá trình chơi có thể có trường hợp người dùng không thể đi đến trạng thái hoàn chỉnh của hình. Vì vậy chúng ta áp dụng trí tuệ nhân tạo vào trong trò chơi này, và cụ thể là chúng em đã áp dụng 2 thuật toán Breadth-First-Search và Best-First-Search trong game này để đưa người chơi đi đến trạng thái hoàn chỉnh (giải ra được đường đi đến trạng thái hoàn chỉnh). </a:t>
            </a:r>
          </a:p>
          <a:p>
            <a:pPr algn="just"/>
            <a:r>
              <a:rPr lang="vi-VN" dirty="0" smtClean="0">
                <a:latin typeface="Tahoma" panose="020B0604030504040204" pitchFamily="34" charset="0"/>
                <a:ea typeface="Tahoma" panose="020B0604030504040204" pitchFamily="34" charset="0"/>
                <a:cs typeface="Tahoma" panose="020B0604030504040204" pitchFamily="34" charset="0"/>
              </a:rPr>
              <a:t>- Vậy bài toán thực tế ở đây là tìm ra đường đi đến trạng thái hoàn thành của game ghép tranh 8 ô số, cũng như đưa một trạng thái ngẫu nhiên chưa hoàn chỉnh của bức tranh về một bức tranh hoàn chỉnh áp dụng 2 thuật toán trong trí tuệ nhân tạo.</a:t>
            </a:r>
          </a:p>
          <a:p>
            <a:endParaRPr lang="vi-VN"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2502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775" y="390525"/>
            <a:ext cx="6915150" cy="646331"/>
          </a:xfrm>
          <a:prstGeom prst="rect">
            <a:avLst/>
          </a:prstGeom>
          <a:noFill/>
        </p:spPr>
        <p:txBody>
          <a:bodyPr wrap="square" rtlCol="0">
            <a:spAutoFit/>
          </a:bodyPr>
          <a:lstStyle/>
          <a:p>
            <a:r>
              <a:rPr lang="vi-VN" sz="3600" dirty="0" smtClean="0"/>
              <a:t>THUẬT TOÁN BFS</a:t>
            </a:r>
            <a:endParaRPr lang="vi-VN" sz="3600" dirty="0"/>
          </a:p>
        </p:txBody>
      </p:sp>
      <p:sp>
        <p:nvSpPr>
          <p:cNvPr id="3" name="TextBox 2"/>
          <p:cNvSpPr txBox="1"/>
          <p:nvPr/>
        </p:nvSpPr>
        <p:spPr>
          <a:xfrm>
            <a:off x="590550" y="1524000"/>
            <a:ext cx="10020300" cy="3693319"/>
          </a:xfrm>
          <a:prstGeom prst="rect">
            <a:avLst/>
          </a:prstGeom>
          <a:noFill/>
        </p:spPr>
        <p:txBody>
          <a:bodyPr wrap="square" rtlCol="0">
            <a:spAutoFit/>
          </a:bodyPr>
          <a:lstStyle/>
          <a:p>
            <a:pPr algn="just"/>
            <a:r>
              <a:rPr lang="vi-VN" dirty="0" smtClean="0"/>
              <a:t>- Tìm kiếm theo bề rộng được hướng dẫn bởi hàm đánh giá hay còn gọi là hàm Heuristic. Nằm trong nhóm thuật toán tìm kiếm kinh nghiệm.</a:t>
            </a:r>
          </a:p>
          <a:p>
            <a:pPr algn="just"/>
            <a:r>
              <a:rPr lang="vi-VN" dirty="0" smtClean="0"/>
              <a:t>- Hàm đánh giá được tính theo 2 phương thức: đếm số ô sai vị trí so với trạng thái người dùng mong muốn và tính theo khoảng cách Mahattan. Trong trò chơi này hàm đánh giá (Heuristic) được tính theo đếm số ô sai vị trí so với trạng thái đích mong muốn. </a:t>
            </a:r>
          </a:p>
          <a:p>
            <a:pPr algn="just"/>
            <a:r>
              <a:rPr lang="vi-VN" dirty="0" smtClean="0"/>
              <a:t>- Mô tả thuật toán: Cũng tương tự như thuật toán Breadth First Search. Nhưng Best First Search khác ở chổ: Đỉnh được chon để phát triển là đỉnh tốt nhất được xác định bởi hàm đánh giá (đỉnh có giá trị hàm đánh giá nhỏ nhất). Có nghĩa là mỗi lần thêm vào hàng đợi danh sách các trạng thái sẽ được sắp xếp theo thứ tự tăng dần dựa theo hàm đánh giá, hàm đánh giá càng thấp thì tương đương số ô bị sai vị trí là ít nhất. Từ đó ta chọn được trạng thái tốt nhất để đi tiếp.</a:t>
            </a:r>
          </a:p>
          <a:p>
            <a:pPr algn="just"/>
            <a:r>
              <a:rPr lang="vi-VN" dirty="0" smtClean="0"/>
              <a:t>- Ưu điểm của thuật toán này duyệt qua ít đỉnh hơn vì có hàm đánh giá ở trong nên khi duyệt việc sắp xếp hàm đánh giá sẽ giúp tìm tới đỉnh cuối cùng nhanh hơn và ít tốn thời gian hơn.</a:t>
            </a:r>
          </a:p>
          <a:p>
            <a:endParaRPr lang="vi-VN" dirty="0"/>
          </a:p>
        </p:txBody>
      </p:sp>
    </p:spTree>
    <p:extLst>
      <p:ext uri="{BB962C8B-B14F-4D97-AF65-F5344CB8AC3E}">
        <p14:creationId xmlns:p14="http://schemas.microsoft.com/office/powerpoint/2010/main" val="327815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025" y="381000"/>
            <a:ext cx="9925050" cy="646331"/>
          </a:xfrm>
          <a:prstGeom prst="rect">
            <a:avLst/>
          </a:prstGeom>
          <a:noFill/>
        </p:spPr>
        <p:txBody>
          <a:bodyPr wrap="square" rtlCol="0">
            <a:spAutoFit/>
          </a:bodyPr>
          <a:lstStyle/>
          <a:p>
            <a:r>
              <a:rPr lang="vi-VN" sz="3600" smtClean="0">
                <a:latin typeface="Tahoma" panose="020B0604030504040204" pitchFamily="34" charset="0"/>
                <a:ea typeface="Tahoma" panose="020B0604030504040204" pitchFamily="34" charset="0"/>
                <a:cs typeface="Tahoma" panose="020B0604030504040204" pitchFamily="34" charset="0"/>
              </a:rPr>
              <a:t>ƯU VÀ NHƯỢC ĐIỂM CỦA THUẬT TOÁN BFS</a:t>
            </a:r>
            <a:endParaRPr lang="vi-VN" sz="360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714375" y="1543050"/>
            <a:ext cx="9629775" cy="2308324"/>
          </a:xfrm>
          <a:prstGeom prst="rect">
            <a:avLst/>
          </a:prstGeom>
          <a:noFill/>
        </p:spPr>
        <p:txBody>
          <a:bodyPr wrap="square" rtlCol="0">
            <a:spAutoFit/>
          </a:bodyPr>
          <a:lstStyle/>
          <a:p>
            <a:r>
              <a:rPr lang="vi-VN" b="1" dirty="0" smtClean="0"/>
              <a:t>Ưu điểm:</a:t>
            </a:r>
          </a:p>
          <a:p>
            <a:endParaRPr lang="vi-VN" b="1" dirty="0" smtClean="0"/>
          </a:p>
          <a:p>
            <a:r>
              <a:rPr lang="vi-VN" dirty="0" smtClean="0"/>
              <a:t>- Khá dễ cài đặt.</a:t>
            </a:r>
          </a:p>
          <a:p>
            <a:r>
              <a:rPr lang="vi-VN" dirty="0" smtClean="0"/>
              <a:t>- Nếu số đỉnh là hữu hạn, thuật toán chắc chắn tìm ra kết quả.</a:t>
            </a:r>
          </a:p>
          <a:p>
            <a:endParaRPr lang="vi-VN" dirty="0" smtClean="0"/>
          </a:p>
          <a:p>
            <a:r>
              <a:rPr lang="vi-VN" b="1" dirty="0" smtClean="0"/>
              <a:t>Khuyết điểm:</a:t>
            </a:r>
          </a:p>
          <a:p>
            <a:r>
              <a:rPr lang="vi-VN" dirty="0" smtClean="0"/>
              <a:t>- Chiếm thời gian và không gian bộ nhớ nếu số đỉnh duyệt quá lớn.</a:t>
            </a:r>
          </a:p>
          <a:p>
            <a:endParaRPr lang="vi-VN" dirty="0"/>
          </a:p>
        </p:txBody>
      </p:sp>
    </p:spTree>
    <p:extLst>
      <p:ext uri="{BB962C8B-B14F-4D97-AF65-F5344CB8AC3E}">
        <p14:creationId xmlns:p14="http://schemas.microsoft.com/office/powerpoint/2010/main" val="1929077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975" y="447675"/>
            <a:ext cx="8401050" cy="646331"/>
          </a:xfrm>
          <a:prstGeom prst="rect">
            <a:avLst/>
          </a:prstGeom>
          <a:noFill/>
        </p:spPr>
        <p:txBody>
          <a:bodyPr wrap="square" rtlCol="0">
            <a:spAutoFit/>
          </a:bodyPr>
          <a:lstStyle/>
          <a:p>
            <a:r>
              <a:rPr lang="vi-VN" sz="3600" dirty="0" smtClean="0"/>
              <a:t>TỪNG BƯỚC CHẠY THỬ</a:t>
            </a:r>
            <a:endParaRPr lang="vi-VN" sz="3600" dirty="0"/>
          </a:p>
        </p:txBody>
      </p:sp>
      <p:sp>
        <p:nvSpPr>
          <p:cNvPr id="3" name="TextBox 2"/>
          <p:cNvSpPr txBox="1"/>
          <p:nvPr/>
        </p:nvSpPr>
        <p:spPr>
          <a:xfrm>
            <a:off x="561975" y="1628775"/>
            <a:ext cx="10125075" cy="3139321"/>
          </a:xfrm>
          <a:prstGeom prst="rect">
            <a:avLst/>
          </a:prstGeom>
          <a:noFill/>
        </p:spPr>
        <p:txBody>
          <a:bodyPr wrap="square" rtlCol="0">
            <a:spAutoFit/>
          </a:bodyPr>
          <a:lstStyle/>
          <a:p>
            <a:r>
              <a:rPr lang="vi-VN" dirty="0" smtClean="0"/>
              <a:t>Begin 	Bước 1: Khởi tạo danh sách L chỉ chứa trạng thái ban đầu</a:t>
            </a:r>
          </a:p>
          <a:p>
            <a:r>
              <a:rPr lang="vi-VN" dirty="0" smtClean="0"/>
              <a:t>  		Bước 2: Loop do</a:t>
            </a:r>
          </a:p>
          <a:p>
            <a:r>
              <a:rPr lang="vi-VN" dirty="0" smtClean="0"/>
              <a:t>			2.1 If L rỗng then</a:t>
            </a:r>
          </a:p>
          <a:p>
            <a:r>
              <a:rPr lang="vi-VN" dirty="0" smtClean="0"/>
              <a:t>				{Thông báo tìm kiếm thất bại; Stop};</a:t>
            </a:r>
          </a:p>
          <a:p>
            <a:r>
              <a:rPr lang="vi-VN" dirty="0" smtClean="0"/>
              <a:t>			2.2 Loại trạng thái u ở đầu danh sách L;</a:t>
            </a:r>
          </a:p>
          <a:p>
            <a:r>
              <a:rPr lang="vi-VN" dirty="0" smtClean="0"/>
              <a:t>			2.3 If u là trạng thái kết thúc then</a:t>
            </a:r>
          </a:p>
          <a:p>
            <a:r>
              <a:rPr lang="vi-VN" dirty="0" smtClean="0"/>
              <a:t>					{Thông báo tìm kiếm thành công; Stop};</a:t>
            </a:r>
          </a:p>
          <a:p>
            <a:r>
              <a:rPr lang="vi-VN" dirty="0" smtClean="0"/>
              <a:t>			2.4 for mỗi trạng thái v kề với trạng thái u do</a:t>
            </a:r>
          </a:p>
          <a:p>
            <a:r>
              <a:rPr lang="vi-VN" dirty="0" smtClean="0"/>
              <a:t>Xen v vào danh sách L sao cho L được sắp theo thứ tự tăng dần của hàm đánh giá;</a:t>
            </a:r>
          </a:p>
          <a:p>
            <a:r>
              <a:rPr lang="vi-VN" dirty="0" smtClean="0"/>
              <a:t>End;</a:t>
            </a:r>
          </a:p>
          <a:p>
            <a:endParaRPr lang="vi-VN" dirty="0"/>
          </a:p>
        </p:txBody>
      </p:sp>
    </p:spTree>
    <p:extLst>
      <p:ext uri="{BB962C8B-B14F-4D97-AF65-F5344CB8AC3E}">
        <p14:creationId xmlns:p14="http://schemas.microsoft.com/office/powerpoint/2010/main" val="2904386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latin typeface="Tahoma" panose="020B0604030504040204" pitchFamily="34" charset="0"/>
                <a:ea typeface="Tahoma" panose="020B0604030504040204" pitchFamily="34" charset="0"/>
                <a:cs typeface="Tahoma" panose="020B0604030504040204" pitchFamily="34" charset="0"/>
              </a:rPr>
              <a:t>CÁC CHỨC NĂNG CHÍNH CỦA TRÒ CHƠI</a:t>
            </a:r>
            <a:endParaRPr lang="vi-VN" sz="3600"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a:blip r:embed="rId2"/>
          <a:stretch>
            <a:fillRect/>
          </a:stretch>
        </p:blipFill>
        <p:spPr>
          <a:xfrm>
            <a:off x="838200" y="2381249"/>
            <a:ext cx="6007470" cy="3833813"/>
          </a:xfrm>
          <a:prstGeom prst="rect">
            <a:avLst/>
          </a:prstGeom>
        </p:spPr>
      </p:pic>
      <p:sp>
        <p:nvSpPr>
          <p:cNvPr id="5" name="TextBox 4"/>
          <p:cNvSpPr txBox="1"/>
          <p:nvPr/>
        </p:nvSpPr>
        <p:spPr>
          <a:xfrm>
            <a:off x="838200" y="1728549"/>
            <a:ext cx="3562350" cy="369332"/>
          </a:xfrm>
          <a:prstGeom prst="rect">
            <a:avLst/>
          </a:prstGeom>
          <a:noFill/>
        </p:spPr>
        <p:txBody>
          <a:bodyPr wrap="square" rtlCol="0">
            <a:spAutoFit/>
          </a:bodyPr>
          <a:lstStyle/>
          <a:p>
            <a:r>
              <a:rPr lang="vi-VN" dirty="0" smtClean="0"/>
              <a:t>Đây là giao diện của trò chơi</a:t>
            </a:r>
            <a:endParaRPr lang="vi-VN" dirty="0"/>
          </a:p>
        </p:txBody>
      </p:sp>
    </p:spTree>
    <p:extLst>
      <p:ext uri="{BB962C8B-B14F-4D97-AF65-F5344CB8AC3E}">
        <p14:creationId xmlns:p14="http://schemas.microsoft.com/office/powerpoint/2010/main" val="374859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ahoma" panose="020B0604030504040204" pitchFamily="34" charset="0"/>
                <a:ea typeface="Tahoma" panose="020B0604030504040204" pitchFamily="34" charset="0"/>
                <a:cs typeface="Tahoma" panose="020B0604030504040204" pitchFamily="34" charset="0"/>
              </a:rPr>
              <a:t>CÁC CHỨC NĂNG CHÍNH CỦA TRÒ CHƠI</a:t>
            </a:r>
            <a:endParaRPr lang="vi-VN"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800" y="2176202"/>
            <a:ext cx="4128000" cy="4164534"/>
          </a:xfrm>
          <a:prstGeom prst="rect">
            <a:avLst/>
          </a:prstGeom>
          <a:noFill/>
          <a:ln>
            <a:noFill/>
          </a:ln>
        </p:spPr>
      </p:pic>
      <p:sp>
        <p:nvSpPr>
          <p:cNvPr id="5" name="TextBox 4"/>
          <p:cNvSpPr txBox="1"/>
          <p:nvPr/>
        </p:nvSpPr>
        <p:spPr>
          <a:xfrm>
            <a:off x="4695825" y="2176202"/>
            <a:ext cx="4429125" cy="2031325"/>
          </a:xfrm>
          <a:prstGeom prst="rect">
            <a:avLst/>
          </a:prstGeom>
          <a:noFill/>
        </p:spPr>
        <p:txBody>
          <a:bodyPr wrap="square" rtlCol="0">
            <a:spAutoFit/>
          </a:bodyPr>
          <a:lstStyle/>
          <a:p>
            <a:pPr lvl="2"/>
            <a:r>
              <a:rPr lang="vi-VN" dirty="0" smtClean="0"/>
              <a:t>Khi bước vào trò chơi thì hình ảnh các ô số sẽ được đảo trộn xen lẫn một cách ngẫu nhiên.</a:t>
            </a:r>
          </a:p>
          <a:p>
            <a:pPr lvl="2"/>
            <a:r>
              <a:rPr lang="vi-VN" dirty="0" smtClean="0"/>
              <a:t>Hoặc khi chúng ta bấm vào nút chơi lại, hình ảnh các ô số cũng được đảo tương tự như vậy.</a:t>
            </a:r>
          </a:p>
          <a:p>
            <a:endParaRPr lang="vi-VN" dirty="0"/>
          </a:p>
        </p:txBody>
      </p:sp>
    </p:spTree>
    <p:extLst>
      <p:ext uri="{BB962C8B-B14F-4D97-AF65-F5344CB8AC3E}">
        <p14:creationId xmlns:p14="http://schemas.microsoft.com/office/powerpoint/2010/main" val="1093554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latin typeface="Tahoma" panose="020B0604030504040204" pitchFamily="34" charset="0"/>
                <a:ea typeface="Tahoma" panose="020B0604030504040204" pitchFamily="34" charset="0"/>
                <a:cs typeface="Tahoma" panose="020B0604030504040204" pitchFamily="34" charset="0"/>
              </a:rPr>
              <a:t>CHỨC NĂNG ĐẾM BƯỚC ĐI</a:t>
            </a:r>
            <a:endParaRPr lang="vi-VN" sz="3600"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68475"/>
            <a:ext cx="6172200" cy="3813175"/>
          </a:xfrm>
          <a:prstGeom prst="rect">
            <a:avLst/>
          </a:prstGeom>
          <a:noFill/>
          <a:ln>
            <a:noFill/>
          </a:ln>
        </p:spPr>
      </p:pic>
      <p:sp>
        <p:nvSpPr>
          <p:cNvPr id="5" name="TextBox 4"/>
          <p:cNvSpPr txBox="1"/>
          <p:nvPr/>
        </p:nvSpPr>
        <p:spPr>
          <a:xfrm>
            <a:off x="7439024" y="1685926"/>
            <a:ext cx="4524375" cy="4905374"/>
          </a:xfrm>
          <a:prstGeom prst="rect">
            <a:avLst/>
          </a:prstGeom>
          <a:noFill/>
        </p:spPr>
        <p:txBody>
          <a:bodyPr wrap="square" rtlCol="0">
            <a:spAutoFit/>
          </a:bodyPr>
          <a:lstStyle/>
          <a:p>
            <a:pPr algn="just"/>
            <a:r>
              <a:rPr lang="vi-VN" dirty="0" smtClean="0"/>
              <a:t>-	Khi chúng ta di chuyển các trang thái để sắp xếp hình ảnh thì mỗi lần di chuyển sẽ được tính là một bước.</a:t>
            </a:r>
          </a:p>
          <a:p>
            <a:pPr algn="just"/>
            <a:r>
              <a:rPr lang="vi-VN" dirty="0" smtClean="0"/>
              <a:t>-	Chức năng này giúp đánh giá được bạn đã sử dụng bao nhiêu trạng thái để ghép thành công tấp hình này. Hay gọi cách khác là bạn đã sử dụng bao nhiêu trang thái để hoàn thành trò chơi này.</a:t>
            </a:r>
          </a:p>
          <a:p>
            <a:pPr algn="just"/>
            <a:r>
              <a:rPr lang="vi-VN" dirty="0" smtClean="0"/>
              <a:t>-	Ngoài đánh giá chức năng này còn có thể giúp bạn ghi nhận lại số bước đi để lần tới bạn có thể cải thiện hơn số trạng thái mình đã dùng để chiến thắng trò chơi. Một khi bạn dùng càng ít trạng thái để chiến thắng thì bạn sẽ đánh giá được khả năng chơi trò chơi của mình như thế nào.</a:t>
            </a:r>
          </a:p>
          <a:p>
            <a:endParaRPr lang="vi-VN" dirty="0"/>
          </a:p>
        </p:txBody>
      </p:sp>
    </p:spTree>
    <p:extLst>
      <p:ext uri="{BB962C8B-B14F-4D97-AF65-F5344CB8AC3E}">
        <p14:creationId xmlns:p14="http://schemas.microsoft.com/office/powerpoint/2010/main" val="175963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CHƠI LẠI</a:t>
            </a:r>
            <a:endParaRPr lang="vi-V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8175" y="1766888"/>
            <a:ext cx="5629275" cy="3576637"/>
          </a:xfrm>
          <a:prstGeom prst="rect">
            <a:avLst/>
          </a:prstGeom>
          <a:noFill/>
          <a:ln>
            <a:noFill/>
          </a:ln>
        </p:spPr>
      </p:pic>
      <p:sp>
        <p:nvSpPr>
          <p:cNvPr id="5" name="TextBox 4"/>
          <p:cNvSpPr txBox="1"/>
          <p:nvPr/>
        </p:nvSpPr>
        <p:spPr>
          <a:xfrm>
            <a:off x="6743700" y="1771650"/>
            <a:ext cx="4800600" cy="4667250"/>
          </a:xfrm>
          <a:prstGeom prst="rect">
            <a:avLst/>
          </a:prstGeom>
          <a:noFill/>
        </p:spPr>
        <p:txBody>
          <a:bodyPr wrap="square" rtlCol="0">
            <a:spAutoFit/>
          </a:bodyPr>
          <a:lstStyle/>
          <a:p>
            <a:r>
              <a:rPr lang="vi-VN" dirty="0" smtClean="0"/>
              <a:t>-	Khi người chơi muốn chơi gặp khó khăn trong việc di chuyển các ô trên màn hình trò chơi hoặc là người chơi đã tìm ra cách để chiến thắng trò chơi mà tốt ít thời gian nhất cũng như là tốn ít số bươc đi để đến chiến thắng nhất thì người chơi có thể chơi lại từ đầu.</a:t>
            </a:r>
          </a:p>
          <a:p>
            <a:r>
              <a:rPr lang="vi-VN" dirty="0" smtClean="0"/>
              <a:t>-	Khi bạn cảm thấy chơi hoài mà không chiến thắng thì bạn cũng có thể bấm chơi lại để bắt đầu lại từ đầu. Khi đó sẽ có một thông báo hỏi bạn có muốn chơi lại từ đầu hay không.</a:t>
            </a:r>
          </a:p>
          <a:p>
            <a:r>
              <a:rPr lang="vi-VN" dirty="0" smtClean="0"/>
              <a:t>-	Khi bạn đã chắc chắn là mình chơi lại từ đầu thì màn hình chơi sẽ random lại các trạng thái một cách ngẫu nhiên.</a:t>
            </a:r>
          </a:p>
          <a:p>
            <a:endParaRPr lang="vi-VN" dirty="0"/>
          </a:p>
        </p:txBody>
      </p:sp>
    </p:spTree>
    <p:extLst>
      <p:ext uri="{BB962C8B-B14F-4D97-AF65-F5344CB8AC3E}">
        <p14:creationId xmlns:p14="http://schemas.microsoft.com/office/powerpoint/2010/main" val="1245195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1156</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Tahoma</vt:lpstr>
      <vt:lpstr>Times</vt:lpstr>
      <vt:lpstr>Trebuchet MS</vt:lpstr>
      <vt:lpstr>Wingdings 3</vt:lpstr>
      <vt:lpstr>Facet</vt:lpstr>
      <vt:lpstr>PowerPoint Presentation</vt:lpstr>
      <vt:lpstr>PowerPoint Presentation</vt:lpstr>
      <vt:lpstr>PowerPoint Presentation</vt:lpstr>
      <vt:lpstr>PowerPoint Presentation</vt:lpstr>
      <vt:lpstr>PowerPoint Presentation</vt:lpstr>
      <vt:lpstr>CÁC CHỨC NĂNG CHÍNH CỦA TRÒ CHƠI</vt:lpstr>
      <vt:lpstr>CÁC CHỨC NĂNG CHÍNH CỦA TRÒ CHƠI</vt:lpstr>
      <vt:lpstr>CHỨC NĂNG ĐẾM BƯỚC ĐI</vt:lpstr>
      <vt:lpstr>CHỨC NĂNG CHƠI LẠI</vt:lpstr>
      <vt:lpstr>CHỨC NĂNG TẠM DỪNG</vt:lpstr>
      <vt:lpstr>CHỨC NĂNG GIẢI BFS</vt:lpstr>
      <vt:lpstr>CHỨC NĂNG GIẢI TỐI ƯU</vt:lpstr>
      <vt:lpstr>ĐẾM THỜI GIAN GIẢI VÀ SỐ BƯỚC ĐI CỦA THUẬT TOÁN</vt:lpstr>
      <vt:lpstr>CHỨC NĂNG ĐI LUI VÀ ĐI TỚI</vt:lpstr>
      <vt:lpstr>CHỨC NĂNG TÍNH THỜI GIAN</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Bvch</dc:creator>
  <cp:lastModifiedBy>Bvch</cp:lastModifiedBy>
  <cp:revision>20</cp:revision>
  <dcterms:created xsi:type="dcterms:W3CDTF">2022-12-13T15:41:19Z</dcterms:created>
  <dcterms:modified xsi:type="dcterms:W3CDTF">2022-12-21T03:04:25Z</dcterms:modified>
</cp:coreProperties>
</file>