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76" r:id="rId2"/>
    <p:sldId id="259" r:id="rId3"/>
    <p:sldId id="260" r:id="rId4"/>
    <p:sldId id="257" r:id="rId5"/>
    <p:sldId id="258" r:id="rId6"/>
    <p:sldId id="262" r:id="rId7"/>
    <p:sldId id="266" r:id="rId8"/>
    <p:sldId id="267" r:id="rId9"/>
    <p:sldId id="268" r:id="rId10"/>
    <p:sldId id="269" r:id="rId11"/>
    <p:sldId id="273" r:id="rId12"/>
    <p:sldId id="278" r:id="rId13"/>
    <p:sldId id="274" r:id="rId14"/>
    <p:sldId id="275" r:id="rId15"/>
    <p:sldId id="282" r:id="rId16"/>
    <p:sldId id="272" r:id="rId17"/>
    <p:sldId id="277" r:id="rId18"/>
    <p:sldId id="281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3"/>
    <p:restoredTop sz="94680"/>
  </p:normalViewPr>
  <p:slideViewPr>
    <p:cSldViewPr snapToGrid="0">
      <p:cViewPr varScale="1">
        <p:scale>
          <a:sx n="178" d="100"/>
          <a:sy n="17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25/1/2023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1/25/23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1/25/23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1/25/23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1/25/23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1/25/23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1/25/23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1/25/23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1/25/23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1/25/23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1/25/23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1/25/23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1/25/23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Programming,</a:t>
            </a:r>
            <a:br>
              <a:rPr lang="en-TH" dirty="0"/>
            </a:br>
            <a:r>
              <a:rPr lang="en-TH" dirty="0"/>
              <a:t>Computer andData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 fontScale="92500" lnSpcReduction="10000"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1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https://vtneil.com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10</a:t>
            </a:fld>
            <a:endParaRPr lang="en-TH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A79018-70EA-8563-9ADB-A84D662A0E11}"/>
              </a:ext>
            </a:extLst>
          </p:cNvPr>
          <p:cNvSpPr/>
          <p:nvPr/>
        </p:nvSpPr>
        <p:spPr>
          <a:xfrm>
            <a:off x="2877740" y="2445262"/>
            <a:ext cx="6436519" cy="3676932"/>
          </a:xfrm>
          <a:prstGeom prst="roundRect">
            <a:avLst>
              <a:gd name="adj" fmla="val 5758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Interpreter (Compile-time + Runtime)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2. Interpreter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Python, Java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838200" y="2986087"/>
            <a:ext cx="1376363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9982407" y="2986084"/>
            <a:ext cx="1371392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6BFE2D9-0022-0E50-F595-1EB8D038D9B9}"/>
              </a:ext>
            </a:extLst>
          </p:cNvPr>
          <p:cNvSpPr/>
          <p:nvPr/>
        </p:nvSpPr>
        <p:spPr>
          <a:xfrm>
            <a:off x="3268862" y="3153239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Lexing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EC541E-186D-EA63-5CED-A0FD29C801ED}"/>
              </a:ext>
            </a:extLst>
          </p:cNvPr>
          <p:cNvSpPr/>
          <p:nvPr/>
        </p:nvSpPr>
        <p:spPr>
          <a:xfrm>
            <a:off x="3268862" y="4134666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Parsing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F531C7-14B8-1271-9676-8F5B8A4A9AE6}"/>
              </a:ext>
            </a:extLst>
          </p:cNvPr>
          <p:cNvSpPr/>
          <p:nvPr/>
        </p:nvSpPr>
        <p:spPr>
          <a:xfrm>
            <a:off x="3268862" y="5116093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Compile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AC73AA-4F83-21D6-B014-A157EAD5C02F}"/>
              </a:ext>
            </a:extLst>
          </p:cNvPr>
          <p:cNvSpPr/>
          <p:nvPr/>
        </p:nvSpPr>
        <p:spPr>
          <a:xfrm>
            <a:off x="6238279" y="3747760"/>
            <a:ext cx="1432322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Bytecode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28FC568-F055-CE51-59C3-3F5E3784DA23}"/>
              </a:ext>
            </a:extLst>
          </p:cNvPr>
          <p:cNvSpPr/>
          <p:nvPr/>
        </p:nvSpPr>
        <p:spPr>
          <a:xfrm>
            <a:off x="5150643" y="3153239"/>
            <a:ext cx="3607595" cy="2439243"/>
          </a:xfrm>
          <a:prstGeom prst="roundRect">
            <a:avLst>
              <a:gd name="adj" fmla="val 575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Virtual Machine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0A3BF-7692-DBE6-08F1-B10640ABDFD8}"/>
              </a:ext>
            </a:extLst>
          </p:cNvPr>
          <p:cNvSpPr/>
          <p:nvPr/>
        </p:nvSpPr>
        <p:spPr>
          <a:xfrm>
            <a:off x="5879305" y="4665707"/>
            <a:ext cx="2150270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 Code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0512B4E-E80A-A6B1-4A8F-3A05E0CDC31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36269" y="4023519"/>
            <a:ext cx="1802010" cy="1368333"/>
          </a:xfrm>
          <a:prstGeom prst="bentConnector3">
            <a:avLst>
              <a:gd name="adj1" fmla="val 289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40D810-DA47-409C-7A6D-19472872CD4B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 flipV="1">
            <a:off x="2214563" y="3428998"/>
            <a:ext cx="105429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88B646-CF17-C4C3-7F96-AB8A0453670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954440" y="4299277"/>
            <a:ext cx="0" cy="36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3E63AC-FFFB-3331-3842-BC18C92197EE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8029575" y="3428997"/>
            <a:ext cx="1952832" cy="1512469"/>
          </a:xfrm>
          <a:prstGeom prst="bentConnector3">
            <a:avLst>
              <a:gd name="adj1" fmla="val 81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4F94B-ACFB-E97D-7799-AA5D06E06F8B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3852566" y="3704756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385D45-5985-2573-B427-8FA629F3BDB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52566" y="4686183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821B4DE7-AFBA-B4FA-CCD5-27754883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483" y="3488554"/>
            <a:ext cx="659118" cy="65911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10B2C39-7BE8-16EC-DB32-840A750A9224}"/>
              </a:ext>
            </a:extLst>
          </p:cNvPr>
          <p:cNvGrpSpPr/>
          <p:nvPr/>
        </p:nvGrpSpPr>
        <p:grpSpPr>
          <a:xfrm>
            <a:off x="9647877" y="4336148"/>
            <a:ext cx="659118" cy="659118"/>
            <a:chOff x="10339999" y="3951319"/>
            <a:chExt cx="659118" cy="659118"/>
          </a:xfrm>
        </p:grpSpPr>
        <p:pic>
          <p:nvPicPr>
            <p:cNvPr id="51" name="Graphic 50" descr="Paper with solid fill">
              <a:extLst>
                <a:ext uri="{FF2B5EF4-FFF2-40B4-BE49-F238E27FC236}">
                  <a16:creationId xmlns:a16="http://schemas.microsoft.com/office/drawing/2014/main" id="{DA17F0FC-51F1-D6C7-5C8F-80A34E76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4F91EDE3-C0AC-C90B-CE9E-78803A09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5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Showing texts on the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11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58C59-E370-5E76-54B5-3D03C9C86C89}"/>
              </a:ext>
            </a:extLst>
          </p:cNvPr>
          <p:cNvSpPr txBox="1"/>
          <p:nvPr/>
        </p:nvSpPr>
        <p:spPr>
          <a:xfrm>
            <a:off x="6820501" y="2481901"/>
            <a:ext cx="4533299" cy="1894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message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"Hi Thailand!"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Alternative way of printing a string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'Hi Thailand!'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2890390"/>
            <a:ext cx="5669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either use single quotes or double quotes.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both are treated the same way. Other languages may not, so be careful.</a:t>
            </a:r>
          </a:p>
        </p:txBody>
      </p:sp>
    </p:spTree>
    <p:extLst>
      <p:ext uri="{BB962C8B-B14F-4D97-AF65-F5344CB8AC3E}">
        <p14:creationId xmlns:p14="http://schemas.microsoft.com/office/powerpoint/2010/main" val="3846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Escape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12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1891061"/>
            <a:ext cx="56697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most programming languages, “backslash” or ‘\’ are used as macros for typing special characters which are not on the keyboard.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Backslashes are followed by a sequence of characters.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\”	Double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\’	Single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\\	Backslash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\n	New line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\r	Carriage return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\t	Tab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\b	Backspace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2F088-0C63-A313-720B-1D545C50D34B}"/>
              </a:ext>
            </a:extLst>
          </p:cNvPr>
          <p:cNvSpPr txBox="1"/>
          <p:nvPr/>
        </p:nvSpPr>
        <p:spPr>
          <a:xfrm>
            <a:off x="6820501" y="2481901"/>
            <a:ext cx="4533299" cy="21115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Example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”Hello,\</a:t>
            </a:r>
            <a:r>
              <a:rPr lang="en-US" sz="1400" dirty="0" err="1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nUser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Shows: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>
                <a:solidFill>
                  <a:srgbClr val="5C6370"/>
                </a:solidFill>
                <a:latin typeface="JetBrains Mono" panose="02000009000000000000" pitchFamily="49" charset="0"/>
              </a:rPr>
              <a:t>Hello,</a:t>
            </a:r>
          </a:p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User</a:t>
            </a: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Arithmetic Binary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13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ADCD5-A9CB-6B7E-E3E1-3AE11503DB97}"/>
              </a:ext>
            </a:extLst>
          </p:cNvPr>
          <p:cNvSpPr txBox="1"/>
          <p:nvPr/>
        </p:nvSpPr>
        <p:spPr>
          <a:xfrm>
            <a:off x="838201" y="1783556"/>
            <a:ext cx="3840956" cy="45727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number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99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Addition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Subtraction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-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5.8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Multiplication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Floor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Modulo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%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Exponentiation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7FC9F-8C75-6256-7E19-3A1DA0BFB0CB}"/>
              </a:ext>
            </a:extLst>
          </p:cNvPr>
          <p:cNvSpPr txBox="1"/>
          <p:nvPr/>
        </p:nvSpPr>
        <p:spPr>
          <a:xfrm>
            <a:off x="5232797" y="2101800"/>
            <a:ext cx="5669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these are several binary operations you can use on a pair of “numbers.”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Addition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Subtraction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Multiplication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Floor 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Modulo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Exponentiation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Note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There is operator precedence in Python, just like math.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(5 + 9 * 3) – 5 ** 2 / 5</a:t>
            </a:r>
          </a:p>
        </p:txBody>
      </p:sp>
    </p:spTree>
    <p:extLst>
      <p:ext uri="{BB962C8B-B14F-4D97-AF65-F5344CB8AC3E}">
        <p14:creationId xmlns:p14="http://schemas.microsoft.com/office/powerpoint/2010/main" val="215077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14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7275909" y="2491356"/>
            <a:ext cx="3840956" cy="18752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Variable Declaration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x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10.5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x)</a:t>
            </a:r>
          </a:p>
          <a:p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+ y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 + y)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200" y="1854994"/>
            <a:ext cx="5669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Variables, just like in math, are elements subjected to be changed.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variable can be “declared,” “initialize,” “accessed,” or “assigned to some value.”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Other than variables, there are “constants” which are not subjected to be changed, but in Python, there is no way to declare a constant.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Side notes: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statically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a variable can have only one type of data.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dynamically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like Python, a variable can be declared without specifying its data type.</a:t>
            </a:r>
          </a:p>
        </p:txBody>
      </p: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 </a:t>
            </a:r>
            <a:r>
              <a:rPr lang="en-TH" sz="2400" i="1" dirty="0">
                <a:solidFill>
                  <a:schemeClr val="accent4"/>
                </a:solidFill>
              </a:rPr>
              <a:t>behind the curtain</a:t>
            </a:r>
            <a:br>
              <a:rPr lang="en-TH" dirty="0"/>
            </a:br>
            <a:r>
              <a:rPr lang="en-TH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15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1618978" y="2101364"/>
            <a:ext cx="2743200" cy="79476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Variable Declaration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10.5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6279252" y="911918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1. Create temporary variable in RAM with value 10.5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2. Create variable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in RAM which will hold some value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3. Assign (copy) value of 10.5 into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’s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9A08F-263D-1CA4-7D9F-80F9D5197964}"/>
              </a:ext>
            </a:extLst>
          </p:cNvPr>
          <p:cNvSpPr/>
          <p:nvPr/>
        </p:nvSpPr>
        <p:spPr>
          <a:xfrm>
            <a:off x="8890203" y="1355158"/>
            <a:ext cx="875859" cy="8758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10.5</a:t>
            </a:r>
            <a:endParaRPr lang="en-TH" sz="1200" dirty="0"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E0B57-D961-78D7-8CDE-B168128B582C}"/>
              </a:ext>
            </a:extLst>
          </p:cNvPr>
          <p:cNvGrpSpPr/>
          <p:nvPr/>
        </p:nvGrpSpPr>
        <p:grpSpPr>
          <a:xfrm>
            <a:off x="7120934" y="1355158"/>
            <a:ext cx="875860" cy="1214413"/>
            <a:chOff x="5854199" y="2335036"/>
            <a:chExt cx="875860" cy="1214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1E518D-16C7-77BC-08C4-86EA44DA5BA7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2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E715A1-B738-F9EA-C9E0-A665C531F801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5A684-E68C-D394-1EB4-60D5EC982167}"/>
              </a:ext>
            </a:extLst>
          </p:cNvPr>
          <p:cNvCxnSpPr>
            <a:cxnSpLocks/>
          </p:cNvCxnSpPr>
          <p:nvPr/>
        </p:nvCxnSpPr>
        <p:spPr>
          <a:xfrm>
            <a:off x="7503228" y="3558270"/>
            <a:ext cx="13869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31EFB-839C-2A5E-B56B-6C68DBF182CD}"/>
              </a:ext>
            </a:extLst>
          </p:cNvPr>
          <p:cNvSpPr/>
          <p:nvPr/>
        </p:nvSpPr>
        <p:spPr>
          <a:xfrm>
            <a:off x="8890203" y="3094084"/>
            <a:ext cx="875859" cy="8758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10.5</a:t>
            </a:r>
            <a:endParaRPr lang="en-TH" sz="1200" dirty="0"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D2DD5E-32E1-AB4B-436D-A5063F8D2194}"/>
              </a:ext>
            </a:extLst>
          </p:cNvPr>
          <p:cNvGrpSpPr/>
          <p:nvPr/>
        </p:nvGrpSpPr>
        <p:grpSpPr>
          <a:xfrm>
            <a:off x="7120934" y="3094084"/>
            <a:ext cx="875860" cy="1214413"/>
            <a:chOff x="5854199" y="2335036"/>
            <a:chExt cx="875860" cy="12144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E461E-D1ED-3001-89C0-3051E0E272AB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2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42FFDB-674D-3509-269E-5AB735292839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FE48D2-93CF-8613-19B1-BEBC77DDC1DC}"/>
              </a:ext>
            </a:extLst>
          </p:cNvPr>
          <p:cNvGrpSpPr/>
          <p:nvPr/>
        </p:nvGrpSpPr>
        <p:grpSpPr>
          <a:xfrm>
            <a:off x="7120934" y="5064841"/>
            <a:ext cx="875860" cy="1214413"/>
            <a:chOff x="5854199" y="2335036"/>
            <a:chExt cx="875860" cy="12144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F7ECF6-CE4B-08C8-4D94-229D554DA435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dirty="0">
                  <a:latin typeface="Sarabun" pitchFamily="2" charset="-34"/>
                  <a:cs typeface="Sarabun" pitchFamily="2" charset="-34"/>
                </a:rPr>
                <a:t>10.5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23C386-152D-A104-FEAF-7965992B7F01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5EA69A-4D83-5A5E-5A07-94B535CBF23D}"/>
              </a:ext>
            </a:extLst>
          </p:cNvPr>
          <p:cNvGrpSpPr/>
          <p:nvPr/>
        </p:nvGrpSpPr>
        <p:grpSpPr>
          <a:xfrm>
            <a:off x="1023498" y="3969943"/>
            <a:ext cx="4164805" cy="1014454"/>
            <a:chOff x="873479" y="4266850"/>
            <a:chExt cx="4164805" cy="10144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97B0CB-B75E-5AD9-4D22-46103526EE57}"/>
                </a:ext>
              </a:extLst>
            </p:cNvPr>
            <p:cNvSpPr/>
            <p:nvPr/>
          </p:nvSpPr>
          <p:spPr>
            <a:xfrm>
              <a:off x="873479" y="4604196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0x0000A200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C9F0D1-2526-2DD7-4849-7A05EDDD0978}"/>
                </a:ext>
              </a:extLst>
            </p:cNvPr>
            <p:cNvSpPr/>
            <p:nvPr/>
          </p:nvSpPr>
          <p:spPr>
            <a:xfrm>
              <a:off x="2208918" y="4604196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10.5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4BBC65-E92E-EAEA-7DE9-05E9D0E28E93}"/>
                </a:ext>
              </a:extLst>
            </p:cNvPr>
            <p:cNvSpPr/>
            <p:nvPr/>
          </p:nvSpPr>
          <p:spPr>
            <a:xfrm>
              <a:off x="873479" y="4942750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E0113-023F-BAE6-DF7A-B2FAF241D0C6}"/>
                </a:ext>
              </a:extLst>
            </p:cNvPr>
            <p:cNvSpPr/>
            <p:nvPr/>
          </p:nvSpPr>
          <p:spPr>
            <a:xfrm>
              <a:off x="2208918" y="4942750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B4A835-0B65-0A67-3D65-F6ED11819D8A}"/>
                </a:ext>
              </a:extLst>
            </p:cNvPr>
            <p:cNvSpPr/>
            <p:nvPr/>
          </p:nvSpPr>
          <p:spPr>
            <a:xfrm>
              <a:off x="873479" y="4266850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9F1A29-34D6-B689-19DD-F1DA4C5F4234}"/>
                </a:ext>
              </a:extLst>
            </p:cNvPr>
            <p:cNvSpPr/>
            <p:nvPr/>
          </p:nvSpPr>
          <p:spPr>
            <a:xfrm>
              <a:off x="2208918" y="4266850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757BB6-E649-0BC6-049B-813A6A2157A9}"/>
              </a:ext>
            </a:extLst>
          </p:cNvPr>
          <p:cNvSpPr txBox="1"/>
          <p:nvPr/>
        </p:nvSpPr>
        <p:spPr>
          <a:xfrm>
            <a:off x="1023498" y="5067845"/>
            <a:ext cx="416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400" i="1" dirty="0">
                <a:latin typeface="Sarabun" pitchFamily="2" charset="-34"/>
                <a:cs typeface="Sarabun" pitchFamily="2" charset="-34"/>
              </a:rPr>
              <a:t>Rough representation of program’s memory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CBD74D-A846-5B3D-44DE-4953C6C2520D}"/>
              </a:ext>
            </a:extLst>
          </p:cNvPr>
          <p:cNvGrpSpPr/>
          <p:nvPr/>
        </p:nvGrpSpPr>
        <p:grpSpPr>
          <a:xfrm>
            <a:off x="1023498" y="3602411"/>
            <a:ext cx="4164805" cy="307777"/>
            <a:chOff x="873479" y="4208185"/>
            <a:chExt cx="4164805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CE4E67-0633-5A3A-E83F-4F3AB4B03D4B}"/>
                </a:ext>
              </a:extLst>
            </p:cNvPr>
            <p:cNvSpPr txBox="1"/>
            <p:nvPr/>
          </p:nvSpPr>
          <p:spPr>
            <a:xfrm>
              <a:off x="873479" y="4208185"/>
              <a:ext cx="133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Address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2722EB-6A8F-1273-2CCB-116D025F45FD}"/>
                </a:ext>
              </a:extLst>
            </p:cNvPr>
            <p:cNvSpPr txBox="1"/>
            <p:nvPr/>
          </p:nvSpPr>
          <p:spPr>
            <a:xfrm>
              <a:off x="2208918" y="4208185"/>
              <a:ext cx="2829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19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General Data Types </a:t>
            </a:r>
            <a:r>
              <a:rPr lang="en-TH" dirty="0"/>
              <a:t>in</a:t>
            </a:r>
            <a:br>
              <a:rPr lang="en-TH" dirty="0"/>
            </a:br>
            <a:r>
              <a:rPr lang="en-TH" dirty="0"/>
              <a:t>Python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16</a:t>
            </a:fld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E52C5-92E9-2ADF-F1BF-81AB37719AA8}"/>
              </a:ext>
            </a:extLst>
          </p:cNvPr>
          <p:cNvSpPr/>
          <p:nvPr/>
        </p:nvSpPr>
        <p:spPr>
          <a:xfrm>
            <a:off x="838200" y="2055018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Primitive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494A3-63B7-C315-725A-D059DBF790EE}"/>
              </a:ext>
            </a:extLst>
          </p:cNvPr>
          <p:cNvSpPr/>
          <p:nvPr/>
        </p:nvSpPr>
        <p:spPr>
          <a:xfrm>
            <a:off x="838200" y="3984227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6A32-BEFC-C5EB-5B53-7BC8F7C413AB}"/>
              </a:ext>
            </a:extLst>
          </p:cNvPr>
          <p:cNvSpPr/>
          <p:nvPr/>
        </p:nvSpPr>
        <p:spPr>
          <a:xfrm>
            <a:off x="838200" y="5908675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U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s</a:t>
            </a:r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er-defined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E7290-6D8F-D853-BD1B-7EA93B43F721}"/>
              </a:ext>
            </a:extLst>
          </p:cNvPr>
          <p:cNvSpPr/>
          <p:nvPr/>
        </p:nvSpPr>
        <p:spPr>
          <a:xfrm>
            <a:off x="3498056" y="2055018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Numeric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29CED-634B-D596-4C7E-04D189099B86}"/>
              </a:ext>
            </a:extLst>
          </p:cNvPr>
          <p:cNvSpPr/>
          <p:nvPr/>
        </p:nvSpPr>
        <p:spPr>
          <a:xfrm>
            <a:off x="3498056" y="2798166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Boolean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77362-4D89-2024-CC76-C2BE68A0975B}"/>
              </a:ext>
            </a:extLst>
          </p:cNvPr>
          <p:cNvSpPr/>
          <p:nvPr/>
        </p:nvSpPr>
        <p:spPr>
          <a:xfrm>
            <a:off x="3498056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Sequential (Array)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D78412-5052-6E4C-5AC3-DACCAA91F5EB}"/>
              </a:ext>
            </a:extLst>
          </p:cNvPr>
          <p:cNvSpPr/>
          <p:nvPr/>
        </p:nvSpPr>
        <p:spPr>
          <a:xfrm>
            <a:off x="3498056" y="5123261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2F13C-A1D4-DF25-579F-27417C886825}"/>
              </a:ext>
            </a:extLst>
          </p:cNvPr>
          <p:cNvSpPr/>
          <p:nvPr/>
        </p:nvSpPr>
        <p:spPr>
          <a:xfrm>
            <a:off x="6157912" y="2051644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Integer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551CD4-0CB5-7BFC-CE8B-D25EDB6C099A}"/>
              </a:ext>
            </a:extLst>
          </p:cNvPr>
          <p:cNvSpPr/>
          <p:nvPr/>
        </p:nvSpPr>
        <p:spPr>
          <a:xfrm>
            <a:off x="6157912" y="2618382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Floating 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5430A-95BE-42F1-6589-87803996BB8C}"/>
              </a:ext>
            </a:extLst>
          </p:cNvPr>
          <p:cNvSpPr/>
          <p:nvPr/>
        </p:nvSpPr>
        <p:spPr>
          <a:xfrm>
            <a:off x="6157912" y="318512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Complex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50B8CD-01AA-6D27-83ED-4018196C6637}"/>
              </a:ext>
            </a:extLst>
          </p:cNvPr>
          <p:cNvSpPr/>
          <p:nvPr/>
        </p:nvSpPr>
        <p:spPr>
          <a:xfrm>
            <a:off x="6157912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5B6A8-9AC0-C0D2-E3F2-401D1F8E115D}"/>
              </a:ext>
            </a:extLst>
          </p:cNvPr>
          <p:cNvSpPr/>
          <p:nvPr/>
        </p:nvSpPr>
        <p:spPr>
          <a:xfrm>
            <a:off x="6157912" y="455166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E03C1-8A41-FE4A-203B-1D517A07A932}"/>
              </a:ext>
            </a:extLst>
          </p:cNvPr>
          <p:cNvSpPr/>
          <p:nvPr/>
        </p:nvSpPr>
        <p:spPr>
          <a:xfrm>
            <a:off x="6157912" y="5123261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Tuple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13A840-B444-9D05-32CF-0186B822B75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58716" y="2274093"/>
            <a:ext cx="439340" cy="743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7C870-2A0E-2594-FF86-91D2C8020DC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58716" y="2274093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55F3E-5B68-AB03-34D8-E8E2D5856C5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718572" y="2270719"/>
            <a:ext cx="439340" cy="3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574AC-50DA-B104-8E81-3C027D87F8F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718572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58088F-6DF0-9062-3B87-4F21A8FF4A0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718572" y="2274093"/>
            <a:ext cx="439340" cy="5633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463E466-24A7-81B3-6CB8-6F6368447A0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718572" y="2274093"/>
            <a:ext cx="439340" cy="11301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052139C-642D-BD23-96A1-C6D44871F69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718572" y="4203302"/>
            <a:ext cx="439340" cy="5674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362E3-86E8-058C-C8E5-8007530974EB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18572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2947832-ACDD-314C-64A0-D354C7553FA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058716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4C9EF5-D381-2D00-93B9-C4CCF287EA8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48458" y="2493168"/>
            <a:ext cx="0" cy="1491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335D7F-16D0-8D66-F70F-CF67CB2FD90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48458" y="4422377"/>
            <a:ext cx="0" cy="1486298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535B74-7AB7-B4A1-A400-3B0923F64BA8}"/>
              </a:ext>
            </a:extLst>
          </p:cNvPr>
          <p:cNvSpPr txBox="1"/>
          <p:nvPr/>
        </p:nvSpPr>
        <p:spPr>
          <a:xfrm>
            <a:off x="8440637" y="2116830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-3, 0, 5, 258,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A6414-7E5D-4164-4BB6-14FAF4CF4A09}"/>
              </a:ext>
            </a:extLst>
          </p:cNvPr>
          <p:cNvSpPr txBox="1"/>
          <p:nvPr/>
        </p:nvSpPr>
        <p:spPr>
          <a:xfrm>
            <a:off x="8440637" y="2683568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-25.9998, 1.732, 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1B7F9E-0554-9956-E31C-FBA265616A8D}"/>
              </a:ext>
            </a:extLst>
          </p:cNvPr>
          <p:cNvSpPr txBox="1"/>
          <p:nvPr/>
        </p:nvSpPr>
        <p:spPr>
          <a:xfrm>
            <a:off x="8440637" y="325030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5 + 3i, 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95FED-02BC-49BF-B8AC-BD8D0B724FCC}"/>
              </a:ext>
            </a:extLst>
          </p:cNvPr>
          <p:cNvSpPr txBox="1"/>
          <p:nvPr/>
        </p:nvSpPr>
        <p:spPr>
          <a:xfrm>
            <a:off x="8440637" y="4049413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“Somchai”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610BB-2680-97A3-DA4B-66562C9ED15D}"/>
              </a:ext>
            </a:extLst>
          </p:cNvPr>
          <p:cNvSpPr txBox="1"/>
          <p:nvPr/>
        </p:nvSpPr>
        <p:spPr>
          <a:xfrm>
            <a:off x="8440637" y="461684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[1, 2, 5, 9, 4]</a:t>
            </a:r>
          </a:p>
        </p:txBody>
      </p:sp>
      <p:sp>
        <p:nvSpPr>
          <p:cNvPr id="14336" name="TextBox 14335">
            <a:extLst>
              <a:ext uri="{FF2B5EF4-FFF2-40B4-BE49-F238E27FC236}">
                <a16:creationId xmlns:a16="http://schemas.microsoft.com/office/drawing/2014/main" id="{420F9953-7447-0D70-FA5B-B1B97EFC6114}"/>
              </a:ext>
            </a:extLst>
          </p:cNvPr>
          <p:cNvSpPr txBox="1"/>
          <p:nvPr/>
        </p:nvSpPr>
        <p:spPr>
          <a:xfrm>
            <a:off x="8440637" y="5184279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(60, 255, 54)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826D3-BA2F-AABC-4429-F2F5BF592AB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58716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Data Types: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17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F65-72B3-21FB-BC08-5DE4AED3782B}"/>
              </a:ext>
            </a:extLst>
          </p:cNvPr>
          <p:cNvSpPr txBox="1"/>
          <p:nvPr/>
        </p:nvSpPr>
        <p:spPr>
          <a:xfrm>
            <a:off x="843164" y="1978818"/>
            <a:ext cx="4425552" cy="2900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Integer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Floating point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43.668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(An array of characters)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name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"Somchai"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List of integers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d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753CF7-6531-E836-B2C1-F393A184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55372"/>
              </p:ext>
            </p:extLst>
          </p:nvPr>
        </p:nvGraphicFramePr>
        <p:xfrm>
          <a:off x="6488508" y="2968317"/>
          <a:ext cx="5002212" cy="80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0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</a:tblGrid>
              <a:tr h="806212"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EF1AE-4FF9-67E9-3AC6-0C05D5915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489"/>
              </p:ext>
            </p:extLst>
          </p:nvPr>
        </p:nvGraphicFramePr>
        <p:xfrm>
          <a:off x="6488508" y="3820428"/>
          <a:ext cx="5002212" cy="45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0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</a:tblGrid>
              <a:tr h="452080"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A9BB70-3760-82AB-512B-DB52846E3420}"/>
              </a:ext>
            </a:extLst>
          </p:cNvPr>
          <p:cNvSpPr txBox="1"/>
          <p:nvPr/>
        </p:nvSpPr>
        <p:spPr>
          <a:xfrm>
            <a:off x="5305426" y="3877191"/>
            <a:ext cx="1109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sz="1600" dirty="0">
                <a:latin typeface="Sarabun" pitchFamily="2" charset="-34"/>
                <a:cs typeface="Sarabun" pitchFamily="2" charset="-34"/>
              </a:rPr>
              <a:t>Index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5A085-42FA-3E33-0AAE-AB2E132FC311}"/>
              </a:ext>
            </a:extLst>
          </p:cNvPr>
          <p:cNvSpPr txBox="1"/>
          <p:nvPr/>
        </p:nvSpPr>
        <p:spPr>
          <a:xfrm>
            <a:off x="5305426" y="3202146"/>
            <a:ext cx="1109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sz="1600" dirty="0">
                <a:latin typeface="Sarabun" pitchFamily="2" charset="-34"/>
                <a:cs typeface="Sarabun" pitchFamily="2" charset="-34"/>
              </a:rPr>
              <a:t>Value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F72AC-E174-ECB5-7C95-CF9B551DDCF2}"/>
              </a:ext>
            </a:extLst>
          </p:cNvPr>
          <p:cNvSpPr txBox="1"/>
          <p:nvPr/>
        </p:nvSpPr>
        <p:spPr>
          <a:xfrm>
            <a:off x="6415088" y="1930152"/>
            <a:ext cx="485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Array Representation of Python List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110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Very Basic String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18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F65-72B3-21FB-BC08-5DE4AED3782B}"/>
              </a:ext>
            </a:extLst>
          </p:cNvPr>
          <p:cNvSpPr txBox="1"/>
          <p:nvPr/>
        </p:nvSpPr>
        <p:spPr>
          <a:xfrm>
            <a:off x="7012187" y="1978818"/>
            <a:ext cx="4425552" cy="2900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1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'Peter'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2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'Griffin'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Concatenation by addition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+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(b + a)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Duplication by multiplication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 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58F4E-DA99-E140-F82D-8BE949D7B90F}"/>
              </a:ext>
            </a:extLst>
          </p:cNvPr>
          <p:cNvSpPr txBox="1"/>
          <p:nvPr/>
        </p:nvSpPr>
        <p:spPr>
          <a:xfrm>
            <a:off x="838200" y="2521059"/>
            <a:ext cx="5669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addition and multiplication operator can be used on string type.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u="sng" dirty="0">
                <a:latin typeface="Sarabun" pitchFamily="2" charset="-34"/>
                <a:cs typeface="Sarabun" pitchFamily="2" charset="-34"/>
              </a:rPr>
              <a:t>Addition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Concatenate any number of strings of any lengths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e.g., a + b + c + …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u="sng" dirty="0">
                <a:latin typeface="Sarabun" pitchFamily="2" charset="-34"/>
                <a:cs typeface="Sarabun" pitchFamily="2" charset="-34"/>
              </a:rPr>
              <a:t>Multiplication with integer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Duplicate string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n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42615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Input data from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19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8818F-969C-B36C-E029-05606F259EBF}"/>
              </a:ext>
            </a:extLst>
          </p:cNvPr>
          <p:cNvSpPr txBox="1"/>
          <p:nvPr/>
        </p:nvSpPr>
        <p:spPr>
          <a:xfrm>
            <a:off x="838200" y="1905001"/>
            <a:ext cx="8052196" cy="14597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s1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'What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\'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s your name?: 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s2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'What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\'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s your age?: 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'Your name is '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s1 +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 and you are '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s2 +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'years old.'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81F3D-9310-8A2A-F791-6176FC79EB7C}"/>
              </a:ext>
            </a:extLst>
          </p:cNvPr>
          <p:cNvSpPr txBox="1"/>
          <p:nvPr/>
        </p:nvSpPr>
        <p:spPr>
          <a:xfrm>
            <a:off x="838200" y="3579019"/>
            <a:ext cx="6819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Python has a function allowing user to input a “string” from keyboard.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type something in, then press Enter (which Python will detect a new line character (“\n”).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For example, you type “hello” and Enter in the input prompt, the program will assign “hello” string to designated variable.</a:t>
            </a:r>
          </a:p>
        </p:txBody>
      </p:sp>
    </p:spTree>
    <p:extLst>
      <p:ext uri="{BB962C8B-B14F-4D97-AF65-F5344CB8AC3E}">
        <p14:creationId xmlns:p14="http://schemas.microsoft.com/office/powerpoint/2010/main" val="296927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AC7918-A309-AB9D-C907-1FEF7E9C434A}"/>
              </a:ext>
            </a:extLst>
          </p:cNvPr>
          <p:cNvGrpSpPr/>
          <p:nvPr/>
        </p:nvGrpSpPr>
        <p:grpSpPr>
          <a:xfrm>
            <a:off x="1926431" y="2371328"/>
            <a:ext cx="8339138" cy="1141611"/>
            <a:chOff x="1926431" y="2085578"/>
            <a:chExt cx="8339138" cy="11416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F1F09D-7051-D0D9-7B45-3AEAAF3A07C9}"/>
                </a:ext>
              </a:extLst>
            </p:cNvPr>
            <p:cNvSpPr/>
            <p:nvPr/>
          </p:nvSpPr>
          <p:spPr>
            <a:xfrm>
              <a:off x="4102894" y="2087761"/>
              <a:ext cx="3986212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800" b="1" dirty="0">
                  <a:latin typeface="Sarabun" pitchFamily="2" charset="-34"/>
                  <a:cs typeface="Sarabun" pitchFamily="2" charset="-34"/>
                </a:rPr>
                <a:t>Process</a:t>
              </a:r>
            </a:p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(i.e. function)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048B34-BAEC-33EF-11B9-E982697541C9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4F0F9-9F10-D237-0DDF-65A5CB74AC2F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5A651C-6D32-9592-EFC6-1FB2329589F9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>
              <a:off x="34790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9DA5A5-95D9-CF95-0B98-FEBFDFE92CD1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80891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51F67-5F27-4B46-1907-C4B75DCD7B6F}"/>
                </a:ext>
              </a:extLst>
            </p:cNvPr>
            <p:cNvSpPr/>
            <p:nvPr/>
          </p:nvSpPr>
          <p:spPr>
            <a:xfrm>
              <a:off x="4268766" y="2314508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Processor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EFA44F-A185-7B8C-C8D4-9A37AF905092}"/>
                </a:ext>
              </a:extLst>
            </p:cNvPr>
            <p:cNvSpPr/>
            <p:nvPr/>
          </p:nvSpPr>
          <p:spPr>
            <a:xfrm>
              <a:off x="7007203" y="2314507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Memory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EEBFAED-4788-DFB9-E07A-5D72F9E87EED}"/>
              </a:ext>
            </a:extLst>
          </p:cNvPr>
          <p:cNvSpPr txBox="1"/>
          <p:nvPr/>
        </p:nvSpPr>
        <p:spPr>
          <a:xfrm>
            <a:off x="838200" y="1761867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Simple (Linear) Process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A342B-52C0-4765-2A33-FDE611A72FDA}"/>
              </a:ext>
            </a:extLst>
          </p:cNvPr>
          <p:cNvSpPr txBox="1"/>
          <p:nvPr/>
        </p:nvSpPr>
        <p:spPr>
          <a:xfrm>
            <a:off x="838200" y="4008913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Mathematical Equivalence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/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TH" sz="2800" dirty="0">
                  <a:latin typeface="Sarabun" pitchFamily="2" charset="-34"/>
                  <a:cs typeface="Sarabun" pitchFamily="2" charset="-34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89AA92-DF8B-76A8-C0AD-4C11344C3F74}"/>
              </a:ext>
            </a:extLst>
          </p:cNvPr>
          <p:cNvCxnSpPr>
            <a:cxnSpLocks/>
          </p:cNvCxnSpPr>
          <p:nvPr/>
        </p:nvCxnSpPr>
        <p:spPr>
          <a:xfrm>
            <a:off x="5474494" y="437824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A22C7E-AFCF-4261-5E74-39AD0227E13C}"/>
              </a:ext>
            </a:extLst>
          </p:cNvPr>
          <p:cNvCxnSpPr>
            <a:cxnSpLocks/>
          </p:cNvCxnSpPr>
          <p:nvPr/>
        </p:nvCxnSpPr>
        <p:spPr>
          <a:xfrm>
            <a:off x="6163922" y="3510756"/>
            <a:ext cx="0" cy="1472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59456-0FB9-A2EF-B671-808B9F2E855F}"/>
              </a:ext>
            </a:extLst>
          </p:cNvPr>
          <p:cNvCxnSpPr>
            <a:cxnSpLocks/>
          </p:cNvCxnSpPr>
          <p:nvPr/>
        </p:nvCxnSpPr>
        <p:spPr>
          <a:xfrm>
            <a:off x="6497751" y="436511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046903-1679-DE03-793D-524D38F0AF88}"/>
              </a:ext>
            </a:extLst>
          </p:cNvPr>
          <p:cNvSpPr txBox="1"/>
          <p:nvPr/>
        </p:nvSpPr>
        <p:spPr>
          <a:xfrm>
            <a:off x="6096000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inputs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E70FE-6839-6145-C179-8A6AA6CF1F20}"/>
              </a:ext>
            </a:extLst>
          </p:cNvPr>
          <p:cNvSpPr txBox="1"/>
          <p:nvPr/>
        </p:nvSpPr>
        <p:spPr>
          <a:xfrm>
            <a:off x="4897721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output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3883777" y="2013873"/>
            <a:ext cx="456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dirty="0">
                <a:latin typeface="Sarabun" pitchFamily="2" charset="-34"/>
                <a:cs typeface="Sarabun" pitchFamily="2" charset="-34"/>
              </a:rPr>
              <a:t>Programmed to be fast and simple.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346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Type 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20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2ACB3-3B4B-5C77-87EB-F7C9638D76B6}"/>
              </a:ext>
            </a:extLst>
          </p:cNvPr>
          <p:cNvSpPr txBox="1"/>
          <p:nvPr/>
        </p:nvSpPr>
        <p:spPr>
          <a:xfrm>
            <a:off x="838200" y="2062163"/>
            <a:ext cx="5198269" cy="22598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Without casting, just concatenating strings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+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Cast string to integer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(a) +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(b))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AF4F9-830B-7B75-4C5B-9AFDDE7B9E85}"/>
              </a:ext>
            </a:extLst>
          </p:cNvPr>
          <p:cNvSpPr txBox="1"/>
          <p:nvPr/>
        </p:nvSpPr>
        <p:spPr>
          <a:xfrm>
            <a:off x="6441281" y="2037903"/>
            <a:ext cx="4912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Python has a function allowing user to input a “string” from keyboard.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type something in, then press Enter (which Python will detect a new line character (“\n”).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For example, you type “hello” and Enter in the input prompt, the program will assign “hello” string to designated variable.</a:t>
            </a:r>
          </a:p>
        </p:txBody>
      </p:sp>
    </p:spTree>
    <p:extLst>
      <p:ext uri="{BB962C8B-B14F-4D97-AF65-F5344CB8AC3E}">
        <p14:creationId xmlns:p14="http://schemas.microsoft.com/office/powerpoint/2010/main" val="7643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1353095" y="5778508"/>
            <a:ext cx="94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i="1" dirty="0">
                <a:latin typeface="Sarabun" pitchFamily="2" charset="-34"/>
                <a:cs typeface="Sarabun" pitchFamily="2" charset="-34"/>
              </a:rPr>
              <a:t>A computer may contain a lot of these individuals and chains of processes.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6556EC-18C1-E0AF-EF17-EF6F568B3138}"/>
              </a:ext>
            </a:extLst>
          </p:cNvPr>
          <p:cNvGrpSpPr/>
          <p:nvPr/>
        </p:nvGrpSpPr>
        <p:grpSpPr>
          <a:xfrm>
            <a:off x="1014330" y="1601886"/>
            <a:ext cx="10163339" cy="3939787"/>
            <a:chOff x="995858" y="1690688"/>
            <a:chExt cx="10163339" cy="39397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C7918-A309-AB9D-C907-1FEF7E9C434A}"/>
                </a:ext>
              </a:extLst>
            </p:cNvPr>
            <p:cNvGrpSpPr/>
            <p:nvPr/>
          </p:nvGrpSpPr>
          <p:grpSpPr>
            <a:xfrm>
              <a:off x="995858" y="1690688"/>
              <a:ext cx="3164877" cy="641151"/>
              <a:chOff x="1926431" y="2085578"/>
              <a:chExt cx="5905503" cy="11416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F1F09D-7051-D0D9-7B45-3AEAAF3A07C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048B34-BAEC-33EF-11B9-E982697541C9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94F0F9-9F10-D237-0DDF-65A5CB74AC2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05A651C-6D32-9592-EFC6-1FB2329589F9}"/>
                  </a:ext>
                </a:extLst>
              </p:cNvPr>
              <p:cNvCxnSpPr>
                <a:cxnSpLocks/>
                <a:stCxn id="6" idx="3"/>
                <a:endCxn id="3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A9DA5A5-95D9-CF95-0B98-FEBFDFE92CD1}"/>
                  </a:ext>
                </a:extLst>
              </p:cNvPr>
              <p:cNvCxnSpPr>
                <a:cxnSpLocks/>
                <a:stCxn id="3" idx="3"/>
                <a:endCxn id="7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7FAA00-C530-E944-9DC6-FE5FD76398C1}"/>
                </a:ext>
              </a:extLst>
            </p:cNvPr>
            <p:cNvGrpSpPr/>
            <p:nvPr/>
          </p:nvGrpSpPr>
          <p:grpSpPr>
            <a:xfrm>
              <a:off x="995858" y="2515347"/>
              <a:ext cx="3164877" cy="641151"/>
              <a:chOff x="1926431" y="2085578"/>
              <a:chExt cx="5905503" cy="114161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5A6FB34-C5CC-F8F5-10D1-F292529D03F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8A30C3-05BC-C72A-6A0C-C427DF4530A8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D1E65B7-B4C0-C5DD-A84F-D141AA8BA76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25C946F-9FD9-9A4C-14F5-542870EE28C6}"/>
                  </a:ext>
                </a:extLst>
              </p:cNvPr>
              <p:cNvCxnSpPr>
                <a:cxnSpLocks/>
                <a:stCxn id="27" idx="3"/>
                <a:endCxn id="2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7648A40-73B9-17B3-BB6C-CE229480CD38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FEBBB1D-D3FD-9862-B677-807660909862}"/>
                </a:ext>
              </a:extLst>
            </p:cNvPr>
            <p:cNvGrpSpPr/>
            <p:nvPr/>
          </p:nvGrpSpPr>
          <p:grpSpPr>
            <a:xfrm>
              <a:off x="995858" y="3340006"/>
              <a:ext cx="3164877" cy="641151"/>
              <a:chOff x="1926431" y="2085578"/>
              <a:chExt cx="5905503" cy="114161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A3968-5986-7DC0-266F-83DDB56B9C5E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28B1F9-BA29-BDCE-83C8-80E1C3292E9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F2387F-586D-1A44-6E25-3D4E2EAFD202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46622C6-4274-FAA3-FC39-52C76A99AEAE}"/>
                  </a:ext>
                </a:extLst>
              </p:cNvPr>
              <p:cNvCxnSpPr>
                <a:cxnSpLocks/>
                <a:stCxn id="33" idx="3"/>
                <a:endCxn id="3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F2B3C7-1158-1986-1A9A-7ADAF58A7BC5}"/>
                  </a:ext>
                </a:extLst>
              </p:cNvPr>
              <p:cNvCxnSpPr>
                <a:cxnSpLocks/>
                <a:stCxn id="32" idx="3"/>
                <a:endCxn id="3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944A72-0951-9A6B-B8C8-524FA90C3D25}"/>
                </a:ext>
              </a:extLst>
            </p:cNvPr>
            <p:cNvGrpSpPr/>
            <p:nvPr/>
          </p:nvGrpSpPr>
          <p:grpSpPr>
            <a:xfrm>
              <a:off x="995858" y="4164665"/>
              <a:ext cx="3164877" cy="641151"/>
              <a:chOff x="1926431" y="2085578"/>
              <a:chExt cx="5905503" cy="11416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3B8C96-D68C-6AA3-1D1F-C6033703DFD3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AD6D84-9C67-786B-B837-A9F2F566796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3DA4CA-9B40-0A2E-B36C-AF7BCC3BD61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001EF01-27A1-6D06-3BF8-C8BA866BE451}"/>
                  </a:ext>
                </a:extLst>
              </p:cNvPr>
              <p:cNvCxnSpPr>
                <a:cxnSpLocks/>
                <a:stCxn id="39" idx="3"/>
                <a:endCxn id="3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FF68976-81A4-DC10-1FFA-B44745B75A2E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E4C238-D7DE-559C-0038-360A17D47239}"/>
                </a:ext>
              </a:extLst>
            </p:cNvPr>
            <p:cNvGrpSpPr/>
            <p:nvPr/>
          </p:nvGrpSpPr>
          <p:grpSpPr>
            <a:xfrm>
              <a:off x="995858" y="4989324"/>
              <a:ext cx="3164877" cy="641151"/>
              <a:chOff x="1926431" y="2085578"/>
              <a:chExt cx="5905503" cy="11416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3EB1C4E-4C5D-D71A-2840-CE13E7FD1D06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B1E0277-B6A6-498A-B230-15D6F68B2CF7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EE50F33-81C3-F69F-4FB4-8B3B2DDCD3F3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4AB86-B569-929C-A5B1-9A340AA1483E}"/>
                  </a:ext>
                </a:extLst>
              </p:cNvPr>
              <p:cNvCxnSpPr>
                <a:cxnSpLocks/>
                <a:stCxn id="45" idx="3"/>
                <a:endCxn id="4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E678924-FB93-8E0B-D30F-C56A5943DC24}"/>
                  </a:ext>
                </a:extLst>
              </p:cNvPr>
              <p:cNvCxnSpPr>
                <a:cxnSpLocks/>
                <a:stCxn id="44" idx="3"/>
                <a:endCxn id="4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E7020C-CB18-DA8D-FAA7-F0D3F88CF3A1}"/>
                </a:ext>
              </a:extLst>
            </p:cNvPr>
            <p:cNvGrpSpPr/>
            <p:nvPr/>
          </p:nvGrpSpPr>
          <p:grpSpPr>
            <a:xfrm>
              <a:off x="4495089" y="1690688"/>
              <a:ext cx="3164877" cy="641151"/>
              <a:chOff x="1926431" y="2085578"/>
              <a:chExt cx="5905503" cy="114161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C1FB8C-B025-4E35-C05C-4D7FB9463DF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81B1A05-DFCF-9A2A-ABFC-70158655F7FA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68A04-928A-EA20-C2F5-170AA77DB5E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3B7A6-FBBD-00F3-BA36-4CDAEB2D7B61}"/>
                  </a:ext>
                </a:extLst>
              </p:cNvPr>
              <p:cNvCxnSpPr>
                <a:cxnSpLocks/>
                <a:stCxn id="51" idx="3"/>
                <a:endCxn id="5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B7E9BFD-BC9B-D809-A7F7-3174494BE7DC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660079-CBBC-A399-0B95-BA4B69FD67A1}"/>
                </a:ext>
              </a:extLst>
            </p:cNvPr>
            <p:cNvGrpSpPr/>
            <p:nvPr/>
          </p:nvGrpSpPr>
          <p:grpSpPr>
            <a:xfrm>
              <a:off x="4495089" y="2515347"/>
              <a:ext cx="3164877" cy="641151"/>
              <a:chOff x="1926431" y="2085578"/>
              <a:chExt cx="5905503" cy="114161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B4B7AA-C111-0DA4-B107-3C661FBBEA9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92DD25-EA1F-86A7-C6D1-5508A6AE094C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9F89D2-D9B3-7251-8CCD-AC30D60E2C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C0AABEE-C477-D0C7-BD0C-E3E6596FBEBC}"/>
                  </a:ext>
                </a:extLst>
              </p:cNvPr>
              <p:cNvCxnSpPr>
                <a:cxnSpLocks/>
                <a:stCxn id="57" idx="3"/>
                <a:endCxn id="5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F95338-F8DF-6F2B-0B1C-917D0A5C5B87}"/>
                  </a:ext>
                </a:extLst>
              </p:cNvPr>
              <p:cNvCxnSpPr>
                <a:cxnSpLocks/>
                <a:stCxn id="56" idx="3"/>
                <a:endCxn id="5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89C39B-978C-4D91-2D31-D7CAC94FC572}"/>
                </a:ext>
              </a:extLst>
            </p:cNvPr>
            <p:cNvGrpSpPr/>
            <p:nvPr/>
          </p:nvGrpSpPr>
          <p:grpSpPr>
            <a:xfrm>
              <a:off x="4495089" y="3340006"/>
              <a:ext cx="3164877" cy="641151"/>
              <a:chOff x="1926431" y="2085578"/>
              <a:chExt cx="5905503" cy="114161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A653AD-0530-244C-2444-D341602FE778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237D6E-D3AD-DFD8-E785-80DED20B4DA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401ED4-EF1F-2BEA-1291-D0A8F37530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78310D4-2E06-E736-AA2B-807E896906D3}"/>
                  </a:ext>
                </a:extLst>
              </p:cNvPr>
              <p:cNvCxnSpPr>
                <a:cxnSpLocks/>
                <a:stCxn id="63" idx="3"/>
                <a:endCxn id="6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44B07B84-3899-47D9-4066-5C9395FEBD6D}"/>
                  </a:ext>
                </a:extLst>
              </p:cNvPr>
              <p:cNvCxnSpPr>
                <a:cxnSpLocks/>
                <a:stCxn id="62" idx="3"/>
                <a:endCxn id="6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536E0-2246-6FAD-59C3-FC638A102C11}"/>
                </a:ext>
              </a:extLst>
            </p:cNvPr>
            <p:cNvGrpSpPr/>
            <p:nvPr/>
          </p:nvGrpSpPr>
          <p:grpSpPr>
            <a:xfrm>
              <a:off x="4495089" y="4164665"/>
              <a:ext cx="3164877" cy="641151"/>
              <a:chOff x="1926431" y="2085578"/>
              <a:chExt cx="5905503" cy="114161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206EBD8-4F30-6FDB-8213-3A85D4B7F6AF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D188CC-ADDB-7C2E-72E9-84F987606672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167DCB-CA7A-2521-F7AE-79793D6E13C7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FC9BF6-752E-908D-59B3-2B14F8CF4F0E}"/>
                  </a:ext>
                </a:extLst>
              </p:cNvPr>
              <p:cNvCxnSpPr>
                <a:cxnSpLocks/>
                <a:stCxn id="69" idx="3"/>
                <a:endCxn id="6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C3E8EA5-21C1-84FF-E0A1-68D05BF9EB31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F36C0-E6B0-E05E-7374-4DCBC9E26078}"/>
                </a:ext>
              </a:extLst>
            </p:cNvPr>
            <p:cNvGrpSpPr/>
            <p:nvPr/>
          </p:nvGrpSpPr>
          <p:grpSpPr>
            <a:xfrm>
              <a:off x="4495089" y="4989324"/>
              <a:ext cx="3164877" cy="641151"/>
              <a:chOff x="1926431" y="2085578"/>
              <a:chExt cx="5905503" cy="114161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A9FB0B2-FC1C-17AE-A6E8-F34BBB63F437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A401F53-BAA5-CF82-06F4-1BEA860C245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EBCF8E-DA8F-8631-B684-CC18FF504BD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F71DFF7-F5CA-46D7-69F1-F1E3CF8D063C}"/>
                  </a:ext>
                </a:extLst>
              </p:cNvPr>
              <p:cNvCxnSpPr>
                <a:cxnSpLocks/>
                <a:stCxn id="75" idx="3"/>
                <a:endCxn id="7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2F05820-B121-FEEE-9D43-2D7E482E0813}"/>
                  </a:ext>
                </a:extLst>
              </p:cNvPr>
              <p:cNvCxnSpPr>
                <a:cxnSpLocks/>
                <a:stCxn id="74" idx="3"/>
                <a:endCxn id="7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F6FDA1-71D2-D0D7-08E2-07E6F5098045}"/>
                </a:ext>
              </a:extLst>
            </p:cNvPr>
            <p:cNvGrpSpPr/>
            <p:nvPr/>
          </p:nvGrpSpPr>
          <p:grpSpPr>
            <a:xfrm>
              <a:off x="7994320" y="1690688"/>
              <a:ext cx="3164877" cy="641151"/>
              <a:chOff x="1926431" y="2085578"/>
              <a:chExt cx="5905503" cy="114161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0CFA47E-9FB7-DB83-DC89-67F2D4110280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79AD4D-A46A-18DD-7DB0-3BCA1A9EC97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8BDF1FD-86B8-AC26-01F9-BEA0541F538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FFB2051-002A-AEB1-B795-AFA8E8E5B9C5}"/>
                  </a:ext>
                </a:extLst>
              </p:cNvPr>
              <p:cNvCxnSpPr>
                <a:cxnSpLocks/>
                <a:stCxn id="81" idx="3"/>
                <a:endCxn id="8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AE0993A-1C08-085A-1D27-987FDF596E64}"/>
                  </a:ext>
                </a:extLst>
              </p:cNvPr>
              <p:cNvCxnSpPr>
                <a:cxnSpLocks/>
                <a:stCxn id="80" idx="3"/>
                <a:endCxn id="8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0A5E131-0533-AF36-598F-DD9DF79A6A6D}"/>
                </a:ext>
              </a:extLst>
            </p:cNvPr>
            <p:cNvGrpSpPr/>
            <p:nvPr/>
          </p:nvGrpSpPr>
          <p:grpSpPr>
            <a:xfrm>
              <a:off x="7994320" y="2515347"/>
              <a:ext cx="3164877" cy="641151"/>
              <a:chOff x="1926431" y="2085578"/>
              <a:chExt cx="5905503" cy="114161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ECB09B-0B83-D855-A188-8040950B2AA2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72D3A8-A8F9-5A9C-BFA6-3468E9C06F6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3A17956-D536-0004-B721-7A3B7AC7C2F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777401E-AA28-766D-730F-1A454A0163F1}"/>
                  </a:ext>
                </a:extLst>
              </p:cNvPr>
              <p:cNvCxnSpPr>
                <a:cxnSpLocks/>
                <a:stCxn id="87" idx="3"/>
                <a:endCxn id="8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9E981A8-4481-350B-6DD9-52CB28326C01}"/>
                  </a:ext>
                </a:extLst>
              </p:cNvPr>
              <p:cNvCxnSpPr>
                <a:cxnSpLocks/>
                <a:stCxn id="86" idx="3"/>
                <a:endCxn id="8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DBF46A7-3AD8-A6CD-38F5-92897621E5FD}"/>
                </a:ext>
              </a:extLst>
            </p:cNvPr>
            <p:cNvGrpSpPr/>
            <p:nvPr/>
          </p:nvGrpSpPr>
          <p:grpSpPr>
            <a:xfrm>
              <a:off x="7994320" y="3340006"/>
              <a:ext cx="3164877" cy="641151"/>
              <a:chOff x="1926431" y="2085578"/>
              <a:chExt cx="5905503" cy="114161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79C393-3815-5789-D22C-69F08AA704A5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538273E-E98F-3F5F-11FA-304B7421E09D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59D6831-AA61-500F-A7A6-0FF00022529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297E9E3-EDC9-B57A-FE85-9766585E96A4}"/>
                  </a:ext>
                </a:extLst>
              </p:cNvPr>
              <p:cNvCxnSpPr>
                <a:cxnSpLocks/>
                <a:stCxn id="93" idx="3"/>
                <a:endCxn id="9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D8E6959-DD84-91DC-903A-D3473F283176}"/>
                  </a:ext>
                </a:extLst>
              </p:cNvPr>
              <p:cNvCxnSpPr>
                <a:cxnSpLocks/>
                <a:stCxn id="92" idx="3"/>
                <a:endCxn id="9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50B25E1-886C-FB62-87CA-A9DA04865097}"/>
                </a:ext>
              </a:extLst>
            </p:cNvPr>
            <p:cNvGrpSpPr/>
            <p:nvPr/>
          </p:nvGrpSpPr>
          <p:grpSpPr>
            <a:xfrm>
              <a:off x="7994320" y="4164665"/>
              <a:ext cx="3164877" cy="641151"/>
              <a:chOff x="1926431" y="2085578"/>
              <a:chExt cx="5905503" cy="114161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9420068-7712-CE85-EF34-D99F558CB5A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BF47AE5-A4E3-15DE-69F5-CF16117DD93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2C3A1D7-F53A-B7C6-8E96-5D5318688D3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1755B88-DDD2-EEB4-BC62-16B702325BB1}"/>
                  </a:ext>
                </a:extLst>
              </p:cNvPr>
              <p:cNvCxnSpPr>
                <a:cxnSpLocks/>
                <a:stCxn id="99" idx="3"/>
                <a:endCxn id="9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17F9422-790D-B494-DFA6-FA836DD1AD50}"/>
                  </a:ext>
                </a:extLst>
              </p:cNvPr>
              <p:cNvCxnSpPr>
                <a:cxnSpLocks/>
                <a:stCxn id="98" idx="3"/>
                <a:endCxn id="10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F43B8A-3873-0B34-1141-CC428B0FD505}"/>
                </a:ext>
              </a:extLst>
            </p:cNvPr>
            <p:cNvGrpSpPr/>
            <p:nvPr/>
          </p:nvGrpSpPr>
          <p:grpSpPr>
            <a:xfrm>
              <a:off x="7994320" y="4989324"/>
              <a:ext cx="3164877" cy="641151"/>
              <a:chOff x="1926431" y="2085578"/>
              <a:chExt cx="5905503" cy="114161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236A445-9A7D-9C2B-8FF8-61B24201F56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A57ED44-B5C6-FEA3-8FB4-F692E85D3F1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F3C24A-62EC-9E25-E7C2-FCB0988AF0BB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0FE68FC-9F53-DAD5-25ED-9B1DEE4ED12F}"/>
                  </a:ext>
                </a:extLst>
              </p:cNvPr>
              <p:cNvCxnSpPr>
                <a:cxnSpLocks/>
                <a:stCxn id="105" idx="3"/>
                <a:endCxn id="10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93EA7E6-B308-0AFE-EB2D-3EA1B25E87BD}"/>
                  </a:ext>
                </a:extLst>
              </p:cNvPr>
              <p:cNvCxnSpPr>
                <a:cxnSpLocks/>
                <a:stCxn id="104" idx="3"/>
                <a:endCxn id="10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144720-E210-B0FE-0C76-57C23A27AC1B}"/>
              </a:ext>
            </a:extLst>
          </p:cNvPr>
          <p:cNvCxnSpPr>
            <a:cxnSpLocks/>
          </p:cNvCxnSpPr>
          <p:nvPr/>
        </p:nvCxnSpPr>
        <p:spPr>
          <a:xfrm flipV="1">
            <a:off x="4179206" y="1921848"/>
            <a:ext cx="334354" cy="1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B751B6-1F36-8648-D3A1-EE63A25C3E6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179206" y="1919611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3F25AC6-DF99-7EE8-8612-3D3DF518094B}"/>
              </a:ext>
            </a:extLst>
          </p:cNvPr>
          <p:cNvCxnSpPr>
            <a:cxnSpLocks/>
          </p:cNvCxnSpPr>
          <p:nvPr/>
        </p:nvCxnSpPr>
        <p:spPr>
          <a:xfrm>
            <a:off x="4179206" y="3590866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A164D1-44D0-5050-4602-193ECE326756}"/>
              </a:ext>
            </a:extLst>
          </p:cNvPr>
          <p:cNvCxnSpPr>
            <a:cxnSpLocks/>
          </p:cNvCxnSpPr>
          <p:nvPr/>
        </p:nvCxnSpPr>
        <p:spPr>
          <a:xfrm>
            <a:off x="4174197" y="2761248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3D141F3-FB52-0CD0-F080-52B91EB03E8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4179207" y="3571167"/>
            <a:ext cx="334354" cy="824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576A28-1C79-D8F1-6BFA-7DBE74E62235}"/>
              </a:ext>
            </a:extLst>
          </p:cNvPr>
          <p:cNvCxnSpPr>
            <a:cxnSpLocks/>
          </p:cNvCxnSpPr>
          <p:nvPr/>
        </p:nvCxnSpPr>
        <p:spPr>
          <a:xfrm>
            <a:off x="7693568" y="1918492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5EEB-769A-91EE-1670-7EAC3BCF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Computer Communication (Simplified)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957A-283B-127F-B90E-06836AA7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FCFD-927A-8F4B-0190-E477FD2B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AC9B0-CFC3-772F-CCD2-BB339709DD9A}"/>
              </a:ext>
            </a:extLst>
          </p:cNvPr>
          <p:cNvSpPr/>
          <p:nvPr/>
        </p:nvSpPr>
        <p:spPr>
          <a:xfrm>
            <a:off x="838200" y="1964134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CPU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(ALU, Registers, Controls)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343AB-9C2D-5851-BBCC-DE7A591E4D3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43163" y="3114675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7E321-702E-C822-1B14-F324082A8FBC}"/>
              </a:ext>
            </a:extLst>
          </p:cNvPr>
          <p:cNvSpPr/>
          <p:nvPr/>
        </p:nvSpPr>
        <p:spPr>
          <a:xfrm>
            <a:off x="4491037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Memory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1A92DD-2BB4-999A-00B0-C600E5158B62}"/>
              </a:ext>
            </a:extLst>
          </p:cNvPr>
          <p:cNvSpPr/>
          <p:nvPr/>
        </p:nvSpPr>
        <p:spPr>
          <a:xfrm>
            <a:off x="8143874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I/O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FFF3AE-1994-DD8A-944B-51B5BDF237FF}"/>
              </a:ext>
            </a:extLst>
          </p:cNvPr>
          <p:cNvSpPr/>
          <p:nvPr/>
        </p:nvSpPr>
        <p:spPr>
          <a:xfrm>
            <a:off x="838200" y="4170959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46733-4E0D-92F2-E6D9-8DAAA2BC33B7}"/>
              </a:ext>
            </a:extLst>
          </p:cNvPr>
          <p:cNvSpPr/>
          <p:nvPr/>
        </p:nvSpPr>
        <p:spPr>
          <a:xfrm>
            <a:off x="838200" y="4932363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8BD0C-4550-543E-67B1-A304431388EA}"/>
              </a:ext>
            </a:extLst>
          </p:cNvPr>
          <p:cNvSpPr/>
          <p:nvPr/>
        </p:nvSpPr>
        <p:spPr>
          <a:xfrm>
            <a:off x="838200" y="5693767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B8FFC-C071-F1D6-9D97-D4C046ABD5FD}"/>
              </a:ext>
            </a:extLst>
          </p:cNvPr>
          <p:cNvSpPr txBox="1"/>
          <p:nvPr/>
        </p:nvSpPr>
        <p:spPr>
          <a:xfrm>
            <a:off x="838200" y="379711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Data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88013-929C-006D-A293-FD4BF1502470}"/>
              </a:ext>
            </a:extLst>
          </p:cNvPr>
          <p:cNvSpPr txBox="1"/>
          <p:nvPr/>
        </p:nvSpPr>
        <p:spPr>
          <a:xfrm>
            <a:off x="838200" y="4552367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Address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CB0D2-5B2F-5416-86BC-4D10A83CD526}"/>
              </a:ext>
            </a:extLst>
          </p:cNvPr>
          <p:cNvSpPr txBox="1"/>
          <p:nvPr/>
        </p:nvSpPr>
        <p:spPr>
          <a:xfrm>
            <a:off x="838200" y="530762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Control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98564-F843-6ABD-3C54-7C1EB6A3253F}"/>
              </a:ext>
            </a:extLst>
          </p:cNvPr>
          <p:cNvCxnSpPr>
            <a:cxnSpLocks/>
          </p:cNvCxnSpPr>
          <p:nvPr/>
        </p:nvCxnSpPr>
        <p:spPr>
          <a:xfrm flipV="1">
            <a:off x="6095999" y="3114674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A2321-6508-AA2F-B2D3-7A9644624BBC}"/>
              </a:ext>
            </a:extLst>
          </p:cNvPr>
          <p:cNvCxnSpPr>
            <a:cxnSpLocks/>
          </p:cNvCxnSpPr>
          <p:nvPr/>
        </p:nvCxnSpPr>
        <p:spPr>
          <a:xfrm flipV="1">
            <a:off x="9748835" y="3114673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E62E53-425E-E905-5ADA-A2A2BBA8CEB6}"/>
              </a:ext>
            </a:extLst>
          </p:cNvPr>
          <p:cNvCxnSpPr>
            <a:cxnSpLocks/>
          </p:cNvCxnSpPr>
          <p:nvPr/>
        </p:nvCxnSpPr>
        <p:spPr>
          <a:xfrm flipV="1">
            <a:off x="2795588" y="3122620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DA2215-ED60-CE35-F579-80FA0F8F7275}"/>
              </a:ext>
            </a:extLst>
          </p:cNvPr>
          <p:cNvCxnSpPr>
            <a:cxnSpLocks/>
          </p:cNvCxnSpPr>
          <p:nvPr/>
        </p:nvCxnSpPr>
        <p:spPr>
          <a:xfrm flipV="1">
            <a:off x="6412707" y="3133284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086A7-1307-AAF4-DDC5-DBCCDCC09B23}"/>
              </a:ext>
            </a:extLst>
          </p:cNvPr>
          <p:cNvCxnSpPr>
            <a:cxnSpLocks/>
          </p:cNvCxnSpPr>
          <p:nvPr/>
        </p:nvCxnSpPr>
        <p:spPr>
          <a:xfrm flipV="1">
            <a:off x="10029826" y="3143948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038A1D-6715-A6D3-E3CC-F1521FA47F18}"/>
              </a:ext>
            </a:extLst>
          </p:cNvPr>
          <p:cNvCxnSpPr>
            <a:cxnSpLocks/>
          </p:cNvCxnSpPr>
          <p:nvPr/>
        </p:nvCxnSpPr>
        <p:spPr>
          <a:xfrm flipV="1">
            <a:off x="3169444" y="3143948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4CF22-B63A-7D2D-C86F-A452ED8285F3}"/>
              </a:ext>
            </a:extLst>
          </p:cNvPr>
          <p:cNvCxnSpPr>
            <a:cxnSpLocks/>
          </p:cNvCxnSpPr>
          <p:nvPr/>
        </p:nvCxnSpPr>
        <p:spPr>
          <a:xfrm flipV="1">
            <a:off x="6757988" y="3133284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65535E-F91B-3A48-4708-3F8F611BC3D7}"/>
              </a:ext>
            </a:extLst>
          </p:cNvPr>
          <p:cNvCxnSpPr>
            <a:cxnSpLocks/>
          </p:cNvCxnSpPr>
          <p:nvPr/>
        </p:nvCxnSpPr>
        <p:spPr>
          <a:xfrm flipV="1">
            <a:off x="10346532" y="3122620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Layers</a:t>
            </a:r>
            <a:r>
              <a:rPr lang="en-TH" dirty="0"/>
              <a:t> of Computer</a:t>
            </a:r>
            <a:br>
              <a:rPr lang="en-TH" dirty="0"/>
            </a:br>
            <a:r>
              <a:rPr lang="en-TH" dirty="0"/>
              <a:t>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5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9B2E0-CDAB-836D-A54D-ADA85FD67421}"/>
              </a:ext>
            </a:extLst>
          </p:cNvPr>
          <p:cNvSpPr/>
          <p:nvPr/>
        </p:nvSpPr>
        <p:spPr>
          <a:xfrm>
            <a:off x="4198144" y="5193506"/>
            <a:ext cx="715565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Hardware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Electricity, Logic gates, transistors, resistors, capacitors,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ECA2D-3F8D-D028-EC9B-50722BABE908}"/>
              </a:ext>
            </a:extLst>
          </p:cNvPr>
          <p:cNvSpPr/>
          <p:nvPr/>
        </p:nvSpPr>
        <p:spPr>
          <a:xfrm>
            <a:off x="4198144" y="4333479"/>
            <a:ext cx="6388894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Machine Code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ON-OFF combinatorial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87AAE-C2F6-0F3F-387F-38D3F44A6529}"/>
              </a:ext>
            </a:extLst>
          </p:cNvPr>
          <p:cNvSpPr/>
          <p:nvPr/>
        </p:nvSpPr>
        <p:spPr>
          <a:xfrm>
            <a:off x="4198144" y="3473452"/>
            <a:ext cx="553640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Assembly Language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Memory accesses and Processes manipulation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E0C1B-3A0C-14B2-9942-F5207CCA244F}"/>
              </a:ext>
            </a:extLst>
          </p:cNvPr>
          <p:cNvSpPr/>
          <p:nvPr/>
        </p:nvSpPr>
        <p:spPr>
          <a:xfrm>
            <a:off x="4198144" y="2613425"/>
            <a:ext cx="4693444" cy="860027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High-level Language</a:t>
            </a:r>
          </a:p>
          <a:p>
            <a:pPr algn="ctr"/>
            <a:r>
              <a:rPr lang="en-TH" sz="1600" b="1" dirty="0">
                <a:solidFill>
                  <a:schemeClr val="bg2">
                    <a:lumMod val="50000"/>
                  </a:schemeClr>
                </a:solidFill>
                <a:latin typeface="Sarabun" pitchFamily="2" charset="-34"/>
                <a:cs typeface="Sarabun" pitchFamily="2" charset="-34"/>
              </a:rPr>
              <a:t>Human-readable, more complex algorithms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32E262-5E69-C33E-17E3-7FF17AB327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86175" y="3043439"/>
            <a:ext cx="51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853D3-B975-2121-AD0C-410A40C7E6E1}"/>
              </a:ext>
            </a:extLst>
          </p:cNvPr>
          <p:cNvSpPr txBox="1"/>
          <p:nvPr/>
        </p:nvSpPr>
        <p:spPr>
          <a:xfrm>
            <a:off x="239316" y="2851944"/>
            <a:ext cx="34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dirty="0">
                <a:latin typeface="Sarabun" pitchFamily="2" charset="-34"/>
                <a:cs typeface="Sarabun" pitchFamily="2" charset="-34"/>
              </a:rPr>
              <a:t>We will be focusing here…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C5E6B-BA26-4286-2AC0-86F8BD48D989}"/>
              </a:ext>
            </a:extLst>
          </p:cNvPr>
          <p:cNvSpPr/>
          <p:nvPr/>
        </p:nvSpPr>
        <p:spPr>
          <a:xfrm>
            <a:off x="4198144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7443D-28E1-700E-3978-A6CAD59D636F}"/>
              </a:ext>
            </a:extLst>
          </p:cNvPr>
          <p:cNvSpPr/>
          <p:nvPr/>
        </p:nvSpPr>
        <p:spPr>
          <a:xfrm>
            <a:off x="6090047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996C0-32A0-BA73-673F-0D94F046AAF4}"/>
              </a:ext>
            </a:extLst>
          </p:cNvPr>
          <p:cNvSpPr/>
          <p:nvPr/>
        </p:nvSpPr>
        <p:spPr>
          <a:xfrm>
            <a:off x="7981950" y="1664494"/>
            <a:ext cx="628650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97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6</a:t>
            </a:fld>
            <a:endParaRPr lang="en-T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F6268-1512-B090-0331-603DB449E060}"/>
              </a:ext>
            </a:extLst>
          </p:cNvPr>
          <p:cNvGrpSpPr/>
          <p:nvPr/>
        </p:nvGrpSpPr>
        <p:grpSpPr>
          <a:xfrm>
            <a:off x="2956322" y="2071013"/>
            <a:ext cx="6279356" cy="859631"/>
            <a:chOff x="1926431" y="2085578"/>
            <a:chExt cx="8339138" cy="11416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5C826-66F3-F538-8362-B2BB5490E42A}"/>
                </a:ext>
              </a:extLst>
            </p:cNvPr>
            <p:cNvSpPr/>
            <p:nvPr/>
          </p:nvSpPr>
          <p:spPr>
            <a:xfrm>
              <a:off x="4102894" y="2087761"/>
              <a:ext cx="1657348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56FDFB-2C73-D86B-46F8-4FB07A4DB694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C9B7FC-E89A-998F-8FC1-56E2C1DCD9E5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AB5C6E-2C7B-0574-55BC-5F3BCFC3FB9E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479006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93BB45-54A6-F0E6-E2D1-4EA376ED1B48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>
              <a:off x="8089106" y="2655293"/>
              <a:ext cx="6238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B91CA7-D21D-B5F2-C8F4-2D000767098E}"/>
                </a:ext>
              </a:extLst>
            </p:cNvPr>
            <p:cNvSpPr/>
            <p:nvPr/>
          </p:nvSpPr>
          <p:spPr>
            <a:xfrm>
              <a:off x="6384131" y="2085578"/>
              <a:ext cx="17049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2A48C1-B972-6C9A-1998-3D15FCEBBBB6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 flipV="1">
              <a:off x="5760242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DD8B13-E0B7-08A3-2ACA-CC528F76B4A6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rot="10800000">
            <a:off x="3540865" y="2929001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C8AE7-30D6-9687-2745-18886EC92F6F}"/>
              </a:ext>
            </a:extLst>
          </p:cNvPr>
          <p:cNvSpPr txBox="1"/>
          <p:nvPr/>
        </p:nvSpPr>
        <p:spPr>
          <a:xfrm>
            <a:off x="4901075" y="4716887"/>
            <a:ext cx="2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Objects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A</a:t>
            </a:r>
            <a:r>
              <a:rPr lang="en-TH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 representation of data.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1566E5-0F32-04D8-BCDF-DDB1FB40FFA9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7290925" y="2929000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85D81-381E-CFD4-266C-3FD2E7F9881A}"/>
              </a:ext>
            </a:extLst>
          </p:cNvPr>
          <p:cNvSpPr txBox="1"/>
          <p:nvPr/>
        </p:nvSpPr>
        <p:spPr>
          <a:xfrm>
            <a:off x="4901075" y="3702993"/>
            <a:ext cx="2389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How to manipulate a representation/data.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AD306EE-E14F-2B78-FE1E-004ACC68EFD6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6138446" y="2886555"/>
            <a:ext cx="773993" cy="85888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7B7753-542D-26F7-DE00-827BC63AB461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rot="16200000" flipV="1">
            <a:off x="5271419" y="2878411"/>
            <a:ext cx="772349" cy="8768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2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7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783D7-2FD3-1AA6-EBCA-D1E061DC9742}"/>
              </a:ext>
            </a:extLst>
          </p:cNvPr>
          <p:cNvSpPr txBox="1"/>
          <p:nvPr/>
        </p:nvSpPr>
        <p:spPr>
          <a:xfrm>
            <a:off x="838200" y="1613863"/>
            <a:ext cx="1082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Definition</a:t>
            </a:r>
          </a:p>
          <a:p>
            <a:endParaRPr lang="en-TH" sz="1600" b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set or sequences of processes and/or operations to solve a specific </a:t>
            </a: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problem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“Procedure through which we obtain the solution of a problem.”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Characteristics of an algorithm</a:t>
            </a: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b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Non-ambiguity</a:t>
            </a:r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Unique interpretation for each input (Deterministic mapping).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Executability</a:t>
            </a:r>
            <a:r>
              <a:rPr lang="en-TH" sz="1600" b="1" dirty="0"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Must be possible to execute each statement in a finite amount of space and time.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Finiteness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	After executed, must terminate within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27354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Programming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8</a:t>
            </a:fld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1F92B-DD6B-2346-AEE8-B0EDADFC7737}"/>
              </a:ext>
            </a:extLst>
          </p:cNvPr>
          <p:cNvSpPr/>
          <p:nvPr/>
        </p:nvSpPr>
        <p:spPr>
          <a:xfrm>
            <a:off x="4130278" y="1690688"/>
            <a:ext cx="3931444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Paradigms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</a:t>
            </a:r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odels for developing computational solutions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4310A-C44A-D79C-2671-A001BD98DAD3}"/>
              </a:ext>
            </a:extLst>
          </p:cNvPr>
          <p:cNvSpPr/>
          <p:nvPr/>
        </p:nvSpPr>
        <p:spPr>
          <a:xfrm>
            <a:off x="838199" y="2589214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Imperative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Definition of sequences of instructions modifying states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71564-0C1A-C4ED-967C-C71A77B24DDB}"/>
              </a:ext>
            </a:extLst>
          </p:cNvPr>
          <p:cNvSpPr/>
          <p:nvPr/>
        </p:nvSpPr>
        <p:spPr>
          <a:xfrm>
            <a:off x="6662737" y="2583660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Declarative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Guides on how to solve a problem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B787239-40D6-6886-BB46-4B699231EDFB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rot="10800000" flipV="1">
            <a:off x="3183732" y="2049066"/>
            <a:ext cx="946547" cy="5401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EA358B4-2FF0-D668-198C-03A8DA7AA404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8061722" y="2049066"/>
            <a:ext cx="946547" cy="534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8687F-9A2C-050F-030E-141C6B449902}"/>
              </a:ext>
            </a:extLst>
          </p:cNvPr>
          <p:cNvSpPr/>
          <p:nvPr/>
        </p:nvSpPr>
        <p:spPr>
          <a:xfrm>
            <a:off x="83819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Procedural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E9C89-748A-3BA4-3DA8-496DBD18DAC6}"/>
              </a:ext>
            </a:extLst>
          </p:cNvPr>
          <p:cNvSpPr/>
          <p:nvPr/>
        </p:nvSpPr>
        <p:spPr>
          <a:xfrm>
            <a:off x="3350419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Object-Oriented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11CD9-0DF2-7654-8E4B-0DF55A768212}"/>
              </a:ext>
            </a:extLst>
          </p:cNvPr>
          <p:cNvSpPr/>
          <p:nvPr/>
        </p:nvSpPr>
        <p:spPr>
          <a:xfrm>
            <a:off x="6662737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Functional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D5807B-A6C7-5016-C1E2-B6235E08B89C}"/>
              </a:ext>
            </a:extLst>
          </p:cNvPr>
          <p:cNvSpPr/>
          <p:nvPr/>
        </p:nvSpPr>
        <p:spPr>
          <a:xfrm>
            <a:off x="917495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Logic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CBC8F50-6725-72F7-0B12-DF768F9B582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2421534" y="2812057"/>
            <a:ext cx="268285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56433E-57D8-2290-6BBC-5F50A1777708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3677644" y="2812057"/>
            <a:ext cx="268285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391B098-4420-EFFC-969E-64E558FF6EB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8243295" y="2809280"/>
            <a:ext cx="273839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42C1C-F836-DB34-F409-B66E0EC733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9499405" y="2809279"/>
            <a:ext cx="273839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A21DA9-EE44-E002-D064-7F8BF340AE8C}"/>
              </a:ext>
            </a:extLst>
          </p:cNvPr>
          <p:cNvGrpSpPr/>
          <p:nvPr/>
        </p:nvGrpSpPr>
        <p:grpSpPr>
          <a:xfrm>
            <a:off x="6556770" y="4977605"/>
            <a:ext cx="2390776" cy="960438"/>
            <a:chOff x="6617492" y="4853780"/>
            <a:chExt cx="2390776" cy="9604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BEAC4F2-2E79-2708-D072-8DBEDF3B3064}"/>
                </a:ext>
              </a:extLst>
            </p:cNvPr>
            <p:cNvSpPr/>
            <p:nvPr/>
          </p:nvSpPr>
          <p:spPr>
            <a:xfrm>
              <a:off x="6617492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1AA64C0-C5C3-89A6-033A-98A7DB8227D2}"/>
                </a:ext>
              </a:extLst>
            </p:cNvPr>
            <p:cNvSpPr/>
            <p:nvPr/>
          </p:nvSpPr>
          <p:spPr>
            <a:xfrm>
              <a:off x="7918845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001418B-45CF-AF54-4893-C5268E70AAEE}"/>
                </a:ext>
              </a:extLst>
            </p:cNvPr>
            <p:cNvSpPr/>
            <p:nvPr/>
          </p:nvSpPr>
          <p:spPr>
            <a:xfrm>
              <a:off x="8018856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2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7AD92FD-E9F0-90DE-DE7C-4A6FB4D70F37}"/>
                </a:ext>
              </a:extLst>
            </p:cNvPr>
            <p:cNvSpPr/>
            <p:nvPr/>
          </p:nvSpPr>
          <p:spPr>
            <a:xfrm>
              <a:off x="6723459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188650-C6ED-DEDF-8387-E6186943D5ED}"/>
              </a:ext>
            </a:extLst>
          </p:cNvPr>
          <p:cNvGrpSpPr/>
          <p:nvPr/>
        </p:nvGrpSpPr>
        <p:grpSpPr>
          <a:xfrm>
            <a:off x="3294457" y="4795042"/>
            <a:ext cx="2290765" cy="1325564"/>
            <a:chOff x="3294457" y="4795042"/>
            <a:chExt cx="2290765" cy="13255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30EBB8-8DCC-DECA-24B1-1AD5540CF8F1}"/>
                </a:ext>
              </a:extLst>
            </p:cNvPr>
            <p:cNvGrpSpPr/>
            <p:nvPr/>
          </p:nvGrpSpPr>
          <p:grpSpPr>
            <a:xfrm>
              <a:off x="3294457" y="4795042"/>
              <a:ext cx="2290765" cy="1325564"/>
              <a:chOff x="1982388" y="4853780"/>
              <a:chExt cx="2290765" cy="132556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52DE10C-E80C-C25E-3EB0-52474B561433}"/>
                  </a:ext>
                </a:extLst>
              </p:cNvPr>
              <p:cNvSpPr/>
              <p:nvPr/>
            </p:nvSpPr>
            <p:spPr>
              <a:xfrm>
                <a:off x="1982388" y="4853780"/>
                <a:ext cx="1089423" cy="1325564"/>
              </a:xfrm>
              <a:prstGeom prst="roundRect">
                <a:avLst>
                  <a:gd name="adj" fmla="val 1022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b="1" dirty="0">
                    <a:latin typeface="Sarabun" pitchFamily="2" charset="-34"/>
                    <a:cs typeface="Sarabun" pitchFamily="2" charset="-34"/>
                  </a:rPr>
                  <a:t>Object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6ED6C7D-6BA0-312B-6BDA-37D1A799ADD1}"/>
                  </a:ext>
                </a:extLst>
              </p:cNvPr>
              <p:cNvSpPr/>
              <p:nvPr/>
            </p:nvSpPr>
            <p:spPr>
              <a:xfrm>
                <a:off x="3183730" y="4853781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1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81313050-121E-5EC6-AAFE-E6A6E808DB25}"/>
                  </a:ext>
                </a:extLst>
              </p:cNvPr>
              <p:cNvSpPr/>
              <p:nvPr/>
            </p:nvSpPr>
            <p:spPr>
              <a:xfrm>
                <a:off x="3183729" y="5814218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3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CC61556C-86B8-CC23-84C0-36F44C811E98}"/>
                  </a:ext>
                </a:extLst>
              </p:cNvPr>
              <p:cNvSpPr/>
              <p:nvPr/>
            </p:nvSpPr>
            <p:spPr>
              <a:xfrm>
                <a:off x="3183728" y="5333999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2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0F301-B014-3498-5F69-EF32B403870F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4383880" y="4977605"/>
              <a:ext cx="111919" cy="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539B75-8160-AA30-F795-082349538C4B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flipH="1">
              <a:off x="4383880" y="5457824"/>
              <a:ext cx="111917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CECFFC-2BEC-166D-F529-77D9F9DB96C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83880" y="5938043"/>
              <a:ext cx="11191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9</a:t>
            </a:fld>
            <a:endParaRPr lang="en-T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7F2220-2833-B8A2-89F5-3C620128EE73}"/>
              </a:ext>
            </a:extLst>
          </p:cNvPr>
          <p:cNvGrpSpPr/>
          <p:nvPr/>
        </p:nvGrpSpPr>
        <p:grpSpPr>
          <a:xfrm>
            <a:off x="5035747" y="2454556"/>
            <a:ext cx="2120506" cy="1325564"/>
            <a:chOff x="3294457" y="4795042"/>
            <a:chExt cx="2120506" cy="132556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8A79018-70EA-8563-9ADB-A84D662A0E11}"/>
                </a:ext>
              </a:extLst>
            </p:cNvPr>
            <p:cNvSpPr/>
            <p:nvPr/>
          </p:nvSpPr>
          <p:spPr>
            <a:xfrm>
              <a:off x="3294457" y="4795042"/>
              <a:ext cx="2120506" cy="1325564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Compiler</a:t>
              </a:r>
            </a:p>
          </p:txBody>
        </p:sp>
        <p:pic>
          <p:nvPicPr>
            <p:cNvPr id="21" name="Graphic 20" descr="Gears with solid fill">
              <a:extLst>
                <a:ext uri="{FF2B5EF4-FFF2-40B4-BE49-F238E27FC236}">
                  <a16:creationId xmlns:a16="http://schemas.microsoft.com/office/drawing/2014/main" id="{B8D9A664-7FDB-BB49-3D2F-54CD5EA5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4185" y="5203030"/>
              <a:ext cx="781050" cy="78105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1. Compiler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C, C++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1837728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8233766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Code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95CE6D-057B-328E-BAF6-6786D2A56CF6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958234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5D805F9-51BE-5BF0-8FD1-B776BE9E18E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7156253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8A0A888-A0D0-CD0F-3DB1-9C2084F73AE6}"/>
              </a:ext>
            </a:extLst>
          </p:cNvPr>
          <p:cNvSpPr/>
          <p:nvPr/>
        </p:nvSpPr>
        <p:spPr>
          <a:xfrm>
            <a:off x="5035747" y="3871913"/>
            <a:ext cx="2120506" cy="1064418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Lexing, Parsing,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Preprocessor,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Optimization,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Translation</a:t>
            </a:r>
          </a:p>
        </p:txBody>
      </p:sp>
      <p:pic>
        <p:nvPicPr>
          <p:cNvPr id="58" name="Graphic 57" descr="Document with solid fill">
            <a:extLst>
              <a:ext uri="{FF2B5EF4-FFF2-40B4-BE49-F238E27FC236}">
                <a16:creationId xmlns:a16="http://schemas.microsoft.com/office/drawing/2014/main" id="{E5A61E26-4170-8892-6FD0-F45B0F1E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8422" y="4055756"/>
            <a:ext cx="659118" cy="65911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03F625E-A934-85AE-0FB9-A9BC2B30B5DB}"/>
              </a:ext>
            </a:extLst>
          </p:cNvPr>
          <p:cNvGrpSpPr/>
          <p:nvPr/>
        </p:nvGrpSpPr>
        <p:grpSpPr>
          <a:xfrm>
            <a:off x="8964460" y="4055756"/>
            <a:ext cx="659118" cy="659118"/>
            <a:chOff x="10339999" y="3951319"/>
            <a:chExt cx="659118" cy="659118"/>
          </a:xfrm>
        </p:grpSpPr>
        <p:pic>
          <p:nvPicPr>
            <p:cNvPr id="60" name="Graphic 59" descr="Paper with solid fill">
              <a:extLst>
                <a:ext uri="{FF2B5EF4-FFF2-40B4-BE49-F238E27FC236}">
                  <a16:creationId xmlns:a16="http://schemas.microsoft.com/office/drawing/2014/main" id="{C0E2372C-AD5F-0D8A-E0B8-A3FC2299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61" name="Graphic 60" descr="Gears with solid fill">
              <a:extLst>
                <a:ext uri="{FF2B5EF4-FFF2-40B4-BE49-F238E27FC236}">
                  <a16:creationId xmlns:a16="http://schemas.microsoft.com/office/drawing/2014/main" id="{CAF981DF-92AB-93B7-4257-C40B5173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20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1563</Words>
  <Application>Microsoft Macintosh PowerPoint</Application>
  <PresentationFormat>Widescreen</PresentationFormat>
  <Paragraphs>343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JetBrains Mono</vt:lpstr>
      <vt:lpstr>Sarabun</vt:lpstr>
      <vt:lpstr>Office Theme</vt:lpstr>
      <vt:lpstr>Programming, Computer andData Types</vt:lpstr>
      <vt:lpstr>What is Computer Programming?</vt:lpstr>
      <vt:lpstr>What is Computer Programming?</vt:lpstr>
      <vt:lpstr>Computer Communication (Simplified)</vt:lpstr>
      <vt:lpstr>Layers of Computer Programming Languages</vt:lpstr>
      <vt:lpstr>A Program</vt:lpstr>
      <vt:lpstr>Algorithm</vt:lpstr>
      <vt:lpstr>Programming Paradigms</vt:lpstr>
      <vt:lpstr>How to translate High-Level Language to Low-Level Language</vt:lpstr>
      <vt:lpstr>How to translate High-Level Language to Low-Level Language</vt:lpstr>
      <vt:lpstr>Python Showing texts on the screen</vt:lpstr>
      <vt:lpstr>Python Escape Characters</vt:lpstr>
      <vt:lpstr>Python Arithmetic Binary Operations</vt:lpstr>
      <vt:lpstr>Python Variables</vt:lpstr>
      <vt:lpstr>Python behind the curtain Variables</vt:lpstr>
      <vt:lpstr>General Data Types in Python Programming</vt:lpstr>
      <vt:lpstr>Python Data Types: Examples</vt:lpstr>
      <vt:lpstr>Python Very Basic String Operations</vt:lpstr>
      <vt:lpstr>Python Input data from Keyboard</vt:lpstr>
      <vt:lpstr>Python Type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258</cp:revision>
  <dcterms:created xsi:type="dcterms:W3CDTF">2022-09-05T05:12:29Z</dcterms:created>
  <dcterms:modified xsi:type="dcterms:W3CDTF">2023-01-25T15:46:03Z</dcterms:modified>
</cp:coreProperties>
</file>