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76" r:id="rId2"/>
    <p:sldId id="259" r:id="rId3"/>
    <p:sldId id="286" r:id="rId4"/>
    <p:sldId id="287" r:id="rId5"/>
    <p:sldId id="275" r:id="rId6"/>
    <p:sldId id="288" r:id="rId7"/>
    <p:sldId id="289" r:id="rId8"/>
    <p:sldId id="292" r:id="rId9"/>
    <p:sldId id="299" r:id="rId10"/>
    <p:sldId id="302" r:id="rId11"/>
    <p:sldId id="300" r:id="rId12"/>
    <p:sldId id="303" r:id="rId13"/>
    <p:sldId id="304" r:id="rId14"/>
    <p:sldId id="295" r:id="rId15"/>
    <p:sldId id="296" r:id="rId16"/>
    <p:sldId id="297" r:id="rId17"/>
    <p:sldId id="298" r:id="rId18"/>
    <p:sldId id="290" r:id="rId19"/>
    <p:sldId id="291" r:id="rId20"/>
    <p:sldId id="293" r:id="rId21"/>
    <p:sldId id="294" r:id="rId22"/>
    <p:sldId id="305" r:id="rId23"/>
    <p:sldId id="306" r:id="rId24"/>
    <p:sldId id="307" r:id="rId25"/>
    <p:sldId id="308" r:id="rId26"/>
    <p:sldId id="310" r:id="rId27"/>
    <p:sldId id="30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4685"/>
  </p:normalViewPr>
  <p:slideViewPr>
    <p:cSldViewPr snapToGrid="0">
      <p:cViewPr varScale="1">
        <p:scale>
          <a:sx n="178" d="100"/>
          <a:sy n="178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58A47-85CD-FD4D-97F5-BF55F4246CFB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A764F-2440-B84B-A684-C5B7CB40DE3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695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A764F-2440-B84B-A684-C5B7CB40DE34}" type="slidenum">
              <a:rPr lang="en-TH" smtClean="0"/>
              <a:t>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5222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E6F0-DA39-6143-958C-805F415443B4}" type="datetime1">
              <a:rPr lang="en-US" smtClean="0"/>
              <a:t>2/1/23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38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F3AA-A2E0-424D-85CF-1E1D32B310D2}" type="datetime1">
              <a:rPr lang="en-US" smtClean="0"/>
              <a:t>2/1/23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76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36A4-C12C-2047-9322-5147294CD5E6}" type="datetime1">
              <a:rPr lang="en-US" smtClean="0"/>
              <a:t>2/1/23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288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547B-FE12-0A4D-A386-99623443C375}" type="datetime1">
              <a:rPr lang="en-US" smtClean="0"/>
              <a:t>2/1/23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60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1F8C-E71A-0044-A276-6D9345E96BB9}" type="datetime1">
              <a:rPr lang="en-US" smtClean="0"/>
              <a:t>2/1/23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07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84-CF60-184E-8DA3-F83C25746EEF}" type="datetime1">
              <a:rPr lang="en-US" smtClean="0"/>
              <a:t>2/1/23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843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F1D-5FBC-544B-BF5E-2A3206624F01}" type="datetime1">
              <a:rPr lang="en-US" smtClean="0"/>
              <a:t>2/1/23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339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23E-AB7B-CE47-8DB1-D3C63C2E9304}" type="datetime1">
              <a:rPr lang="en-US" smtClean="0"/>
              <a:t>2/1/23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601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78C-E61D-D243-B06D-1CD870E7DC47}" type="datetime1">
              <a:rPr lang="en-US" smtClean="0"/>
              <a:t>2/1/23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180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0D91-D7CF-C94B-AFF3-7AA06FE5419E}" type="datetime1">
              <a:rPr lang="en-US" smtClean="0"/>
              <a:t>2/1/23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257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31DA-CDBE-424C-AB96-A936325C1497}" type="datetime1">
              <a:rPr lang="en-US" smtClean="0"/>
              <a:t>2/1/23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12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79311C15-B6F0-1740-BC9A-D22E28DD3500}" type="datetime1">
              <a:rPr lang="en-US" smtClean="0"/>
              <a:t>2/1/23</a:t>
            </a:fld>
            <a:endParaRPr lang="en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r>
              <a:rPr lang="en-US"/>
              <a:t>Introduction to Computer Programming</a:t>
            </a:r>
            <a:endParaRPr lang="en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rabun" pitchFamily="2" charset="-34"/>
                <a:cs typeface="Sarabun" pitchFamily="2" charset="-34"/>
              </a:defRPr>
            </a:lvl1pPr>
          </a:lstStyle>
          <a:p>
            <a:fld id="{82A79A84-B2F5-E448-8A60-73858E686C94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00002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arabun" pitchFamily="2" charset="-34"/>
          <a:ea typeface="Roboto" panose="02000000000000000000" pitchFamily="2" charset="0"/>
          <a:cs typeface="Sarabun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arabun" pitchFamily="2" charset="-34"/>
          <a:ea typeface="+mn-ea"/>
          <a:cs typeface="Sarabun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DD99-A3C7-6582-5C3A-EB03D2CD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TH" dirty="0"/>
              <a:t>Python Functions-Methods:</a:t>
            </a:r>
            <a:br>
              <a:rPr lang="en-TH" dirty="0"/>
            </a:br>
            <a:r>
              <a:rPr lang="en-TH" dirty="0"/>
              <a:t>String &amp; List +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D5D1-45C8-0CCA-1079-0019AC84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20156"/>
          </a:xfrm>
        </p:spPr>
        <p:txBody>
          <a:bodyPr>
            <a:normAutofit fontScale="92500" lnSpcReduction="10000"/>
          </a:bodyPr>
          <a:lstStyle/>
          <a:p>
            <a:r>
              <a:rPr lang="en-TH" dirty="0">
                <a:solidFill>
                  <a:schemeClr val="accent4"/>
                </a:solidFill>
              </a:rPr>
              <a:t>Introduction to Computer Programming (Python)</a:t>
            </a:r>
          </a:p>
          <a:p>
            <a:r>
              <a:rPr lang="en-TH" b="1" dirty="0">
                <a:solidFill>
                  <a:schemeClr val="accent4"/>
                </a:solidFill>
              </a:rPr>
              <a:t>Week 2</a:t>
            </a:r>
          </a:p>
          <a:p>
            <a:endParaRPr lang="en-TH" b="1" dirty="0">
              <a:solidFill>
                <a:schemeClr val="accent4"/>
              </a:solidFill>
            </a:endParaRPr>
          </a:p>
          <a:p>
            <a:endParaRPr lang="en-TH" b="1" dirty="0">
              <a:solidFill>
                <a:schemeClr val="accent4"/>
              </a:solidFill>
            </a:endParaRPr>
          </a:p>
          <a:p>
            <a:r>
              <a:rPr lang="en-TH" sz="1600" dirty="0">
                <a:solidFill>
                  <a:schemeClr val="accent4"/>
                </a:solidFill>
              </a:rPr>
              <a:t>Vivatsathorn Thitasirivit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Rev. 1.0 (Course 1/2023)</a:t>
            </a:r>
          </a:p>
          <a:p>
            <a:r>
              <a:rPr lang="en-TH" sz="1600" i="1" dirty="0">
                <a:solidFill>
                  <a:schemeClr val="accent4"/>
                </a:solidFill>
              </a:rPr>
              <a:t>https://vtneil.com</a:t>
            </a:r>
          </a:p>
        </p:txBody>
      </p:sp>
    </p:spTree>
    <p:extLst>
      <p:ext uri="{BB962C8B-B14F-4D97-AF65-F5344CB8AC3E}">
        <p14:creationId xmlns:p14="http://schemas.microsoft.com/office/powerpoint/2010/main" val="9168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Array</a:t>
            </a:r>
            <a:br>
              <a:rPr lang="en-TH" dirty="0"/>
            </a:br>
            <a:r>
              <a:rPr lang="en-TH" dirty="0"/>
              <a:t>Types of Arrays (by allocation)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10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81272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There are 2 types of arrays: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latin typeface="Sarabun" pitchFamily="2" charset="-34"/>
                <a:cs typeface="Sarabun" pitchFamily="2" charset="-34"/>
              </a:rPr>
              <a:t>Static Array</a:t>
            </a: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r>
              <a:rPr lang="en-US" sz="1600" dirty="0">
                <a:latin typeface="Sarabun" pitchFamily="2" charset="-34"/>
                <a:cs typeface="Sarabun" pitchFamily="2" charset="-34"/>
              </a:rPr>
              <a:t>A static array is an array that is NOT resizable. It must be declared with size value. Once it is created, it has the same size throughout its lifetime.</a:t>
            </a: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latin typeface="Sarabun" pitchFamily="2" charset="-34"/>
                <a:cs typeface="Sarabun" pitchFamily="2" charset="-34"/>
              </a:rPr>
              <a:t>Dynamic Array</a:t>
            </a:r>
            <a:br>
              <a:rPr lang="en-US" sz="1600" b="1" dirty="0">
                <a:latin typeface="Sarabun" pitchFamily="2" charset="-34"/>
                <a:cs typeface="Sarabun" pitchFamily="2" charset="-34"/>
              </a:rPr>
            </a:br>
            <a:br>
              <a:rPr lang="en-US" sz="1600" b="1" dirty="0">
                <a:latin typeface="Sarabun" pitchFamily="2" charset="-34"/>
                <a:cs typeface="Sarabun" pitchFamily="2" charset="-34"/>
              </a:rPr>
            </a:br>
            <a:r>
              <a:rPr lang="en-US" sz="1600" dirty="0">
                <a:latin typeface="Sarabun" pitchFamily="2" charset="-34"/>
                <a:cs typeface="Sarabun" pitchFamily="2" charset="-34"/>
              </a:rPr>
              <a:t>A dynamic array is an array that is resizable. You can always add elements to it.</a:t>
            </a:r>
            <a:endParaRPr lang="en-US" sz="1600" b="1" dirty="0">
              <a:latin typeface="Sarabun" pitchFamily="2" charset="-34"/>
              <a:cs typeface="Sarabun" pitchFamily="2" charset="-34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48DB1ED-80AA-C243-D0FE-1D060BE58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48194"/>
              </p:ext>
            </p:extLst>
          </p:nvPr>
        </p:nvGraphicFramePr>
        <p:xfrm>
          <a:off x="4121744" y="3541405"/>
          <a:ext cx="3948512" cy="482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564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883391997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637827807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683563547"/>
                    </a:ext>
                  </a:extLst>
                </a:gridCol>
              </a:tblGrid>
              <a:tr h="482114"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18350F6-2BF5-AB05-5040-EDACDDD80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22430"/>
              </p:ext>
            </p:extLst>
          </p:nvPr>
        </p:nvGraphicFramePr>
        <p:xfrm>
          <a:off x="1278532" y="5360490"/>
          <a:ext cx="2961384" cy="482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564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883391997"/>
                    </a:ext>
                  </a:extLst>
                </a:gridCol>
              </a:tblGrid>
              <a:tr h="482114"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5B5D208B-143A-5E14-EC31-828BF76A9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21568"/>
              </p:ext>
            </p:extLst>
          </p:nvPr>
        </p:nvGraphicFramePr>
        <p:xfrm>
          <a:off x="7237932" y="5360490"/>
          <a:ext cx="3454948" cy="482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564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883391997"/>
                    </a:ext>
                  </a:extLst>
                </a:gridCol>
                <a:gridCol w="493564">
                  <a:extLst>
                    <a:ext uri="{9D8B030D-6E8A-4147-A177-3AD203B41FA5}">
                      <a16:colId xmlns:a16="http://schemas.microsoft.com/office/drawing/2014/main" val="3637827807"/>
                    </a:ext>
                  </a:extLst>
                </a:gridCol>
              </a:tblGrid>
              <a:tr h="482114"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72AF0-E704-8B38-A7E2-6E0179F58F5C}"/>
              </a:ext>
            </a:extLst>
          </p:cNvPr>
          <p:cNvCxnSpPr>
            <a:cxnSpLocks/>
          </p:cNvCxnSpPr>
          <p:nvPr/>
        </p:nvCxnSpPr>
        <p:spPr>
          <a:xfrm>
            <a:off x="4543425" y="5752204"/>
            <a:ext cx="2465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C8E1F8-33DB-41DB-94C4-C154800D2972}"/>
              </a:ext>
            </a:extLst>
          </p:cNvPr>
          <p:cNvSpPr txBox="1"/>
          <p:nvPr/>
        </p:nvSpPr>
        <p:spPr>
          <a:xfrm>
            <a:off x="4468629" y="5373836"/>
            <a:ext cx="254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Sarabun" pitchFamily="2" charset="-34"/>
                <a:cs typeface="Sarabun" pitchFamily="2" charset="-34"/>
              </a:rPr>
              <a:t>Add element 8 to the array.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9ED201-3BDE-5A58-A7E8-58D6867E8DCA}"/>
              </a:ext>
            </a:extLst>
          </p:cNvPr>
          <p:cNvSpPr/>
          <p:nvPr/>
        </p:nvSpPr>
        <p:spPr>
          <a:xfrm>
            <a:off x="10146851" y="5307806"/>
            <a:ext cx="587482" cy="58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44902F-4DA2-2600-52FC-7465C1F53F2B}"/>
              </a:ext>
            </a:extLst>
          </p:cNvPr>
          <p:cNvCxnSpPr>
            <a:cxnSpLocks/>
          </p:cNvCxnSpPr>
          <p:nvPr/>
        </p:nvCxnSpPr>
        <p:spPr>
          <a:xfrm flipH="1">
            <a:off x="10517010" y="4500563"/>
            <a:ext cx="298628" cy="833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7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40DAC4-EAD0-9651-B465-9FE561D22DE5}"/>
              </a:ext>
            </a:extLst>
          </p:cNvPr>
          <p:cNvSpPr/>
          <p:nvPr/>
        </p:nvSpPr>
        <p:spPr>
          <a:xfrm>
            <a:off x="6096000" y="3049845"/>
            <a:ext cx="4828117" cy="2493169"/>
          </a:xfrm>
          <a:prstGeom prst="roundRect">
            <a:avLst>
              <a:gd name="adj" fmla="val 846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11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7717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 string is just </a:t>
            </a:r>
            <a:r>
              <a:rPr lang="en-US" sz="1600" i="1" dirty="0">
                <a:latin typeface="Sarabun" pitchFamily="2" charset="-34"/>
                <a:cs typeface="Sarabun" pitchFamily="2" charset="-34"/>
              </a:rPr>
              <a:t>an array of characters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. String in Python is a “static array.”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Also, string is </a:t>
            </a:r>
            <a:r>
              <a:rPr lang="en-US" sz="1600" u="sng" dirty="0">
                <a:latin typeface="Sarabun" pitchFamily="2" charset="-34"/>
                <a:cs typeface="Sarabun" pitchFamily="2" charset="-34"/>
              </a:rPr>
              <a:t>immutable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, </a:t>
            </a:r>
            <a:r>
              <a:rPr lang="en-US" sz="1600" i="1" dirty="0">
                <a:latin typeface="Sarabun" pitchFamily="2" charset="-34"/>
                <a:cs typeface="Sarabun" pitchFamily="2" charset="-34"/>
              </a:rPr>
              <a:t>which means that string value can’t be modified.</a:t>
            </a: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endParaRPr lang="en-US" sz="1600" u="sng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For example,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4E8D56F-7209-EB91-FC9E-7CC96BCF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64416"/>
              </p:ext>
            </p:extLst>
          </p:nvPr>
        </p:nvGraphicFramePr>
        <p:xfrm>
          <a:off x="7817490" y="3469279"/>
          <a:ext cx="2670860" cy="516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17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</a:tblGrid>
              <a:tr h="516246"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‘h’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‘e’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‘l’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‘l’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‘o’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67B699-8433-9DF2-F330-5A387768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06484"/>
              </p:ext>
            </p:extLst>
          </p:nvPr>
        </p:nvGraphicFramePr>
        <p:xfrm>
          <a:off x="6462498" y="4400193"/>
          <a:ext cx="534172" cy="516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17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</a:tblGrid>
              <a:tr h="516246"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1688CA-3C5E-F59E-44AC-3CFF3AAEA7DB}"/>
              </a:ext>
            </a:extLst>
          </p:cNvPr>
          <p:cNvSpPr txBox="1"/>
          <p:nvPr/>
        </p:nvSpPr>
        <p:spPr>
          <a:xfrm>
            <a:off x="6289051" y="4916439"/>
            <a:ext cx="88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arabun" pitchFamily="2" charset="-34"/>
                <a:cs typeface="Sarabun" pitchFamily="2" charset="-34"/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20DF1-6F95-3D0A-8FE2-D85EE8D3D929}"/>
              </a:ext>
            </a:extLst>
          </p:cNvPr>
          <p:cNvSpPr txBox="1"/>
          <p:nvPr/>
        </p:nvSpPr>
        <p:spPr>
          <a:xfrm>
            <a:off x="7578290" y="4003291"/>
            <a:ext cx="3173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arabun" pitchFamily="2" charset="-34"/>
                <a:cs typeface="Sarabun" pitchFamily="2" charset="-34"/>
              </a:rPr>
              <a:t>Array representation of a string</a:t>
            </a:r>
          </a:p>
          <a:p>
            <a:pPr algn="ctr"/>
            <a:r>
              <a:rPr lang="en-US" sz="1600" dirty="0">
                <a:latin typeface="Sarabun" pitchFamily="2" charset="-34"/>
                <a:cs typeface="Sarabun" pitchFamily="2" charset="-34"/>
              </a:rPr>
              <a:t>(length = 5)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F3DF1-213D-43BE-EB55-A006F31EB3B9}"/>
              </a:ext>
            </a:extLst>
          </p:cNvPr>
          <p:cNvCxnSpPr>
            <a:endCxn id="3" idx="1"/>
          </p:cNvCxnSpPr>
          <p:nvPr/>
        </p:nvCxnSpPr>
        <p:spPr>
          <a:xfrm flipV="1">
            <a:off x="6757988" y="3727402"/>
            <a:ext cx="1059502" cy="963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34B1F4-4324-24D7-A449-A742C58AB1D5}"/>
              </a:ext>
            </a:extLst>
          </p:cNvPr>
          <p:cNvSpPr txBox="1"/>
          <p:nvPr/>
        </p:nvSpPr>
        <p:spPr>
          <a:xfrm>
            <a:off x="2425686" y="4027083"/>
            <a:ext cx="2475365" cy="631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8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text = </a:t>
            </a:r>
            <a:r>
              <a:rPr lang="en-US" sz="18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'Hello'</a:t>
            </a:r>
            <a:endParaRPr lang="en-US" sz="180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74D00-03A3-AD3E-F0B9-9D6D14636643}"/>
              </a:ext>
            </a:extLst>
          </p:cNvPr>
          <p:cNvSpPr txBox="1"/>
          <p:nvPr/>
        </p:nvSpPr>
        <p:spPr>
          <a:xfrm>
            <a:off x="6188339" y="5599441"/>
            <a:ext cx="464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Sarabun" pitchFamily="2" charset="-34"/>
                <a:cs typeface="Sarabun" pitchFamily="2" charset="-34"/>
              </a:rPr>
              <a:t>How the code supposedly works in memory layout</a:t>
            </a:r>
            <a:endParaRPr lang="en-TH" sz="1600" i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FDBEE12-B1AD-17E3-9A69-8E8BB2FB9F1E}"/>
              </a:ext>
            </a:extLst>
          </p:cNvPr>
          <p:cNvSpPr/>
          <p:nvPr/>
        </p:nvSpPr>
        <p:spPr>
          <a:xfrm>
            <a:off x="3014665" y="3302248"/>
            <a:ext cx="3307556" cy="1165465"/>
          </a:xfrm>
          <a:custGeom>
            <a:avLst/>
            <a:gdLst>
              <a:gd name="connsiteX0" fmla="*/ 0 w 3657600"/>
              <a:gd name="connsiteY0" fmla="*/ 862484 h 1219671"/>
              <a:gd name="connsiteX1" fmla="*/ 2000250 w 3657600"/>
              <a:gd name="connsiteY1" fmla="*/ 5234 h 1219671"/>
              <a:gd name="connsiteX2" fmla="*/ 3657600 w 3657600"/>
              <a:gd name="connsiteY2" fmla="*/ 1219671 h 12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1219671">
                <a:moveTo>
                  <a:pt x="0" y="862484"/>
                </a:moveTo>
                <a:cubicBezTo>
                  <a:pt x="695325" y="404093"/>
                  <a:pt x="1390650" y="-54297"/>
                  <a:pt x="2000250" y="5234"/>
                </a:cubicBezTo>
                <a:cubicBezTo>
                  <a:pt x="2609850" y="64765"/>
                  <a:pt x="3133725" y="642218"/>
                  <a:pt x="3657600" y="1219671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1426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Additional Readings</a:t>
            </a:r>
            <a:br>
              <a:rPr lang="en-TH" dirty="0"/>
            </a:br>
            <a:r>
              <a:rPr lang="en-TH" dirty="0"/>
              <a:t>String in other</a:t>
            </a:r>
            <a:br>
              <a:rPr lang="en-TH" dirty="0"/>
            </a:br>
            <a:r>
              <a:rPr lang="en-TH" dirty="0"/>
              <a:t>Programming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12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77174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 C, arrays are contiguous block of memory, just like any other languages, but it has very Low-level concept of how you create an array.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These diagram stills represent how an array works in C (more accurate than in Python). Elements in an array in C are stored with the SAME data type.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But!! C does not know the length of the array during runtime. The user must know for themselves what they are doing, or you will be </a:t>
            </a:r>
            <a:r>
              <a:rPr lang="en-US" sz="1600" i="1" dirty="0">
                <a:latin typeface="Sarabun" pitchFamily="2" charset="-34"/>
                <a:cs typeface="Sarabun" pitchFamily="2" charset="-34"/>
              </a:rPr>
              <a:t>shooting yourselves in your own foot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90DB80-011C-77A7-81A6-971E82426108}"/>
              </a:ext>
            </a:extLst>
          </p:cNvPr>
          <p:cNvSpPr/>
          <p:nvPr/>
        </p:nvSpPr>
        <p:spPr>
          <a:xfrm>
            <a:off x="838197" y="4146409"/>
            <a:ext cx="4828117" cy="2157504"/>
          </a:xfrm>
          <a:prstGeom prst="roundRect">
            <a:avLst>
              <a:gd name="adj" fmla="val 846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1DC7139-23D0-50F1-6947-0028CD19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1719"/>
              </p:ext>
            </p:extLst>
          </p:nvPr>
        </p:nvGraphicFramePr>
        <p:xfrm>
          <a:off x="2559687" y="4398010"/>
          <a:ext cx="2670860" cy="516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17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</a:tblGrid>
              <a:tr h="516246"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6BC960-6C2C-8B8D-37F2-60FE6B322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2049"/>
              </p:ext>
            </p:extLst>
          </p:nvPr>
        </p:nvGraphicFramePr>
        <p:xfrm>
          <a:off x="1204695" y="5328924"/>
          <a:ext cx="534172" cy="516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17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</a:tblGrid>
              <a:tr h="516246"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6E77D3-60F0-2CF3-55F5-CDE4A1142F1A}"/>
              </a:ext>
            </a:extLst>
          </p:cNvPr>
          <p:cNvSpPr txBox="1"/>
          <p:nvPr/>
        </p:nvSpPr>
        <p:spPr>
          <a:xfrm>
            <a:off x="1031248" y="5845170"/>
            <a:ext cx="88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Sarabun" pitchFamily="2" charset="-34"/>
                <a:cs typeface="Sarabun" pitchFamily="2" charset="-34"/>
              </a:rPr>
              <a:t>arr</a:t>
            </a:r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2B358-8DDC-5489-8BE6-882FFA18E8DA}"/>
              </a:ext>
            </a:extLst>
          </p:cNvPr>
          <p:cNvCxnSpPr>
            <a:endCxn id="9" idx="1"/>
          </p:cNvCxnSpPr>
          <p:nvPr/>
        </p:nvCxnSpPr>
        <p:spPr>
          <a:xfrm flipV="1">
            <a:off x="1500185" y="4656133"/>
            <a:ext cx="1059502" cy="963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E426BFC-5F7E-E68E-34FD-AD8269FEBD21}"/>
              </a:ext>
            </a:extLst>
          </p:cNvPr>
          <p:cNvSpPr/>
          <p:nvPr/>
        </p:nvSpPr>
        <p:spPr>
          <a:xfrm>
            <a:off x="6332635" y="4146409"/>
            <a:ext cx="4828117" cy="2157504"/>
          </a:xfrm>
          <a:prstGeom prst="roundRect">
            <a:avLst>
              <a:gd name="adj" fmla="val 846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D0EEBFAC-98F0-F2AC-A656-00D2BE157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87779"/>
              </p:ext>
            </p:extLst>
          </p:nvPr>
        </p:nvGraphicFramePr>
        <p:xfrm>
          <a:off x="8054125" y="4398010"/>
          <a:ext cx="2670860" cy="516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17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534172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</a:tblGrid>
              <a:tr h="516246"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‘p’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‘</a:t>
                      </a:r>
                      <a:r>
                        <a:rPr lang="en-US" sz="2000" b="1" i="0" dirty="0" err="1">
                          <a:latin typeface="Sarabun" pitchFamily="2" charset="-34"/>
                          <a:cs typeface="Sarabun" pitchFamily="2" charset="-34"/>
                        </a:rPr>
                        <a:t>i</a:t>
                      </a:r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‘n’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‘k’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600" b="1" i="0" dirty="0">
                          <a:latin typeface="Sarabun" pitchFamily="2" charset="-34"/>
                          <a:cs typeface="Sarabun" pitchFamily="2" charset="-34"/>
                        </a:rPr>
                        <a:t>‘\0’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0497CC-6FF8-613C-E5D6-158FABAD8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70361"/>
              </p:ext>
            </p:extLst>
          </p:nvPr>
        </p:nvGraphicFramePr>
        <p:xfrm>
          <a:off x="6699133" y="5328924"/>
          <a:ext cx="534172" cy="516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17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</a:tblGrid>
              <a:tr h="516246"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C1BCD67-9E2B-6A6F-A0A5-9A5C7A7287A8}"/>
              </a:ext>
            </a:extLst>
          </p:cNvPr>
          <p:cNvSpPr txBox="1"/>
          <p:nvPr/>
        </p:nvSpPr>
        <p:spPr>
          <a:xfrm>
            <a:off x="6525686" y="5845170"/>
            <a:ext cx="88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arabun" pitchFamily="2" charset="-34"/>
                <a:cs typeface="Sarabun" pitchFamily="2" charset="-34"/>
              </a:rPr>
              <a:t>str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7762F2-D1F5-20A0-E76E-C11691446180}"/>
              </a:ext>
            </a:extLst>
          </p:cNvPr>
          <p:cNvCxnSpPr>
            <a:endCxn id="16" idx="1"/>
          </p:cNvCxnSpPr>
          <p:nvPr/>
        </p:nvCxnSpPr>
        <p:spPr>
          <a:xfrm flipV="1">
            <a:off x="6994623" y="4656133"/>
            <a:ext cx="1059502" cy="963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E015B5-94D6-AAC9-ED4F-4479895013A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0265568" y="3470939"/>
            <a:ext cx="200026" cy="1075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10B0A-173A-A4B9-6761-E8EB3101D8A2}"/>
              </a:ext>
            </a:extLst>
          </p:cNvPr>
          <p:cNvSpPr txBox="1"/>
          <p:nvPr/>
        </p:nvSpPr>
        <p:spPr>
          <a:xfrm>
            <a:off x="8850826" y="2147500"/>
            <a:ext cx="282948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C uses NULL character to terminate string because C does not know how long the string is, but rather read until finding NULL.</a:t>
            </a:r>
          </a:p>
        </p:txBody>
      </p:sp>
    </p:spTree>
    <p:extLst>
      <p:ext uri="{BB962C8B-B14F-4D97-AF65-F5344CB8AC3E}">
        <p14:creationId xmlns:p14="http://schemas.microsoft.com/office/powerpoint/2010/main" val="31829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Python: Exercise</a:t>
            </a:r>
            <a:br>
              <a:rPr lang="en-TH" dirty="0"/>
            </a:br>
            <a:r>
              <a:rPr lang="en-TH" dirty="0"/>
              <a:t>Array of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13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7717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Exercise 2.1 (Concept)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You learned about array’s structure in computer memory layout format. There can be any depth of nested arrays: an array of arrays of arrays of … 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Draw an array of strings: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hello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world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latin typeface="Sarabun" pitchFamily="2" charset="-34"/>
                <a:cs typeface="Sarabun" pitchFamily="2" charset="-34"/>
              </a:rPr>
              <a:t>jkk</a:t>
            </a: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(Write the strings in terms of “array of characters.”)</a:t>
            </a:r>
          </a:p>
        </p:txBody>
      </p:sp>
    </p:spTree>
    <p:extLst>
      <p:ext uri="{BB962C8B-B14F-4D97-AF65-F5344CB8AC3E}">
        <p14:creationId xmlns:p14="http://schemas.microsoft.com/office/powerpoint/2010/main" val="56780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String Indexing &amp; Slicing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14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B5509-5A8E-CE0D-27B2-950A20A0B49C}"/>
              </a:ext>
            </a:extLst>
          </p:cNvPr>
          <p:cNvSpPr txBox="1"/>
          <p:nvPr/>
        </p:nvSpPr>
        <p:spPr>
          <a:xfrm>
            <a:off x="838198" y="1778049"/>
            <a:ext cx="8844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 Python, you can get a substring from a string by slicing it.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Recall: Computer starts counting from 0, 1, 2, 3, …, n – 1 with total of n.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Let string s = “Earth”.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We can slice it in 3 ways with </a:t>
            </a:r>
            <a:r>
              <a:rPr lang="en-US" sz="1600" u="sng" dirty="0">
                <a:latin typeface="Sarabun" pitchFamily="2" charset="-34"/>
                <a:cs typeface="Sarabun" pitchFamily="2" charset="-34"/>
              </a:rPr>
              <a:t>subscript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 notation [ ].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See next page.</a:t>
            </a:r>
          </a:p>
        </p:txBody>
      </p:sp>
    </p:spTree>
    <p:extLst>
      <p:ext uri="{BB962C8B-B14F-4D97-AF65-F5344CB8AC3E}">
        <p14:creationId xmlns:p14="http://schemas.microsoft.com/office/powerpoint/2010/main" val="266939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String Indexing &amp; Slicing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15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3DCD9-C9E4-BE35-CAB2-75AA063846DC}"/>
              </a:ext>
            </a:extLst>
          </p:cNvPr>
          <p:cNvSpPr txBox="1"/>
          <p:nvPr/>
        </p:nvSpPr>
        <p:spPr>
          <a:xfrm>
            <a:off x="838198" y="2357854"/>
            <a:ext cx="3840956" cy="245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s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'Earth'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1. Get a character at index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with string[index]</a:t>
            </a:r>
          </a:p>
          <a:p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'-----'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8" y="1778049"/>
            <a:ext cx="328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1. Get a character at index.</a:t>
            </a:r>
          </a:p>
        </p:txBody>
      </p:sp>
    </p:spTree>
    <p:extLst>
      <p:ext uri="{BB962C8B-B14F-4D97-AF65-F5344CB8AC3E}">
        <p14:creationId xmlns:p14="http://schemas.microsoft.com/office/powerpoint/2010/main" val="178363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String Indexing &amp; Slicing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16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CE5F5-3BF2-BA85-3EA5-073A1DAF8BB3}"/>
              </a:ext>
            </a:extLst>
          </p:cNvPr>
          <p:cNvSpPr txBox="1"/>
          <p:nvPr/>
        </p:nvSpPr>
        <p:spPr>
          <a:xfrm>
            <a:off x="838198" y="2357853"/>
            <a:ext cx="4183858" cy="24856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2. Get a substring from at start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index to before stop index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with string[</a:t>
            </a:r>
            <a:r>
              <a:rPr lang="en-US" sz="1400" i="1" dirty="0" err="1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start:stop</a:t>
            </a: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]</a:t>
            </a:r>
          </a:p>
          <a:p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(s[:-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(s[:])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'-----'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8957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2. Get a substring from at start index to before stop index. (s is defined last page)</a:t>
            </a:r>
          </a:p>
        </p:txBody>
      </p:sp>
    </p:spTree>
    <p:extLst>
      <p:ext uri="{BB962C8B-B14F-4D97-AF65-F5344CB8AC3E}">
        <p14:creationId xmlns:p14="http://schemas.microsoft.com/office/powerpoint/2010/main" val="241019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String Indexing &amp; Slicing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17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B0D71-60E7-F10D-35DC-BEA0F7B1C4BF}"/>
              </a:ext>
            </a:extLst>
          </p:cNvPr>
          <p:cNvSpPr txBox="1"/>
          <p:nvPr/>
        </p:nvSpPr>
        <p:spPr>
          <a:xfrm>
            <a:off x="838198" y="2357854"/>
            <a:ext cx="4583908" cy="20569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3. Get a substring from start to stop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every step characters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with string[</a:t>
            </a:r>
            <a:r>
              <a:rPr lang="en-US" sz="1400" i="1" dirty="0" err="1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start:stop:step</a:t>
            </a: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]</a:t>
            </a:r>
          </a:p>
          <a:p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(s[::])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(s[::-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'-----'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7717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3. Get a substring from start to stop every step characters. (s is defined last page)</a:t>
            </a:r>
          </a:p>
        </p:txBody>
      </p:sp>
    </p:spTree>
    <p:extLst>
      <p:ext uri="{BB962C8B-B14F-4D97-AF65-F5344CB8AC3E}">
        <p14:creationId xmlns:p14="http://schemas.microsoft.com/office/powerpoint/2010/main" val="405323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18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4789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 many programming languages, functions and methods are different.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Different in term of usage, but similar in concept.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 </a:t>
            </a:r>
            <a:r>
              <a:rPr lang="en-US" sz="1600" u="sng" dirty="0">
                <a:latin typeface="Sarabun" pitchFamily="2" charset="-34"/>
                <a:cs typeface="Sarabun" pitchFamily="2" charset="-34"/>
              </a:rPr>
              <a:t>method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 is a function of an object.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What the heck!?</a:t>
            </a:r>
          </a:p>
        </p:txBody>
      </p:sp>
    </p:spTree>
    <p:extLst>
      <p:ext uri="{BB962C8B-B14F-4D97-AF65-F5344CB8AC3E}">
        <p14:creationId xmlns:p14="http://schemas.microsoft.com/office/powerpoint/2010/main" val="3617852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String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19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 Python, strings are immutable object.</a:t>
            </a:r>
          </a:p>
          <a:p>
            <a:endParaRPr lang="en-US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Most of string methods return a new modified string. These are some must-know string methods.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Uppercase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C5BF8-16E5-1E5D-5036-59E5A4B455DC}"/>
              </a:ext>
            </a:extLst>
          </p:cNvPr>
          <p:cNvSpPr txBox="1"/>
          <p:nvPr/>
        </p:nvSpPr>
        <p:spPr>
          <a:xfrm>
            <a:off x="838199" y="3865861"/>
            <a:ext cx="3840956" cy="16335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word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"Hello World!"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new_word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140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word.</a:t>
            </a:r>
            <a:r>
              <a:rPr lang="en-US" sz="1400" dirty="0" err="1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upper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(word)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new_word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507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Recaps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</a:t>
            </a:fld>
            <a:endParaRPr lang="en-T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44DD2-481A-0E17-8376-575FBAAF5D4D}"/>
              </a:ext>
            </a:extLst>
          </p:cNvPr>
          <p:cNvSpPr txBox="1"/>
          <p:nvPr/>
        </p:nvSpPr>
        <p:spPr>
          <a:xfrm>
            <a:off x="838200" y="1690688"/>
            <a:ext cx="5669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Simple Process</a:t>
            </a:r>
          </a:p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Language Levels</a:t>
            </a:r>
          </a:p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print() function</a:t>
            </a:r>
          </a:p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input() function</a:t>
            </a:r>
          </a:p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Escape Characters</a:t>
            </a:r>
          </a:p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Arithmetic Operators</a:t>
            </a:r>
          </a:p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Variables</a:t>
            </a:r>
          </a:p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Data Types</a:t>
            </a:r>
          </a:p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Type Casting</a:t>
            </a:r>
          </a:p>
          <a:p>
            <a:pPr marL="285750" indent="-285750">
              <a:buFontTx/>
              <a:buChar char="-"/>
            </a:pPr>
            <a:r>
              <a:rPr lang="en-TH" sz="1600" dirty="0">
                <a:latin typeface="Sarabun" pitchFamily="2" charset="-34"/>
                <a:cs typeface="Sarabun" pitchFamily="2" charset="-34"/>
              </a:rPr>
              <a:t>Program Flow</a:t>
            </a:r>
          </a:p>
        </p:txBody>
      </p:sp>
    </p:spTree>
    <p:extLst>
      <p:ext uri="{BB962C8B-B14F-4D97-AF65-F5344CB8AC3E}">
        <p14:creationId xmlns:p14="http://schemas.microsoft.com/office/powerpoint/2010/main" val="1053468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String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20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C5BF8-16E5-1E5D-5036-59E5A4B455DC}"/>
              </a:ext>
            </a:extLst>
          </p:cNvPr>
          <p:cNvSpPr txBox="1"/>
          <p:nvPr/>
        </p:nvSpPr>
        <p:spPr>
          <a:xfrm>
            <a:off x="838199" y="2357854"/>
            <a:ext cx="3840956" cy="16335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word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"Hello World!"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new_word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140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word.</a:t>
            </a:r>
            <a:r>
              <a:rPr lang="en-US" sz="1400" dirty="0" err="1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lower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(word)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new_word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BAEFD-214B-2BFB-CAB5-C340ED7490E9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Lowercase everything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B5509-5A8E-CE0D-27B2-950A20A0B49C}"/>
              </a:ext>
            </a:extLst>
          </p:cNvPr>
          <p:cNvSpPr txBox="1"/>
          <p:nvPr/>
        </p:nvSpPr>
        <p:spPr>
          <a:xfrm>
            <a:off x="838199" y="4195676"/>
            <a:ext cx="58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There are many more string methods which you can research them for yourselves, but with limited programming knowledge, I’ll guide you to find some methods.</a:t>
            </a:r>
          </a:p>
        </p:txBody>
      </p:sp>
    </p:spTree>
    <p:extLst>
      <p:ext uri="{BB962C8B-B14F-4D97-AF65-F5344CB8AC3E}">
        <p14:creationId xmlns:p14="http://schemas.microsoft.com/office/powerpoint/2010/main" val="222986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Python: Exercise</a:t>
            </a:r>
            <a:br>
              <a:rPr lang="en-TH" dirty="0"/>
            </a:br>
            <a:r>
              <a:rPr lang="en-TH" dirty="0"/>
              <a:t>String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21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B5509-5A8E-CE0D-27B2-950A20A0B49C}"/>
              </a:ext>
            </a:extLst>
          </p:cNvPr>
          <p:cNvSpPr txBox="1"/>
          <p:nvPr/>
        </p:nvSpPr>
        <p:spPr>
          <a:xfrm>
            <a:off x="838198" y="1778049"/>
            <a:ext cx="88445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Exercise 3.1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 Python, there is a string method that search the whole string </a:t>
            </a: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r>
              <a:rPr lang="en-US" sz="1600" dirty="0">
                <a:latin typeface="Sarabun" pitchFamily="2" charset="-34"/>
                <a:cs typeface="Sarabun" pitchFamily="2" charset="-34"/>
              </a:rPr>
              <a:t>and returns an index of that substring if substring is found.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For example,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“This is just an example sentence”.&lt;method&gt;(“This”) will return 0.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“This is just an example sentence”.&lt;method&gt;(“is”) will return 2.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“This is just an example sentence”.&lt;method&gt;(“ample”) will return 18.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“This is just an example sentence”.&lt;method&gt;(“Joker”) will return -1. (Substring not found)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Task: What is that method? Try googling it!</a:t>
            </a:r>
          </a:p>
        </p:txBody>
      </p:sp>
    </p:spTree>
    <p:extLst>
      <p:ext uri="{BB962C8B-B14F-4D97-AF65-F5344CB8AC3E}">
        <p14:creationId xmlns:p14="http://schemas.microsoft.com/office/powerpoint/2010/main" val="246923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Python: Exercise</a:t>
            </a:r>
            <a:br>
              <a:rPr lang="en-TH" dirty="0"/>
            </a:br>
            <a:r>
              <a:rPr lang="en-TH" dirty="0"/>
              <a:t>Function &amp;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22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49768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Exercise 3.2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Task: Write a function that takes 3 string as an input: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String 0: full word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String 1: old word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String 2: new word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and returns the following: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 case String 0 has String 1 as substrings in it, replace that substrings with String 2.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Then, return the reversed version of that string, all capitalized.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i="1" u="sng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Hint</a:t>
            </a:r>
            <a:r>
              <a:rPr lang="en-US" sz="16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: use string </a:t>
            </a:r>
            <a:r>
              <a:rPr lang="en-US" sz="1400" b="1" dirty="0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replace</a:t>
            </a:r>
            <a:r>
              <a:rPr lang="en-US" sz="16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 method to replace substrings.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597138-4D0D-6D60-D633-3898C07D0B97}"/>
              </a:ext>
            </a:extLst>
          </p:cNvPr>
          <p:cNvGrpSpPr/>
          <p:nvPr/>
        </p:nvGrpSpPr>
        <p:grpSpPr>
          <a:xfrm>
            <a:off x="6091237" y="1021630"/>
            <a:ext cx="5995988" cy="4788292"/>
            <a:chOff x="6091237" y="547081"/>
            <a:chExt cx="5995988" cy="47882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C2ECB1-2064-A7D0-7C2C-6984ACDE80DD}"/>
                </a:ext>
              </a:extLst>
            </p:cNvPr>
            <p:cNvSpPr txBox="1"/>
            <p:nvPr/>
          </p:nvSpPr>
          <p:spPr>
            <a:xfrm>
              <a:off x="6096000" y="547081"/>
              <a:ext cx="3209929" cy="132556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wrap="square" lIns="180000" tIns="180000" rIns="180000" bIns="180000">
              <a:noAutofit/>
            </a:bodyPr>
            <a:lstStyle/>
            <a:p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# Format</a:t>
              </a:r>
              <a:b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i="1" dirty="0">
                  <a:solidFill>
                    <a:srgbClr val="D55FDE"/>
                  </a:solidFill>
                  <a:effectLst/>
                  <a:latin typeface="JetBrains Mono" panose="02000009000000000000" pitchFamily="49" charset="0"/>
                </a:rPr>
                <a:t>def </a:t>
              </a:r>
              <a:r>
                <a:rPr lang="en-US" sz="1200" dirty="0">
                  <a:solidFill>
                    <a:srgbClr val="61AFEF"/>
                  </a:solidFill>
                  <a:effectLst/>
                  <a:latin typeface="JetBrains Mono" panose="02000009000000000000" pitchFamily="49" charset="0"/>
                </a:rPr>
                <a:t>convert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(</a:t>
              </a:r>
              <a:r>
                <a:rPr lang="en-US" sz="1200" dirty="0">
                  <a:solidFill>
                    <a:srgbClr val="7F8591"/>
                  </a:solidFill>
                  <a:effectLst/>
                  <a:latin typeface="JetBrains Mono" panose="02000009000000000000" pitchFamily="49" charset="0"/>
                </a:rPr>
                <a:t>full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, </a:t>
              </a:r>
              <a:r>
                <a:rPr lang="en-US" sz="1200" dirty="0">
                  <a:solidFill>
                    <a:srgbClr val="7F8591"/>
                  </a:solidFill>
                  <a:effectLst/>
                  <a:latin typeface="JetBrains Mono" panose="02000009000000000000" pitchFamily="49" charset="0"/>
                </a:rPr>
                <a:t>str1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, </a:t>
              </a:r>
              <a:r>
                <a:rPr lang="en-US" sz="1200" dirty="0">
                  <a:solidFill>
                    <a:srgbClr val="7F8591"/>
                  </a:solidFill>
                  <a:effectLst/>
                  <a:latin typeface="JetBrains Mono" panose="02000009000000000000" pitchFamily="49" charset="0"/>
                </a:rPr>
                <a:t>str2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):</a:t>
              </a:r>
              <a:b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    </a:t>
              </a:r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# Do something</a:t>
              </a:r>
              <a:b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    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output = 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''</a:t>
              </a:r>
              <a:b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    </a:t>
              </a:r>
              <a:r>
                <a:rPr lang="en-US" sz="1200" i="1" dirty="0">
                  <a:solidFill>
                    <a:srgbClr val="D55FDE"/>
                  </a:solidFill>
                  <a:effectLst/>
                  <a:latin typeface="JetBrains Mono" panose="02000009000000000000" pitchFamily="49" charset="0"/>
                </a:rPr>
                <a:t>return 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output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116C8-43C9-4794-2552-2A6AE218ABF0}"/>
                </a:ext>
              </a:extLst>
            </p:cNvPr>
            <p:cNvSpPr txBox="1"/>
            <p:nvPr/>
          </p:nvSpPr>
          <p:spPr>
            <a:xfrm>
              <a:off x="6091237" y="4287271"/>
              <a:ext cx="4976816" cy="104810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wrap="square" lIns="180000" tIns="180000" rIns="180000" bIns="180000">
              <a:noAutofit/>
            </a:bodyPr>
            <a:lstStyle/>
            <a:p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# Example 3</a:t>
              </a:r>
              <a:b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dirty="0">
                  <a:solidFill>
                    <a:srgbClr val="61AFEF"/>
                  </a:solidFill>
                  <a:effectLst/>
                  <a:latin typeface="JetBrains Mono" panose="02000009000000000000" pitchFamily="49" charset="0"/>
                </a:rPr>
                <a:t>convert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(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</a:t>
              </a:r>
              <a:r>
                <a:rPr lang="en-US" sz="1200" dirty="0" err="1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teststringblablabla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, 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'txt'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, 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</a:t>
              </a:r>
              <a:r>
                <a:rPr lang="en-US" sz="1200" dirty="0" err="1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blablabla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)</a:t>
              </a:r>
              <a:b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# This should output 'ALBALBALBGNIRTSTSET’</a:t>
              </a:r>
            </a:p>
            <a:p>
              <a:r>
                <a:rPr lang="en-US" sz="1200" i="1" dirty="0">
                  <a:solidFill>
                    <a:srgbClr val="5C6370"/>
                  </a:solidFill>
                  <a:latin typeface="JetBrains Mono" panose="02000009000000000000" pitchFamily="49" charset="0"/>
                </a:rPr>
                <a:t># </a:t>
              </a:r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because there is no 'txt' in it.</a:t>
              </a:r>
              <a:endPara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E5B2DD-92EA-BD6F-1280-D49CAD9D0B96}"/>
                </a:ext>
              </a:extLst>
            </p:cNvPr>
            <p:cNvSpPr txBox="1"/>
            <p:nvPr/>
          </p:nvSpPr>
          <p:spPr>
            <a:xfrm>
              <a:off x="6096001" y="3061823"/>
              <a:ext cx="4241006" cy="106114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wrap="square" lIns="180000" tIns="180000" rIns="180000" bIns="180000">
              <a:noAutofit/>
            </a:bodyPr>
            <a:lstStyle/>
            <a:p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# Example 2</a:t>
              </a:r>
              <a:b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dirty="0">
                  <a:solidFill>
                    <a:srgbClr val="61AFEF"/>
                  </a:solidFill>
                  <a:effectLst/>
                  <a:latin typeface="JetBrains Mono" panose="02000009000000000000" pitchFamily="49" charset="0"/>
                </a:rPr>
                <a:t>convert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(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</a:t>
              </a:r>
              <a:r>
                <a:rPr lang="en-US" sz="1200" dirty="0" err="1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teststringblablabla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, 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'b'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, 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'x'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)</a:t>
              </a:r>
              <a:b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# This should output 'ALXALXALXGNIRTSTSET’ </a:t>
              </a:r>
            </a:p>
            <a:p>
              <a:r>
                <a:rPr lang="en-US" sz="1200" i="1" dirty="0">
                  <a:solidFill>
                    <a:srgbClr val="5C6370"/>
                  </a:solidFill>
                  <a:latin typeface="JetBrains Mono" panose="02000009000000000000" pitchFamily="49" charset="0"/>
                </a:rPr>
                <a:t># </a:t>
              </a:r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because it replaces every 'b' with 'x'</a:t>
              </a:r>
              <a:b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</a:br>
              <a:endPara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972B37-DBB8-10B1-E225-2A81FB273028}"/>
                </a:ext>
              </a:extLst>
            </p:cNvPr>
            <p:cNvSpPr txBox="1"/>
            <p:nvPr/>
          </p:nvSpPr>
          <p:spPr>
            <a:xfrm>
              <a:off x="6096001" y="2036950"/>
              <a:ext cx="5991224" cy="860567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wrap="square" lIns="180000" tIns="180000" rIns="180000" bIns="180000">
              <a:noAutofit/>
            </a:bodyPr>
            <a:lstStyle/>
            <a:p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# Example 1</a:t>
              </a:r>
              <a:b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dirty="0">
                  <a:solidFill>
                    <a:srgbClr val="61AFEF"/>
                  </a:solidFill>
                  <a:effectLst/>
                  <a:latin typeface="JetBrains Mono" panose="02000009000000000000" pitchFamily="49" charset="0"/>
                </a:rPr>
                <a:t>convert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(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'this is the string that is beautiful'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, 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'is'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, </a:t>
              </a:r>
              <a:r>
                <a:rPr lang="en-US" sz="1200" dirty="0">
                  <a:solidFill>
                    <a:srgbClr val="89CA78"/>
                  </a:solidFill>
                  <a:effectLst/>
                  <a:latin typeface="JetBrains Mono" panose="02000009000000000000" pitchFamily="49" charset="0"/>
                </a:rPr>
                <a:t>'are'</a:t>
              </a:r>
              <a: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  <a:t>)</a:t>
              </a:r>
              <a:br>
                <a:rPr lang="en-US" sz="1200" dirty="0">
                  <a:solidFill>
                    <a:srgbClr val="BBBBBB"/>
                  </a:solidFill>
                  <a:effectLst/>
                  <a:latin typeface="JetBrains Mono" panose="02000009000000000000" pitchFamily="49" charset="0"/>
                </a:rPr>
              </a:br>
              <a:r>
                <a:rPr lang="en-US" sz="1200" i="1" dirty="0">
                  <a:solidFill>
                    <a:srgbClr val="5C6370"/>
                  </a:solidFill>
                  <a:effectLst/>
                  <a:latin typeface="JetBrains Mono" panose="02000009000000000000" pitchFamily="49" charset="0"/>
                </a:rPr>
                <a:t># This should output 'LUFITUAEB ERA TAHT GNIRTS EHT ERA SIHT'</a:t>
              </a:r>
              <a:endParaRPr lang="en-US" sz="12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88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40DAC4-EAD0-9651-B465-9FE561D22DE5}"/>
              </a:ext>
            </a:extLst>
          </p:cNvPr>
          <p:cNvSpPr/>
          <p:nvPr/>
        </p:nvSpPr>
        <p:spPr>
          <a:xfrm>
            <a:off x="2394876" y="4002734"/>
            <a:ext cx="7402248" cy="1691897"/>
          </a:xfrm>
          <a:prstGeom prst="roundRect">
            <a:avLst>
              <a:gd name="adj" fmla="val 846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23</a:t>
            </a:fld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7717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 list is </a:t>
            </a:r>
            <a:r>
              <a:rPr lang="en-US" sz="1600" i="1" dirty="0">
                <a:latin typeface="Sarabun" pitchFamily="2" charset="-34"/>
                <a:cs typeface="Sarabun" pitchFamily="2" charset="-34"/>
              </a:rPr>
              <a:t>an array of characters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. List in Python is implemented as a “dynamic array,” so it is resizable (Removing and adding elements to list will update its length).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Also, list is </a:t>
            </a:r>
            <a:r>
              <a:rPr lang="en-US" sz="1600" u="sng" dirty="0">
                <a:latin typeface="Sarabun" pitchFamily="2" charset="-34"/>
                <a:cs typeface="Sarabun" pitchFamily="2" charset="-34"/>
              </a:rPr>
              <a:t>mutable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, </a:t>
            </a:r>
            <a:r>
              <a:rPr lang="en-US" sz="1600" i="1" dirty="0">
                <a:latin typeface="Sarabun" pitchFamily="2" charset="-34"/>
                <a:cs typeface="Sarabun" pitchFamily="2" charset="-34"/>
              </a:rPr>
              <a:t>which means that objects and each object can be modified.</a:t>
            </a:r>
          </a:p>
          <a:p>
            <a:endParaRPr lang="en-US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i="1" dirty="0">
                <a:latin typeface="Sarabun" pitchFamily="2" charset="-34"/>
                <a:cs typeface="Sarabun" pitchFamily="2" charset="-34"/>
              </a:rPr>
              <a:t>Elements in list can be different types as list in Python is very versatile.</a:t>
            </a:r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4E8D56F-7209-EB91-FC9E-7CC96BCF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14296"/>
              </p:ext>
            </p:extLst>
          </p:nvPr>
        </p:nvGraphicFramePr>
        <p:xfrm>
          <a:off x="4845717" y="4364767"/>
          <a:ext cx="4269736" cy="516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717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533717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533717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533717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533717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  <a:gridCol w="1067434">
                  <a:extLst>
                    <a:ext uri="{9D8B030D-6E8A-4147-A177-3AD203B41FA5}">
                      <a16:colId xmlns:a16="http://schemas.microsoft.com/office/drawing/2014/main" val="4261876792"/>
                    </a:ext>
                  </a:extLst>
                </a:gridCol>
                <a:gridCol w="533717">
                  <a:extLst>
                    <a:ext uri="{9D8B030D-6E8A-4147-A177-3AD203B41FA5}">
                      <a16:colId xmlns:a16="http://schemas.microsoft.com/office/drawing/2014/main" val="1303783222"/>
                    </a:ext>
                  </a:extLst>
                </a:gridCol>
              </a:tblGrid>
              <a:tr h="516246">
                <a:tc>
                  <a:txBody>
                    <a:bodyPr/>
                    <a:lstStyle/>
                    <a:p>
                      <a:pPr algn="ctr"/>
                      <a:r>
                        <a:rPr lang="en-TH" sz="1800" b="1" i="0" dirty="0">
                          <a:latin typeface="Sarabun" pitchFamily="2" charset="-34"/>
                          <a:cs typeface="Sarabun" pitchFamily="2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800" b="1" i="0" dirty="0">
                          <a:latin typeface="Sarabun" pitchFamily="2" charset="-34"/>
                          <a:cs typeface="Sarabun" pitchFamily="2" charset="-34"/>
                        </a:rPr>
                        <a:t>‘q’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800" b="1" i="0" dirty="0">
                          <a:latin typeface="Sarabun" pitchFamily="2" charset="-34"/>
                          <a:cs typeface="Sarabun" pitchFamily="2" charset="-34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800" b="1" i="0" dirty="0">
                          <a:latin typeface="Sarabun" pitchFamily="2" charset="-34"/>
                          <a:cs typeface="Sarabun" pitchFamily="2" charset="-34"/>
                        </a:rPr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b="1" i="0" dirty="0">
                          <a:latin typeface="Sarabun" pitchFamily="2" charset="-34"/>
                          <a:cs typeface="Sarabun" pitchFamily="2" charset="-34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800" b="1" i="0" dirty="0">
                          <a:latin typeface="Sarabun" pitchFamily="2" charset="-34"/>
                          <a:cs typeface="Sarabun" pitchFamily="2" charset="-34"/>
                        </a:rPr>
                        <a:t>‘Santa’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800" b="1" i="0" dirty="0">
                          <a:latin typeface="Sarabun" pitchFamily="2" charset="-34"/>
                          <a:cs typeface="Sarabun" pitchFamily="2" charset="-34"/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67B699-8433-9DF2-F330-5A387768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01738"/>
              </p:ext>
            </p:extLst>
          </p:nvPr>
        </p:nvGraphicFramePr>
        <p:xfrm>
          <a:off x="2736737" y="4551810"/>
          <a:ext cx="534172" cy="516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172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</a:tblGrid>
              <a:tr h="516246"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1688CA-3C5E-F59E-44AC-3CFF3AAEA7DB}"/>
              </a:ext>
            </a:extLst>
          </p:cNvPr>
          <p:cNvSpPr txBox="1"/>
          <p:nvPr/>
        </p:nvSpPr>
        <p:spPr>
          <a:xfrm>
            <a:off x="2563290" y="5068056"/>
            <a:ext cx="88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Sarabun" pitchFamily="2" charset="-34"/>
                <a:cs typeface="Sarabun" pitchFamily="2" charset="-34"/>
              </a:rPr>
              <a:t>new_list</a:t>
            </a:r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20DF1-6F95-3D0A-8FE2-D85EE8D3D929}"/>
              </a:ext>
            </a:extLst>
          </p:cNvPr>
          <p:cNvSpPr txBox="1"/>
          <p:nvPr/>
        </p:nvSpPr>
        <p:spPr>
          <a:xfrm>
            <a:off x="5394058" y="4898779"/>
            <a:ext cx="317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arabun" pitchFamily="2" charset="-34"/>
                <a:cs typeface="Sarabun" pitchFamily="2" charset="-34"/>
              </a:rPr>
              <a:t>Dynamic array with length 8.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F3DF1-213D-43BE-EB55-A006F31EB3B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001328" y="4622890"/>
            <a:ext cx="1844389" cy="183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D74D00-03A3-AD3E-F0B9-9D6D14636643}"/>
              </a:ext>
            </a:extLst>
          </p:cNvPr>
          <p:cNvSpPr txBox="1"/>
          <p:nvPr/>
        </p:nvSpPr>
        <p:spPr>
          <a:xfrm>
            <a:off x="3774281" y="5751058"/>
            <a:ext cx="464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Sarabun" pitchFamily="2" charset="-34"/>
                <a:cs typeface="Sarabun" pitchFamily="2" charset="-34"/>
              </a:rPr>
              <a:t>List memory layout (supposedly)</a:t>
            </a:r>
            <a:endParaRPr lang="en-TH" sz="1600" i="1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743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List Indexing &amp; Slicing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24</a:t>
            </a:fld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7717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You learned about string indexing &amp; slicing. List indexing &amp; slicing is IDENTICAL.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You can index an element, index a range of elements, index a range with steps, and reverse the list.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b="1" dirty="0">
                <a:latin typeface="Sarabun" pitchFamily="2" charset="-34"/>
                <a:cs typeface="Sarabun" pitchFamily="2" charset="-34"/>
              </a:rPr>
              <a:t>Creating a list of elements in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80EE5-B09E-BC75-5F25-CBF22853E84A}"/>
              </a:ext>
            </a:extLst>
          </p:cNvPr>
          <p:cNvSpPr txBox="1"/>
          <p:nvPr/>
        </p:nvSpPr>
        <p:spPr>
          <a:xfrm>
            <a:off x="916779" y="3669125"/>
            <a:ext cx="3209929" cy="11829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new_list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= 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new_list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new_list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[::-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6952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List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25</a:t>
            </a:fld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7717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Like strings, lists can use addition operator to concatenate multiple lists and multiplication with positive integers for list repetition.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49A2C-8176-0054-72AD-3B53ACA3C108}"/>
              </a:ext>
            </a:extLst>
          </p:cNvPr>
          <p:cNvSpPr txBox="1"/>
          <p:nvPr/>
        </p:nvSpPr>
        <p:spPr>
          <a:xfrm>
            <a:off x="919160" y="2754725"/>
            <a:ext cx="3438527" cy="20506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[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c = a + b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d = a *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(c)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86136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String &amp; List 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26</a:t>
            </a:fld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771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 Python, there is built-in function “</a:t>
            </a:r>
            <a:r>
              <a:rPr lang="en-US" sz="1600" dirty="0" err="1">
                <a:latin typeface="Sarabun" pitchFamily="2" charset="-34"/>
                <a:cs typeface="Sarabun" pitchFamily="2" charset="-34"/>
              </a:rPr>
              <a:t>len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” that returns the length of strings and list.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For example,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49A2C-8176-0054-72AD-3B53ACA3C108}"/>
              </a:ext>
            </a:extLst>
          </p:cNvPr>
          <p:cNvSpPr txBox="1"/>
          <p:nvPr/>
        </p:nvSpPr>
        <p:spPr>
          <a:xfrm>
            <a:off x="919161" y="2824586"/>
            <a:ext cx="3209928" cy="14243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a =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"Hello World"</a:t>
            </a:r>
            <a:b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b = [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'a'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8.8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len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(a))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len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77370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List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27</a:t>
            </a:fld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77174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Lists are mutable, so most of their methods do not return anything, but rather modify their content as specified.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Useful list methods: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append(element)		Add an element to the last position of the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clear()					Clear the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copy()					Return a copy of that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count(value)			Count occurrences of that value in the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extend(another list)		Concatenate list with another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index(value)			Return an index (position) of that value in the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insert(position, element)	Insert an element at position to the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pop()					Remove last element of the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remove(value)			Remove first occurrence of that value in the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reverse()				Reverse the list.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sort()					Sort the list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08438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Review: Mathematics</a:t>
            </a:r>
            <a:br>
              <a:rPr lang="en-TH" dirty="0"/>
            </a:br>
            <a:r>
              <a:rPr lang="en-TH" dirty="0"/>
              <a:t>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3</a:t>
            </a:fld>
            <a:endParaRPr lang="en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768CC5-3270-C6BD-8CD1-64916E5F9F83}"/>
                  </a:ext>
                </a:extLst>
              </p:cNvPr>
              <p:cNvSpPr txBox="1"/>
              <p:nvPr/>
            </p:nvSpPr>
            <p:spPr>
              <a:xfrm>
                <a:off x="838200" y="1854994"/>
                <a:ext cx="4478079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H" sz="1600" dirty="0">
                    <a:latin typeface="Sarabun" pitchFamily="2" charset="-34"/>
                    <a:cs typeface="Sarabun" pitchFamily="2" charset="-34"/>
                  </a:rPr>
                  <a:t>Usually, when we say function, it means something that takes inputs and spits an output.</a:t>
                </a:r>
              </a:p>
              <a:p>
                <a:endParaRPr lang="en-TH" sz="1600" i="1" dirty="0">
                  <a:latin typeface="Sarabun" pitchFamily="2" charset="-34"/>
                  <a:cs typeface="Sarabun" pitchFamily="2" charset="-34"/>
                </a:endParaRPr>
              </a:p>
              <a:p>
                <a:r>
                  <a:rPr lang="en-TH" sz="1600" i="1" dirty="0">
                    <a:latin typeface="Sarabun" pitchFamily="2" charset="-34"/>
                    <a:cs typeface="Sarabun" pitchFamily="2" charset="-34"/>
                  </a:rPr>
                  <a:t>For instance,</a:t>
                </a:r>
                <a:r>
                  <a:rPr lang="en-TH" sz="1600" dirty="0">
                    <a:latin typeface="Sarabun" pitchFamily="2" charset="-34"/>
                    <a:cs typeface="Sarabun" pitchFamily="2" charset="-34"/>
                  </a:rPr>
                  <a:t> a simple quadratic function:</a:t>
                </a:r>
              </a:p>
              <a:p>
                <a:endParaRPr lang="en-TH" sz="1600" dirty="0">
                  <a:latin typeface="Sarabun" pitchFamily="2" charset="-34"/>
                  <a:cs typeface="Sarabun" pitchFamily="2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TH" sz="1600" i="1" dirty="0">
                  <a:latin typeface="Sarabun" pitchFamily="2" charset="-34"/>
                  <a:cs typeface="Sarabun" pitchFamily="2" charset="-34"/>
                </a:endParaRPr>
              </a:p>
              <a:p>
                <a:endParaRPr lang="en-TH" sz="1600" i="1" dirty="0">
                  <a:latin typeface="Sarabun" pitchFamily="2" charset="-34"/>
                  <a:cs typeface="Sarabun" pitchFamily="2" charset="-34"/>
                </a:endParaRPr>
              </a:p>
              <a:p>
                <a:r>
                  <a:rPr lang="en-TH" sz="1600" dirty="0">
                    <a:latin typeface="Sarabun" pitchFamily="2" charset="-34"/>
                    <a:cs typeface="Sarabun" pitchFamily="2" charset="-34"/>
                  </a:rPr>
                  <a:t>takes an input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arabun" pitchFamily="2" charset="-34"/>
                      </a:rPr>
                      <m:t>𝑥</m:t>
                    </m:r>
                  </m:oMath>
                </a14:m>
                <a:r>
                  <a:rPr lang="en-TH" sz="1600" dirty="0">
                    <a:latin typeface="Sarabun" pitchFamily="2" charset="-34"/>
                    <a:cs typeface="Sarabun" pitchFamily="2" charset="-34"/>
                  </a:rPr>
                  <a:t> and returns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arabun" pitchFamily="2" charset="-34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arabun" pitchFamily="2" charset="-34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arabun" pitchFamily="2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TH" sz="1600" dirty="0">
                    <a:latin typeface="Sarabun" pitchFamily="2" charset="-34"/>
                    <a:cs typeface="Sarabun" pitchFamily="2" charset="-34"/>
                  </a:rPr>
                  <a:t> as an output.</a:t>
                </a:r>
              </a:p>
              <a:p>
                <a:r>
                  <a:rPr lang="en-TH" sz="1600" dirty="0">
                    <a:latin typeface="Sarabun" pitchFamily="2" charset="-34"/>
                    <a:cs typeface="Sarabun" pitchFamily="2" charset="-34"/>
                  </a:rPr>
                  <a:t>For example,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=9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−2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=4</m:t>
                      </m:r>
                    </m:oMath>
                  </m:oMathPara>
                </a14:m>
                <a:endParaRPr lang="en-US" sz="1600" b="0" dirty="0">
                  <a:latin typeface="Sarabun" pitchFamily="2" charset="-34"/>
                  <a:cs typeface="Sarabun" pitchFamily="2" charset="-34"/>
                </a:endParaRPr>
              </a:p>
              <a:p>
                <a:endParaRPr lang="en-US" sz="1600" b="0" dirty="0">
                  <a:latin typeface="Sarabun" pitchFamily="2" charset="-34"/>
                  <a:cs typeface="Sarabun" pitchFamily="2" charset="-34"/>
                </a:endParaRPr>
              </a:p>
              <a:p>
                <a:r>
                  <a:rPr lang="en-US" sz="1600" b="0" dirty="0">
                    <a:latin typeface="Sarabun" pitchFamily="2" charset="-34"/>
                    <a:cs typeface="Sarabun" pitchFamily="2" charset="-34"/>
                  </a:rPr>
                  <a:t>This shows that we can take any numbers as an input because squaring is multiplying with itself, which is defined under basic number operations.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768CC5-3270-C6BD-8CD1-64916E5F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4994"/>
                <a:ext cx="4478079" cy="4031873"/>
              </a:xfrm>
              <a:prstGeom prst="rect">
                <a:avLst/>
              </a:prstGeom>
              <a:blipFill>
                <a:blip r:embed="rId2"/>
                <a:stretch>
                  <a:fillRect l="-850" t="-313" r="-283" b="-940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4B83F4-6380-3DB0-E8E8-7B933FF7F572}"/>
                  </a:ext>
                </a:extLst>
              </p:cNvPr>
              <p:cNvSpPr txBox="1"/>
              <p:nvPr/>
            </p:nvSpPr>
            <p:spPr>
              <a:xfrm>
                <a:off x="6096000" y="1854994"/>
                <a:ext cx="447807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arabun" pitchFamily="2" charset="-34"/>
                    <a:cs typeface="Sarabun" pitchFamily="2" charset="-34"/>
                  </a:rPr>
                  <a:t>As we learn higher mathematics, a function is called a “map” because it maps something to other things.</a:t>
                </a:r>
              </a:p>
              <a:p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r>
                  <a:rPr lang="en-US" sz="1600" dirty="0">
                    <a:latin typeface="Sarabun" pitchFamily="2" charset="-34"/>
                    <a:cs typeface="Sarabun" pitchFamily="2" charset="-34"/>
                  </a:rPr>
                  <a:t>You will see this definition of a mapping:</a:t>
                </a:r>
              </a:p>
              <a:p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 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 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,</m:t>
                      </m:r>
                    </m:oMath>
                  </m:oMathPara>
                </a14:m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r>
                  <a:rPr lang="en-US" sz="1600" dirty="0">
                    <a:latin typeface="Sarabun" pitchFamily="2" charset="-34"/>
                    <a:cs typeface="Sarabun" pitchFamily="2" charset="-34"/>
                  </a:rPr>
                  <a:t>which means a map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arabun" pitchFamily="2" charset="-34"/>
                      </a:rPr>
                      <m:t>𝑓</m:t>
                    </m:r>
                  </m:oMath>
                </a14:m>
                <a:r>
                  <a:rPr lang="en-US" sz="1600" dirty="0">
                    <a:latin typeface="Sarabun" pitchFamily="2" charset="-34"/>
                    <a:cs typeface="Sarabun" pitchFamily="2" charset="-34"/>
                  </a:rPr>
                  <a:t> sends real number to real number, defined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Sarabun" pitchFamily="2" charset="-34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Sarabun" pitchFamily="2" charset="-34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Sarabun" pitchFamily="2" charset="-34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Sarabun" pitchFamily="2" charset="-34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Sarabun" pitchFamily="2" charset="-34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Sarabun" pitchFamily="2" charset="-34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Sarabun" pitchFamily="2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>
                    <a:latin typeface="Sarabun" pitchFamily="2" charset="-34"/>
                    <a:cs typeface="Sarabun" pitchFamily="2" charset="-34"/>
                  </a:rPr>
                  <a:t>.</a:t>
                </a:r>
              </a:p>
              <a:p>
                <a:endParaRPr lang="en-US" sz="1600" i="1" dirty="0">
                  <a:latin typeface="Sarabun" pitchFamily="2" charset="-34"/>
                  <a:cs typeface="Sarabun" pitchFamily="2" charset="-34"/>
                </a:endParaRPr>
              </a:p>
              <a:p>
                <a:r>
                  <a:rPr lang="en-US" sz="1600" i="1" dirty="0">
                    <a:solidFill>
                      <a:schemeClr val="tx2">
                        <a:lumMod val="75000"/>
                      </a:schemeClr>
                    </a:solidFill>
                    <a:latin typeface="Sarabun" pitchFamily="2" charset="-34"/>
                    <a:cs typeface="Sarabun" pitchFamily="2" charset="-34"/>
                  </a:rPr>
                  <a:t>This notation is widely used in algebra fields, constructing a foundation to more complex concepts of maps and morphisms.</a:t>
                </a:r>
                <a:endParaRPr lang="en-TH" sz="1600" i="1" dirty="0">
                  <a:solidFill>
                    <a:schemeClr val="tx2">
                      <a:lumMod val="75000"/>
                    </a:schemeClr>
                  </a:solidFill>
                  <a:latin typeface="Sarabun" pitchFamily="2" charset="-34"/>
                  <a:cs typeface="Sarabun" pitchFamily="2" charset="-3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4B83F4-6380-3DB0-E8E8-7B933FF7F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54994"/>
                <a:ext cx="4478079" cy="3539430"/>
              </a:xfrm>
              <a:prstGeom prst="rect">
                <a:avLst/>
              </a:prstGeom>
              <a:blipFill>
                <a:blip r:embed="rId3"/>
                <a:stretch>
                  <a:fillRect l="-850" t="-357" b="-1071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1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Review: Mathematics</a:t>
            </a:r>
            <a:br>
              <a:rPr lang="en-TH" dirty="0"/>
            </a:br>
            <a:r>
              <a:rPr lang="en-TH" dirty="0"/>
              <a:t>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4</a:t>
            </a:fld>
            <a:endParaRPr lang="en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768CC5-3270-C6BD-8CD1-64916E5F9F83}"/>
                  </a:ext>
                </a:extLst>
              </p:cNvPr>
              <p:cNvSpPr txBox="1"/>
              <p:nvPr/>
            </p:nvSpPr>
            <p:spPr>
              <a:xfrm>
                <a:off x="838200" y="1854994"/>
                <a:ext cx="5612219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arabun" pitchFamily="2" charset="-34"/>
                    <a:cs typeface="Sarabun" pitchFamily="2" charset="-34"/>
                  </a:rPr>
                  <a:t>A function may take many inputs and spit an output, such as,</a:t>
                </a:r>
              </a:p>
              <a:p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=4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r>
                  <a:rPr lang="en-US" sz="1600" dirty="0">
                    <a:latin typeface="Sarabun" pitchFamily="2" charset="-34"/>
                    <a:cs typeface="Sarabun" pitchFamily="2" charset="-34"/>
                  </a:rPr>
                  <a:t>Map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arabun" pitchFamily="2" charset="-34"/>
                      </a:rPr>
                      <m:t>𝑔</m:t>
                    </m:r>
                  </m:oMath>
                </a14:m>
                <a:r>
                  <a:rPr lang="en-US" sz="1600" dirty="0">
                    <a:latin typeface="Sarabun" pitchFamily="2" charset="-34"/>
                    <a:cs typeface="Sarabun" pitchFamily="2" charset="-34"/>
                  </a:rPr>
                  <a:t> is a function as well.</a:t>
                </a:r>
              </a:p>
              <a:p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r>
                  <a:rPr lang="en-US" sz="1600" dirty="0">
                    <a:latin typeface="Sarabun" pitchFamily="2" charset="-34"/>
                    <a:cs typeface="Sarabun" pitchFamily="2" charset="-34"/>
                  </a:rPr>
                  <a:t>It can also be written as</a:t>
                </a:r>
              </a:p>
              <a:p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 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 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=4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Sarabun" pitchFamily="2" charset="-34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arabun" pitchFamily="2" charset="-3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endParaRPr lang="en-US" sz="1600" dirty="0">
                  <a:latin typeface="Sarabun" pitchFamily="2" charset="-34"/>
                  <a:cs typeface="Sarabun" pitchFamily="2" charset="-34"/>
                </a:endParaRPr>
              </a:p>
              <a:p>
                <a:r>
                  <a:rPr lang="en-US" sz="1600" dirty="0">
                    <a:latin typeface="Sarabun" pitchFamily="2" charset="-34"/>
                    <a:cs typeface="Sarabun" pitchFamily="2" charset="-34"/>
                  </a:rPr>
                  <a:t>because it sends 2 real numbers to 1 real numbers.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768CC5-3270-C6BD-8CD1-64916E5F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4994"/>
                <a:ext cx="5612219" cy="2800767"/>
              </a:xfrm>
              <a:prstGeom prst="rect">
                <a:avLst/>
              </a:prstGeom>
              <a:blipFill>
                <a:blip r:embed="rId2"/>
                <a:stretch>
                  <a:fillRect l="-679" t="-450" b="-1802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BC7E06B-6E33-4AD3-93A1-AE146D741EA9}"/>
              </a:ext>
            </a:extLst>
          </p:cNvPr>
          <p:cNvGrpSpPr/>
          <p:nvPr/>
        </p:nvGrpSpPr>
        <p:grpSpPr>
          <a:xfrm>
            <a:off x="7260278" y="1399218"/>
            <a:ext cx="3749721" cy="3712317"/>
            <a:chOff x="6735738" y="1469245"/>
            <a:chExt cx="3749721" cy="3712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A7ECF93-DDAF-BA5A-F957-87ACFDF0C0C7}"/>
                    </a:ext>
                  </a:extLst>
                </p:cNvPr>
                <p:cNvSpPr/>
                <p:nvPr/>
              </p:nvSpPr>
              <p:spPr>
                <a:xfrm>
                  <a:off x="7222981" y="2993305"/>
                  <a:ext cx="2775236" cy="822643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rabun" pitchFamily="2" charset="-34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TH" sz="1400" b="1" dirty="0">
                    <a:latin typeface="Sarabun" pitchFamily="2" charset="-34"/>
                    <a:cs typeface="Sarabun" pitchFamily="2" charset="-34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A7ECF93-DDAF-BA5A-F957-87ACFDF0C0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981" y="2993305"/>
                  <a:ext cx="2775236" cy="8226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T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2E85B6A-88F3-CA65-D0E0-4EEFC448F6C6}"/>
                    </a:ext>
                  </a:extLst>
                </p:cNvPr>
                <p:cNvSpPr/>
                <p:nvPr/>
              </p:nvSpPr>
              <p:spPr>
                <a:xfrm>
                  <a:off x="6735738" y="1469245"/>
                  <a:ext cx="974485" cy="60214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rabun" pitchFamily="2" charset="-34"/>
                          </a:rPr>
                          <m:t>𝑥</m:t>
                        </m:r>
                      </m:oMath>
                    </m:oMathPara>
                  </a14:m>
                  <a:endParaRPr lang="en-TH" sz="1400" b="1" dirty="0">
                    <a:latin typeface="Sarabun" pitchFamily="2" charset="-34"/>
                    <a:cs typeface="Sarabun" pitchFamily="2" charset="-34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2E85B6A-88F3-CA65-D0E0-4EEFC448F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738" y="1469245"/>
                  <a:ext cx="974485" cy="6021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T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08802CA-A015-247E-A69C-4E15BA48FFBB}"/>
                    </a:ext>
                  </a:extLst>
                </p:cNvPr>
                <p:cNvSpPr/>
                <p:nvPr/>
              </p:nvSpPr>
              <p:spPr>
                <a:xfrm>
                  <a:off x="9510975" y="1469245"/>
                  <a:ext cx="974484" cy="60214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arabun" pitchFamily="2" charset="-34"/>
                          </a:rPr>
                          <m:t>𝑦</m:t>
                        </m:r>
                      </m:oMath>
                    </m:oMathPara>
                  </a14:m>
                  <a:endParaRPr lang="en-TH" sz="2000" b="1" dirty="0">
                    <a:latin typeface="Sarabun" pitchFamily="2" charset="-34"/>
                    <a:cs typeface="Sarabun" pitchFamily="2" charset="-34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08802CA-A015-247E-A69C-4E15BA48F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975" y="1469245"/>
                  <a:ext cx="974484" cy="6021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T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253812-FBA3-5256-73BC-51ED93DFA232}"/>
                </a:ext>
              </a:extLst>
            </p:cNvPr>
            <p:cNvCxnSpPr>
              <a:cxnSpLocks/>
              <a:stCxn id="8" idx="2"/>
              <a:endCxn id="17" idx="0"/>
            </p:cNvCxnSpPr>
            <p:nvPr/>
          </p:nvCxnSpPr>
          <p:spPr>
            <a:xfrm>
              <a:off x="8610599" y="3815948"/>
              <a:ext cx="1" cy="7634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F2AB94C-A45C-201C-EC55-7C43912BB299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 flipH="1">
              <a:off x="8610599" y="2071392"/>
              <a:ext cx="1387618" cy="9219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501621C-4090-0929-736B-2C5F875F18FD}"/>
                    </a:ext>
                  </a:extLst>
                </p:cNvPr>
                <p:cNvSpPr/>
                <p:nvPr/>
              </p:nvSpPr>
              <p:spPr>
                <a:xfrm>
                  <a:off x="7793665" y="4579415"/>
                  <a:ext cx="1633870" cy="60214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arabun" pitchFamily="2" charset="-34"/>
                          </a:rPr>
                          <m:t>4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arabun" pitchFamily="2" charset="-34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Sarabun" pitchFamily="2" charset="-34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TH" sz="1600" b="1" dirty="0">
                    <a:latin typeface="Sarabun" pitchFamily="2" charset="-34"/>
                    <a:cs typeface="Sarabun" pitchFamily="2" charset="-34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501621C-4090-0929-736B-2C5F875F18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3665" y="4579415"/>
                  <a:ext cx="1633870" cy="6021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T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9E8BC9-6041-A3A5-C5F8-67F8CDF35586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7222981" y="2071392"/>
              <a:ext cx="1387618" cy="9219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12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5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C88CA-29DA-A751-A83B-5BF90AAAD697}"/>
              </a:ext>
            </a:extLst>
          </p:cNvPr>
          <p:cNvSpPr txBox="1"/>
          <p:nvPr/>
        </p:nvSpPr>
        <p:spPr>
          <a:xfrm>
            <a:off x="6989135" y="2470194"/>
            <a:ext cx="3607981" cy="19176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Define a function f taking x 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and returning x^2.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def </a:t>
            </a:r>
            <a:r>
              <a:rPr lang="en-US" sz="140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f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return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x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**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</a:p>
          <a:p>
            <a:endParaRPr lang="en-US" sz="1400" dirty="0">
              <a:solidFill>
                <a:srgbClr val="D19A66"/>
              </a:solidFill>
              <a:latin typeface="JetBrains Mono" panose="02000009000000000000" pitchFamily="49" charset="0"/>
            </a:endParaRPr>
          </a:p>
          <a:p>
            <a:endParaRPr lang="en-US" sz="1400" dirty="0">
              <a:solidFill>
                <a:srgbClr val="D19A66"/>
              </a:solidFill>
              <a:latin typeface="JetBrains Mono" panose="02000009000000000000" pitchFamily="49" charset="0"/>
            </a:endParaRPr>
          </a:p>
          <a:p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f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47899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In Python, a function has the same concept as in mathematics but with many more possibilities, such as number of outputs, </a:t>
            </a:r>
            <a:r>
              <a:rPr lang="en-TH" sz="1600" b="1" i="1" dirty="0">
                <a:latin typeface="Sarabun" pitchFamily="2" charset="-34"/>
                <a:cs typeface="Sarabun" pitchFamily="2" charset="-34"/>
              </a:rPr>
              <a:t>data types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, etc.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A </a:t>
            </a:r>
            <a:r>
              <a:rPr lang="en-TH" sz="1600" u="sng" dirty="0">
                <a:latin typeface="Sarabun" pitchFamily="2" charset="-34"/>
                <a:cs typeface="Sarabun" pitchFamily="2" charset="-34"/>
              </a:rPr>
              <a:t>function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 takes some number of inputs, process them in some way a programmer defined, then output them in the same or different way.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dirty="0">
                <a:latin typeface="Sarabun" pitchFamily="2" charset="-34"/>
                <a:cs typeface="Sarabun" pitchFamily="2" charset="-34"/>
              </a:rPr>
              <a:t>We define a function in Python with “def” keyword, follows with name, inputs (parameters) template, and a colon.</a:t>
            </a:r>
          </a:p>
          <a:p>
            <a:endParaRPr lang="en-TH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</a:t>
            </a:r>
            <a:r>
              <a:rPr lang="en-TH" sz="1600" dirty="0">
                <a:latin typeface="Sarabun" pitchFamily="2" charset="-34"/>
                <a:cs typeface="Sarabun" pitchFamily="2" charset="-34"/>
              </a:rPr>
              <a:t>nside, we will have a return statement as an output.</a:t>
            </a:r>
          </a:p>
          <a:p>
            <a:endParaRPr lang="en-TH" sz="1600" i="1" dirty="0">
              <a:latin typeface="Sarabun" pitchFamily="2" charset="-34"/>
              <a:cs typeface="Sarabun" pitchFamily="2" charset="-34"/>
            </a:endParaRPr>
          </a:p>
          <a:p>
            <a:r>
              <a:rPr lang="en-TH" sz="1600" i="1" dirty="0">
                <a:latin typeface="Sarabun" pitchFamily="2" charset="-34"/>
                <a:cs typeface="Sarabun" pitchFamily="2" charset="-34"/>
              </a:rPr>
              <a:t>Sometimes, inputs are called “parameters,”</a:t>
            </a:r>
            <a:br>
              <a:rPr lang="en-TH" sz="1600" i="1" dirty="0">
                <a:latin typeface="Sarabun" pitchFamily="2" charset="-34"/>
                <a:cs typeface="Sarabun" pitchFamily="2" charset="-34"/>
              </a:rPr>
            </a:br>
            <a:r>
              <a:rPr lang="en-TH" sz="1600" i="1" dirty="0">
                <a:latin typeface="Sarabun" pitchFamily="2" charset="-34"/>
                <a:cs typeface="Sarabun" pitchFamily="2" charset="-34"/>
              </a:rPr>
              <a:t>or even “arguments.”</a:t>
            </a:r>
          </a:p>
        </p:txBody>
      </p:sp>
    </p:spTree>
    <p:extLst>
      <p:ext uri="{BB962C8B-B14F-4D97-AF65-F5344CB8AC3E}">
        <p14:creationId xmlns:p14="http://schemas.microsoft.com/office/powerpoint/2010/main" val="179519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</a:t>
            </a:r>
            <a:br>
              <a:rPr lang="en-TH" dirty="0"/>
            </a:br>
            <a:r>
              <a:rPr lang="en-TH" dirty="0"/>
              <a:t>Functions Equivalence</a:t>
            </a:r>
            <a:br>
              <a:rPr lang="en-TH" dirty="0"/>
            </a:br>
            <a:r>
              <a:rPr lang="en-TH" dirty="0"/>
              <a:t>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6</a:t>
            </a:fld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C88CA-29DA-A751-A83B-5BF90AAAD697}"/>
              </a:ext>
            </a:extLst>
          </p:cNvPr>
          <p:cNvSpPr txBox="1"/>
          <p:nvPr/>
        </p:nvSpPr>
        <p:spPr>
          <a:xfrm>
            <a:off x="1440711" y="3111400"/>
            <a:ext cx="3840956" cy="16590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This: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def </a:t>
            </a:r>
            <a:r>
              <a:rPr lang="en-US" sz="140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f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y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z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):</a:t>
            </a:r>
            <a:b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400" i="1" dirty="0">
                <a:solidFill>
                  <a:srgbClr val="D55FDE"/>
                </a:solidFill>
                <a:effectLst/>
                <a:latin typeface="JetBrains Mono" panose="02000009000000000000" pitchFamily="49" charset="0"/>
              </a:rPr>
              <a:t>return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x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+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y 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+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z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 /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f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478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Behind the scene, what computer understands when we called a function with our parameters as follows.</a:t>
            </a:r>
            <a:endParaRPr lang="en-TH" sz="1600" i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671F8-8546-A67B-4171-7AA10F75FC59}"/>
              </a:ext>
            </a:extLst>
          </p:cNvPr>
          <p:cNvSpPr txBox="1"/>
          <p:nvPr/>
        </p:nvSpPr>
        <p:spPr>
          <a:xfrm>
            <a:off x="6909862" y="3111400"/>
            <a:ext cx="3840956" cy="16590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  <a:t># is equivalent to:</a:t>
            </a:r>
            <a:br>
              <a:rPr lang="en-US" sz="1400" i="1" dirty="0">
                <a:solidFill>
                  <a:srgbClr val="5C6370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x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1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y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2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z =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b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dirty="0">
                <a:solidFill>
                  <a:srgbClr val="2BBAC5"/>
                </a:solidFill>
                <a:effectLst/>
                <a:latin typeface="JetBrains Mono" panose="02000009000000000000" pitchFamily="49" charset="0"/>
              </a:rPr>
              <a:t>print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((x + y + z) / </a:t>
            </a:r>
            <a:r>
              <a:rPr lang="en-US" sz="140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90083-29E0-30B6-F9F2-D014421E647F}"/>
              </a:ext>
            </a:extLst>
          </p:cNvPr>
          <p:cNvSpPr txBox="1"/>
          <p:nvPr/>
        </p:nvSpPr>
        <p:spPr>
          <a:xfrm>
            <a:off x="5525622" y="3771660"/>
            <a:ext cx="1140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arabun" pitchFamily="2" charset="-34"/>
                <a:cs typeface="Sarabun" pitchFamily="2" charset="-34"/>
              </a:rPr>
              <a:t>equiv.</a:t>
            </a:r>
            <a:endParaRPr lang="en-TH" sz="1600" i="1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339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Python: Exercise</a:t>
            </a:r>
            <a:br>
              <a:rPr lang="en-TH" dirty="0"/>
            </a:br>
            <a:r>
              <a:rPr lang="en-TH" dirty="0"/>
              <a:t>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7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47899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Exercise 1.1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Task: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Write a function that takes 2 strings as parameters and output a concatenated string.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Assign the output to a variable.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Print that variable.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For example,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will output “</a:t>
            </a:r>
            <a:r>
              <a:rPr lang="en-US" sz="1600" u="sng" dirty="0" err="1">
                <a:latin typeface="Sarabun" pitchFamily="2" charset="-34"/>
                <a:cs typeface="Sarabun" pitchFamily="2" charset="-34"/>
              </a:rPr>
              <a:t>RickMorty</a:t>
            </a:r>
            <a:r>
              <a:rPr lang="en-US" sz="1600" dirty="0">
                <a:latin typeface="Sarabun" pitchFamily="2" charset="-34"/>
                <a:cs typeface="Sarabun" pitchFamily="2" charset="-34"/>
              </a:rPr>
              <a:t>”.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Use your knowledge of week 1 and functions.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C5BF8-16E5-1E5D-5036-59E5A4B455DC}"/>
              </a:ext>
            </a:extLst>
          </p:cNvPr>
          <p:cNvSpPr txBox="1"/>
          <p:nvPr/>
        </p:nvSpPr>
        <p:spPr>
          <a:xfrm>
            <a:off x="838199" y="4305096"/>
            <a:ext cx="3840956" cy="5683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sz="1400" dirty="0" err="1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concat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'Rick'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89CA78"/>
                </a:solidFill>
                <a:effectLst/>
                <a:latin typeface="JetBrains Mono" panose="02000009000000000000" pitchFamily="49" charset="0"/>
              </a:rPr>
              <a:t>'Morty'</a:t>
            </a:r>
            <a:r>
              <a:rPr lang="en-US" sz="140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5A889-B6FA-A50F-D4B8-2AAAC61F3952}"/>
              </a:ext>
            </a:extLst>
          </p:cNvPr>
          <p:cNvSpPr txBox="1"/>
          <p:nvPr/>
        </p:nvSpPr>
        <p:spPr>
          <a:xfrm>
            <a:off x="5758416" y="1854994"/>
            <a:ext cx="47899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Exercise 1.2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Task: From Exercise 1.1, try the following.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Inputting 2 numbers instead of 2 strings and see what happens.</a:t>
            </a:r>
          </a:p>
          <a:p>
            <a:pPr marL="342900" indent="-342900">
              <a:buAutoNum type="arabicPeriod"/>
            </a:pP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Inputting a string and a number instead of 2 strings and see what happens.</a:t>
            </a:r>
          </a:p>
          <a:p>
            <a:pPr marL="342900" indent="-342900">
              <a:buAutoNum type="arabicPeriod"/>
            </a:pPr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Ask yourself: Why did those happen?</a:t>
            </a:r>
          </a:p>
        </p:txBody>
      </p:sp>
    </p:spTree>
    <p:extLst>
      <p:ext uri="{BB962C8B-B14F-4D97-AF65-F5344CB8AC3E}">
        <p14:creationId xmlns:p14="http://schemas.microsoft.com/office/powerpoint/2010/main" val="297603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Python: Exercise</a:t>
            </a:r>
            <a:br>
              <a:rPr lang="en-TH" dirty="0"/>
            </a:br>
            <a:r>
              <a:rPr lang="en-TH" dirty="0"/>
              <a:t>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8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257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Exercise 1.3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i="1" dirty="0">
                <a:latin typeface="Sarabun" pitchFamily="2" charset="-34"/>
                <a:cs typeface="Sarabun" pitchFamily="2" charset="-34"/>
              </a:rPr>
              <a:t>More knowledge: a function does not have to take any parameters and does not have to output anything. Just a plain function that does something.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Task: Write a function that prompt user to input 2 numbers and print product of 2 numbers.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Exercise 1.4</a:t>
            </a: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Task: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Write a function that prompt user to input 2 numbers and return their difference (after – before).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Sarabun" pitchFamily="2" charset="-34"/>
                <a:cs typeface="Sarabun" pitchFamily="2" charset="-34"/>
              </a:rPr>
              <a:t>Assign the output to some variable and print it.</a:t>
            </a:r>
          </a:p>
        </p:txBody>
      </p:sp>
    </p:spTree>
    <p:extLst>
      <p:ext uri="{BB962C8B-B14F-4D97-AF65-F5344CB8AC3E}">
        <p14:creationId xmlns:p14="http://schemas.microsoft.com/office/powerpoint/2010/main" val="200911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188-1C8E-1B91-0BE9-7756D76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400" dirty="0">
                <a:solidFill>
                  <a:schemeClr val="accent4"/>
                </a:solidFill>
              </a:rPr>
              <a:t>Array</a:t>
            </a:r>
            <a:br>
              <a:rPr lang="en-TH" dirty="0"/>
            </a:br>
            <a:r>
              <a:rPr lang="en-TH" dirty="0"/>
              <a:t>What is an Array? How does it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BC1C-D274-4CE0-EC09-A768639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Programming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41B7-F35E-4D5E-2B9D-80B69E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9A84-B2F5-E448-8A60-73858E686C94}" type="slidenum">
              <a:rPr lang="en-TH" smtClean="0"/>
              <a:t>9</a:t>
            </a:fld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CC5-3270-C6BD-8CD1-64916E5F9F83}"/>
              </a:ext>
            </a:extLst>
          </p:cNvPr>
          <p:cNvSpPr txBox="1"/>
          <p:nvPr/>
        </p:nvSpPr>
        <p:spPr>
          <a:xfrm>
            <a:off x="838199" y="1854994"/>
            <a:ext cx="581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79CEE-AFFD-BF6C-43E3-097EBE614C06}"/>
              </a:ext>
            </a:extLst>
          </p:cNvPr>
          <p:cNvSpPr txBox="1"/>
          <p:nvPr/>
        </p:nvSpPr>
        <p:spPr>
          <a:xfrm>
            <a:off x="838197" y="1778049"/>
            <a:ext cx="812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An array is an ordered group of things (any data types).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For example, an array of integers, an array of students, </a:t>
            </a:r>
            <a:br>
              <a:rPr lang="en-US" sz="1600" dirty="0">
                <a:latin typeface="Sarabun" pitchFamily="2" charset="-34"/>
                <a:cs typeface="Sarabun" pitchFamily="2" charset="-34"/>
              </a:rPr>
            </a:br>
            <a:r>
              <a:rPr lang="en-US" sz="1600" dirty="0">
                <a:latin typeface="Sarabun" pitchFamily="2" charset="-34"/>
                <a:cs typeface="Sarabun" pitchFamily="2" charset="-34"/>
              </a:rPr>
              <a:t>or even an array of arrays of something.</a:t>
            </a:r>
          </a:p>
          <a:p>
            <a:endParaRPr lang="en-US" sz="1600" dirty="0">
              <a:latin typeface="Sarabun" pitchFamily="2" charset="-34"/>
              <a:cs typeface="Sarabun" pitchFamily="2" charset="-34"/>
            </a:endParaRPr>
          </a:p>
          <a:p>
            <a:r>
              <a:rPr lang="en-US" sz="1600" dirty="0">
                <a:latin typeface="Sarabun" pitchFamily="2" charset="-34"/>
                <a:cs typeface="Sarabun" pitchFamily="2" charset="-34"/>
              </a:rPr>
              <a:t>In computer memory (i.e., RAM), an array is stored in a “contiguous” memory location.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48DB1ED-80AA-C243-D0FE-1D060BE58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6706"/>
              </p:ext>
            </p:extLst>
          </p:nvPr>
        </p:nvGraphicFramePr>
        <p:xfrm>
          <a:off x="1420221" y="4067196"/>
          <a:ext cx="9351558" cy="482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531">
                  <a:extLst>
                    <a:ext uri="{9D8B030D-6E8A-4147-A177-3AD203B41FA5}">
                      <a16:colId xmlns:a16="http://schemas.microsoft.com/office/drawing/2014/main" val="414012037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1099074166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4073233881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3754152554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2498616495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1180081509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3284876023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3524046512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2627470241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4064760161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3883391997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3637827807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3683563547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4053113988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3467522053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3222018080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1460071856"/>
                    </a:ext>
                  </a:extLst>
                </a:gridCol>
                <a:gridCol w="519531">
                  <a:extLst>
                    <a:ext uri="{9D8B030D-6E8A-4147-A177-3AD203B41FA5}">
                      <a16:colId xmlns:a16="http://schemas.microsoft.com/office/drawing/2014/main" val="1765124593"/>
                    </a:ext>
                  </a:extLst>
                </a:gridCol>
              </a:tblGrid>
              <a:tr h="482114"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sz="2000" b="1" i="0" dirty="0">
                        <a:latin typeface="Sarabun" pitchFamily="2" charset="-34"/>
                        <a:cs typeface="Sarabun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2000" b="1" i="0" dirty="0">
                          <a:latin typeface="Sarabun" pitchFamily="2" charset="-34"/>
                          <a:cs typeface="Sarabun" pitchFamily="2" charset="-34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81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6B6EC6-3E8E-FB4F-D955-5307A6F7625F}"/>
              </a:ext>
            </a:extLst>
          </p:cNvPr>
          <p:cNvSpPr txBox="1"/>
          <p:nvPr/>
        </p:nvSpPr>
        <p:spPr>
          <a:xfrm>
            <a:off x="3326606" y="4936812"/>
            <a:ext cx="553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arabun" pitchFamily="2" charset="-34"/>
                <a:cs typeface="Sarabun" pitchFamily="2" charset="-34"/>
              </a:rPr>
              <a:t>An array of integers with size of 8.</a:t>
            </a:r>
          </a:p>
          <a:p>
            <a:pPr algn="ctr"/>
            <a:endParaRPr lang="en-US" sz="1600" i="1" dirty="0">
              <a:latin typeface="Sarabun" pitchFamily="2" charset="-34"/>
              <a:cs typeface="Sarabun" pitchFamily="2" charset="-34"/>
            </a:endParaRPr>
          </a:p>
          <a:p>
            <a:pPr algn="ctr"/>
            <a:r>
              <a:rPr lang="en-US" sz="1600" i="1" u="sng" dirty="0">
                <a:latin typeface="Sarabun" pitchFamily="2" charset="-34"/>
                <a:cs typeface="Sarabun" pitchFamily="2" charset="-34"/>
              </a:rPr>
              <a:t>Note</a:t>
            </a:r>
            <a:r>
              <a:rPr lang="en-US" sz="1600" i="1" dirty="0">
                <a:latin typeface="Sarabun" pitchFamily="2" charset="-34"/>
                <a:cs typeface="Sarabun" pitchFamily="2" charset="-34"/>
              </a:rPr>
              <a:t> that the data is stored contiguously.</a:t>
            </a:r>
            <a:endParaRPr lang="en-TH" sz="1600" i="1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8410DFF-34A9-E232-F496-BE886D47A5A7}"/>
              </a:ext>
            </a:extLst>
          </p:cNvPr>
          <p:cNvSpPr/>
          <p:nvPr/>
        </p:nvSpPr>
        <p:spPr>
          <a:xfrm rot="5400000">
            <a:off x="5956101" y="2739513"/>
            <a:ext cx="285750" cy="4108847"/>
          </a:xfrm>
          <a:prstGeom prst="rightBrace">
            <a:avLst>
              <a:gd name="adj1" fmla="val 63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C4446E3-B046-7BD6-614D-BE8B07B33A4E}"/>
              </a:ext>
            </a:extLst>
          </p:cNvPr>
          <p:cNvSpPr/>
          <p:nvPr/>
        </p:nvSpPr>
        <p:spPr>
          <a:xfrm rot="5400000">
            <a:off x="2506763" y="3564519"/>
            <a:ext cx="285750" cy="2458835"/>
          </a:xfrm>
          <a:prstGeom prst="rightBrace">
            <a:avLst>
              <a:gd name="adj1" fmla="val 63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DD33392-7828-32C1-0F3E-2E098B9C139C}"/>
              </a:ext>
            </a:extLst>
          </p:cNvPr>
          <p:cNvSpPr/>
          <p:nvPr/>
        </p:nvSpPr>
        <p:spPr>
          <a:xfrm rot="5400000">
            <a:off x="9405440" y="3564520"/>
            <a:ext cx="285750" cy="2458835"/>
          </a:xfrm>
          <a:prstGeom prst="rightBrace">
            <a:avLst>
              <a:gd name="adj1" fmla="val 63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0EAFE-CD63-396E-0B52-308F620B5646}"/>
              </a:ext>
            </a:extLst>
          </p:cNvPr>
          <p:cNvSpPr txBox="1"/>
          <p:nvPr/>
        </p:nvSpPr>
        <p:spPr>
          <a:xfrm>
            <a:off x="1420220" y="4996757"/>
            <a:ext cx="245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Other memory locations</a:t>
            </a:r>
            <a:endParaRPr lang="en-TH" sz="1600" i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4E111-68D1-4A19-3B5D-A0688A172D3F}"/>
              </a:ext>
            </a:extLst>
          </p:cNvPr>
          <p:cNvSpPr txBox="1"/>
          <p:nvPr/>
        </p:nvSpPr>
        <p:spPr>
          <a:xfrm>
            <a:off x="8318897" y="4998068"/>
            <a:ext cx="245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4"/>
                </a:solidFill>
                <a:latin typeface="Sarabun" pitchFamily="2" charset="-34"/>
                <a:cs typeface="Sarabun" pitchFamily="2" charset="-34"/>
              </a:rPr>
              <a:t>Other memory locations</a:t>
            </a:r>
            <a:endParaRPr lang="en-TH" sz="1600" i="1" dirty="0">
              <a:solidFill>
                <a:schemeClr val="accent4"/>
              </a:solidFill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587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2638</Words>
  <Application>Microsoft Macintosh PowerPoint</Application>
  <PresentationFormat>Widescreen</PresentationFormat>
  <Paragraphs>379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JetBrains Mono</vt:lpstr>
      <vt:lpstr>Sarabun</vt:lpstr>
      <vt:lpstr>Office Theme</vt:lpstr>
      <vt:lpstr>Python Functions-Methods: String &amp; List + Operations</vt:lpstr>
      <vt:lpstr>Recaps</vt:lpstr>
      <vt:lpstr>Review: Mathematics Functions</vt:lpstr>
      <vt:lpstr>Review: Mathematics Functions</vt:lpstr>
      <vt:lpstr>Python Functions</vt:lpstr>
      <vt:lpstr>Python Functions Equivalence Statement</vt:lpstr>
      <vt:lpstr>Python: Exercise Functions</vt:lpstr>
      <vt:lpstr>Python: Exercise Functions</vt:lpstr>
      <vt:lpstr>Array What is an Array? How does it work?</vt:lpstr>
      <vt:lpstr>Array Types of Arrays (by allocation)</vt:lpstr>
      <vt:lpstr>Python String</vt:lpstr>
      <vt:lpstr>Additional Readings String in other Programming Languages</vt:lpstr>
      <vt:lpstr>Python: Exercise Array of Arrays</vt:lpstr>
      <vt:lpstr>Python String Indexing &amp; Slicing</vt:lpstr>
      <vt:lpstr>Python String Indexing &amp; Slicing</vt:lpstr>
      <vt:lpstr>Python String Indexing &amp; Slicing</vt:lpstr>
      <vt:lpstr>Python String Indexing &amp; Slicing</vt:lpstr>
      <vt:lpstr>Python Methods</vt:lpstr>
      <vt:lpstr>Python String Methods</vt:lpstr>
      <vt:lpstr>Python String Methods</vt:lpstr>
      <vt:lpstr>Python: Exercise String Methods</vt:lpstr>
      <vt:lpstr>Python: Exercise Function &amp; String</vt:lpstr>
      <vt:lpstr>Python List</vt:lpstr>
      <vt:lpstr>Python List Indexing &amp; Slicing</vt:lpstr>
      <vt:lpstr>Python List Operations</vt:lpstr>
      <vt:lpstr>Python String &amp; List Length</vt:lpstr>
      <vt:lpstr>Python List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413</cp:revision>
  <cp:lastPrinted>2023-01-26T05:15:32Z</cp:lastPrinted>
  <dcterms:created xsi:type="dcterms:W3CDTF">2022-09-05T05:12:29Z</dcterms:created>
  <dcterms:modified xsi:type="dcterms:W3CDTF">2023-02-01T13:08:59Z</dcterms:modified>
</cp:coreProperties>
</file>