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sldIdLst>
    <p:sldId id="276" r:id="rId2"/>
    <p:sldId id="275" r:id="rId3"/>
    <p:sldId id="304" r:id="rId4"/>
    <p:sldId id="305" r:id="rId5"/>
    <p:sldId id="288" r:id="rId6"/>
    <p:sldId id="306" r:id="rId7"/>
    <p:sldId id="308" r:id="rId8"/>
    <p:sldId id="307" r:id="rId9"/>
    <p:sldId id="309" r:id="rId10"/>
    <p:sldId id="310" r:id="rId11"/>
    <p:sldId id="311" r:id="rId12"/>
    <p:sldId id="312" r:id="rId13"/>
    <p:sldId id="28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8"/>
    <p:restoredTop sz="94658"/>
  </p:normalViewPr>
  <p:slideViewPr>
    <p:cSldViewPr snapToGrid="0">
      <p:cViewPr varScale="1">
        <p:scale>
          <a:sx n="138" d="100"/>
          <a:sy n="138" d="100"/>
        </p:scale>
        <p:origin x="1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58A47-85CD-FD4D-97F5-BF55F4246CFB}" type="datetimeFigureOut">
              <a:rPr lang="en-TH" smtClean="0"/>
              <a:t>9/2/2023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A764F-2440-B84B-A684-C5B7CB40DE3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0695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A764F-2440-B84B-A684-C5B7CB40DE34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5387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A764F-2440-B84B-A684-C5B7CB40DE34}" type="slidenum">
              <a:rPr lang="en-TH" smtClean="0"/>
              <a:t>6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22216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A764F-2440-B84B-A684-C5B7CB40DE34}" type="slidenum">
              <a:rPr lang="en-TH" smtClean="0"/>
              <a:t>10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6668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A764F-2440-B84B-A684-C5B7CB40DE34}" type="slidenum">
              <a:rPr lang="en-TH" smtClean="0"/>
              <a:t>11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9139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E6F0-DA39-6143-958C-805F415443B4}" type="datetime1">
              <a:rPr lang="en-US" smtClean="0"/>
              <a:t>2/9/23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6386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F3AA-A2E0-424D-85CF-1E1D32B310D2}" type="datetime1">
              <a:rPr lang="en-US" smtClean="0"/>
              <a:t>2/9/23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0764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36A4-C12C-2047-9322-5147294CD5E6}" type="datetime1">
              <a:rPr lang="en-US" smtClean="0"/>
              <a:t>2/9/23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2885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547B-FE12-0A4D-A386-99623443C375}" type="datetime1">
              <a:rPr lang="en-US" smtClean="0"/>
              <a:t>2/9/23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8605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1F8C-E71A-0044-A276-6D9345E96BB9}" type="datetime1">
              <a:rPr lang="en-US" smtClean="0"/>
              <a:t>2/9/23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0077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F84-CF60-184E-8DA3-F83C25746EEF}" type="datetime1">
              <a:rPr lang="en-US" smtClean="0"/>
              <a:t>2/9/23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9843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6F1D-5FBC-544B-BF5E-2A3206624F01}" type="datetime1">
              <a:rPr lang="en-US" smtClean="0"/>
              <a:t>2/9/23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3399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923E-AB7B-CE47-8DB1-D3C63C2E9304}" type="datetime1">
              <a:rPr lang="en-US" smtClean="0"/>
              <a:t>2/9/23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6011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78C-E61D-D243-B06D-1CD870E7DC47}" type="datetime1">
              <a:rPr lang="en-US" smtClean="0"/>
              <a:t>2/9/23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4180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D91-D7CF-C94B-AFF3-7AA06FE5419E}" type="datetime1">
              <a:rPr lang="en-US" smtClean="0"/>
              <a:t>2/9/23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2257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31DA-CDBE-424C-AB96-A936325C1497}" type="datetime1">
              <a:rPr lang="en-US" smtClean="0"/>
              <a:t>2/9/23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7124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arabun" pitchFamily="2" charset="-34"/>
                <a:cs typeface="Sarabun" pitchFamily="2" charset="-34"/>
              </a:defRPr>
            </a:lvl1pPr>
          </a:lstStyle>
          <a:p>
            <a:fld id="{79311C15-B6F0-1740-BC9A-D22E28DD3500}" type="datetime1">
              <a:rPr lang="en-US" smtClean="0"/>
              <a:t>2/9/23</a:t>
            </a:fld>
            <a:endParaRPr lang="en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arabun" pitchFamily="2" charset="-34"/>
                <a:cs typeface="Sarabun" pitchFamily="2" charset="-34"/>
              </a:defRPr>
            </a:lvl1pPr>
          </a:lstStyle>
          <a:p>
            <a:r>
              <a:rPr lang="en-US"/>
              <a:t>Introduction to Computer Programming</a:t>
            </a:r>
            <a:endParaRPr lang="en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arabun" pitchFamily="2" charset="-34"/>
                <a:cs typeface="Sarabun" pitchFamily="2" charset="-34"/>
              </a:defRPr>
            </a:lvl1pPr>
          </a:lstStyle>
          <a:p>
            <a:fld id="{82A79A84-B2F5-E448-8A60-73858E686C94}" type="slidenum">
              <a:rPr lang="en-TH" smtClean="0"/>
              <a:pPr/>
              <a:t>‹#›</a:t>
            </a:fld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00002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arabun" pitchFamily="2" charset="-34"/>
          <a:ea typeface="Roboto" panose="02000000000000000000" pitchFamily="2" charset="0"/>
          <a:cs typeface="Sarabun" pitchFamily="2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DD99-A3C7-6582-5C3A-EB03D2CDD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TH" dirty="0"/>
              <a:t>Python Control Flow:</a:t>
            </a:r>
            <a:br>
              <a:rPr lang="en-TH" dirty="0"/>
            </a:br>
            <a:r>
              <a:rPr lang="en-TH" dirty="0"/>
              <a:t>Branching &amp; Loop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5D5D1-45C8-0CCA-1079-0019AC84F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20156"/>
          </a:xfrm>
        </p:spPr>
        <p:txBody>
          <a:bodyPr>
            <a:normAutofit fontScale="92500" lnSpcReduction="10000"/>
          </a:bodyPr>
          <a:lstStyle/>
          <a:p>
            <a:r>
              <a:rPr lang="en-TH" dirty="0">
                <a:solidFill>
                  <a:schemeClr val="accent4"/>
                </a:solidFill>
              </a:rPr>
              <a:t>Introduction to Computer Programming (Python)</a:t>
            </a:r>
          </a:p>
          <a:p>
            <a:r>
              <a:rPr lang="en-TH" b="1" dirty="0">
                <a:solidFill>
                  <a:schemeClr val="accent4"/>
                </a:solidFill>
              </a:rPr>
              <a:t>Week 3</a:t>
            </a:r>
          </a:p>
          <a:p>
            <a:endParaRPr lang="en-TH" b="1" dirty="0">
              <a:solidFill>
                <a:schemeClr val="accent4"/>
              </a:solidFill>
            </a:endParaRPr>
          </a:p>
          <a:p>
            <a:endParaRPr lang="en-TH" b="1" dirty="0">
              <a:solidFill>
                <a:schemeClr val="accent4"/>
              </a:solidFill>
            </a:endParaRPr>
          </a:p>
          <a:p>
            <a:r>
              <a:rPr lang="en-TH" sz="1600" dirty="0">
                <a:solidFill>
                  <a:schemeClr val="accent4"/>
                </a:solidFill>
              </a:rPr>
              <a:t>Vivatsathorn Thitasirivit</a:t>
            </a:r>
          </a:p>
          <a:p>
            <a:r>
              <a:rPr lang="en-TH" sz="1600" i="1" dirty="0">
                <a:solidFill>
                  <a:schemeClr val="accent4"/>
                </a:solidFill>
              </a:rPr>
              <a:t>Rev. 1.0 (Course 1/2023)</a:t>
            </a:r>
          </a:p>
          <a:p>
            <a:r>
              <a:rPr lang="en-TH" sz="1600" i="1" dirty="0">
                <a:solidFill>
                  <a:schemeClr val="accent4"/>
                </a:solidFill>
              </a:rPr>
              <a:t>https://vtneil.com</a:t>
            </a:r>
          </a:p>
        </p:txBody>
      </p:sp>
    </p:spTree>
    <p:extLst>
      <p:ext uri="{BB962C8B-B14F-4D97-AF65-F5344CB8AC3E}">
        <p14:creationId xmlns:p14="http://schemas.microsoft.com/office/powerpoint/2010/main" val="91686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10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126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Example 1: check if number is greater than some values.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What do you think the output is if: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a = 999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a = 81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a = 80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a = 60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a = 50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a = 40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a = 30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a = -999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671F8-8546-A67B-4171-7AA10F75FC59}"/>
              </a:ext>
            </a:extLst>
          </p:cNvPr>
          <p:cNvSpPr txBox="1"/>
          <p:nvPr/>
        </p:nvSpPr>
        <p:spPr>
          <a:xfrm>
            <a:off x="7309249" y="2024271"/>
            <a:ext cx="3123007" cy="21187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a =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input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())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if 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a &gt;=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80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: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'Good'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 err="1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elif</a:t>
            </a:r>
            <a: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a &gt;=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50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: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'Pass'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: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'Failed'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651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11</a:t>
            </a:fld>
            <a:endParaRPr lang="en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126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Example 2: check equality of 2 numbers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What do you think ____1____ and ____2____ is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671F8-8546-A67B-4171-7AA10F75FC59}"/>
              </a:ext>
            </a:extLst>
          </p:cNvPr>
          <p:cNvSpPr txBox="1"/>
          <p:nvPr/>
        </p:nvSpPr>
        <p:spPr>
          <a:xfrm>
            <a:off x="915593" y="2867819"/>
            <a:ext cx="5126832" cy="29114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a =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input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())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b =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input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())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__1__ = a == b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__2__ = a &lt; b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if 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__1__: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"a equals b"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 err="1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elif</a:t>
            </a:r>
            <a: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__2__: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"a is less than b"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: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"a is greater than b"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endParaRPr lang="en-US" sz="1400" dirty="0">
              <a:solidFill>
                <a:srgbClr val="BBBBBB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9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12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126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Example 3: check if a number is even or odd.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What do you think __________ is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671F8-8546-A67B-4171-7AA10F75FC59}"/>
              </a:ext>
            </a:extLst>
          </p:cNvPr>
          <p:cNvSpPr txBox="1"/>
          <p:nvPr/>
        </p:nvSpPr>
        <p:spPr>
          <a:xfrm>
            <a:off x="915593" y="3185423"/>
            <a:ext cx="3123007" cy="16761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a =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input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())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if 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______: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"Odd"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: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"Even"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506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Python: Exercise</a:t>
            </a:r>
            <a:br>
              <a:rPr lang="en-TH" dirty="0"/>
            </a:br>
            <a:r>
              <a:rPr lang="en-TH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13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478996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Exercise 1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Write a program that do the following: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b="1" dirty="0">
                <a:latin typeface="Sarabun" pitchFamily="2" charset="-34"/>
                <a:cs typeface="Sarabun" pitchFamily="2" charset="-34"/>
              </a:rPr>
              <a:t>Input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Height in centimeters</a:t>
            </a:r>
          </a:p>
          <a:p>
            <a:pPr marL="342900" indent="-342900">
              <a:buAutoNum type="arabicPeriod"/>
            </a:pPr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b="1" dirty="0">
                <a:latin typeface="Sarabun" pitchFamily="2" charset="-34"/>
                <a:cs typeface="Sarabun" pitchFamily="2" charset="-34"/>
              </a:rPr>
              <a:t>Output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Categorized height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b="1" dirty="0">
                <a:latin typeface="Sarabun" pitchFamily="2" charset="-34"/>
                <a:cs typeface="Sarabun" pitchFamily="2" charset="-34"/>
              </a:rPr>
              <a:t>Example</a:t>
            </a: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Input:	35</a:t>
            </a: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Output:	Dwarf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2BA28-C3A7-F15B-AE3F-A33DD794568A}"/>
              </a:ext>
            </a:extLst>
          </p:cNvPr>
          <p:cNvSpPr txBox="1"/>
          <p:nvPr/>
        </p:nvSpPr>
        <p:spPr>
          <a:xfrm>
            <a:off x="6184026" y="1847850"/>
            <a:ext cx="250269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arabun" pitchFamily="2" charset="-34"/>
                <a:cs typeface="Sarabun" pitchFamily="2" charset="-34"/>
              </a:rPr>
              <a:t>Height		Category</a:t>
            </a:r>
          </a:p>
          <a:p>
            <a:endParaRPr lang="en-US" sz="1600" b="1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0 – 100		Dwarf</a:t>
            </a: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101 – 150		Short</a:t>
            </a: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151 – 200		Normal</a:t>
            </a: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&gt; 200		Giant</a:t>
            </a:r>
          </a:p>
        </p:txBody>
      </p:sp>
    </p:spTree>
    <p:extLst>
      <p:ext uri="{BB962C8B-B14F-4D97-AF65-F5344CB8AC3E}">
        <p14:creationId xmlns:p14="http://schemas.microsoft.com/office/powerpoint/2010/main" val="297603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Computer</a:t>
            </a:r>
            <a:br>
              <a:rPr lang="en-TH" dirty="0"/>
            </a:br>
            <a:r>
              <a:rPr lang="en-TH" dirty="0"/>
              <a:t>Program Flow: Linear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2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200" y="1854994"/>
            <a:ext cx="376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arabun" pitchFamily="2" charset="-34"/>
                <a:cs typeface="Sarabun" pitchFamily="2" charset="-34"/>
              </a:rPr>
              <a:t>1. Simple (Linear) Process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A linear process is the simplest form of combi-permutations of instructions.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A then B then C then …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It has definite number of instructions executed and has definite ending point.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502F2C-A041-527D-D0B0-3C162DC2DFD0}"/>
              </a:ext>
            </a:extLst>
          </p:cNvPr>
          <p:cNvGrpSpPr/>
          <p:nvPr/>
        </p:nvGrpSpPr>
        <p:grpSpPr>
          <a:xfrm>
            <a:off x="7953384" y="813993"/>
            <a:ext cx="2028816" cy="4808134"/>
            <a:chOff x="8243884" y="728268"/>
            <a:chExt cx="2028816" cy="480813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603272E-C2A1-1CBB-0EF1-52C996AE5AD1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 flipH="1">
              <a:off x="9258293" y="1548215"/>
              <a:ext cx="1" cy="5317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7D71D7D-9BBA-21B7-54C1-CDA1C4FF503E}"/>
                </a:ext>
              </a:extLst>
            </p:cNvPr>
            <p:cNvSpPr/>
            <p:nvPr/>
          </p:nvSpPr>
          <p:spPr>
            <a:xfrm>
              <a:off x="8243887" y="728268"/>
              <a:ext cx="2028813" cy="819947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b="1" dirty="0">
                  <a:latin typeface="Sarabun" pitchFamily="2" charset="-34"/>
                  <a:cs typeface="Sarabun" pitchFamily="2" charset="-34"/>
                </a:rPr>
                <a:t>Process 1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848442C-1D08-7489-AC3A-FF4BE48FDE95}"/>
                </a:ext>
              </a:extLst>
            </p:cNvPr>
            <p:cNvSpPr/>
            <p:nvPr/>
          </p:nvSpPr>
          <p:spPr>
            <a:xfrm>
              <a:off x="8243886" y="2080005"/>
              <a:ext cx="2028813" cy="819947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b="1" dirty="0">
                  <a:latin typeface="Sarabun" pitchFamily="2" charset="-34"/>
                  <a:cs typeface="Sarabun" pitchFamily="2" charset="-34"/>
                </a:rPr>
                <a:t>Process 2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7B0C09B-A98C-47D1-EF3F-167CDDEC2B47}"/>
                </a:ext>
              </a:extLst>
            </p:cNvPr>
            <p:cNvSpPr/>
            <p:nvPr/>
          </p:nvSpPr>
          <p:spPr>
            <a:xfrm>
              <a:off x="8243885" y="3398230"/>
              <a:ext cx="2028813" cy="819947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b="1" dirty="0">
                  <a:latin typeface="Sarabun" pitchFamily="2" charset="-34"/>
                  <a:cs typeface="Sarabun" pitchFamily="2" charset="-34"/>
                </a:rPr>
                <a:t>Process 3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D595095-35D2-F0EE-3133-0F4B019FCA59}"/>
                </a:ext>
              </a:extLst>
            </p:cNvPr>
            <p:cNvSpPr/>
            <p:nvPr/>
          </p:nvSpPr>
          <p:spPr>
            <a:xfrm>
              <a:off x="8243884" y="4716455"/>
              <a:ext cx="2028813" cy="819947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b="1" dirty="0">
                  <a:latin typeface="Sarabun" pitchFamily="2" charset="-34"/>
                  <a:cs typeface="Sarabun" pitchFamily="2" charset="-34"/>
                </a:rPr>
                <a:t>Process 4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609E07D-EF70-01C5-C6F4-F7256EC15579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flipH="1">
              <a:off x="9258292" y="2899952"/>
              <a:ext cx="1" cy="4982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A3BF0EB-30C0-BE70-3D94-F6F5A55986A1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flipH="1">
              <a:off x="9258291" y="4218177"/>
              <a:ext cx="1" cy="4982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19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Computer</a:t>
            </a:r>
            <a:br>
              <a:rPr lang="en-TH" dirty="0"/>
            </a:br>
            <a:r>
              <a:rPr lang="en-TH" dirty="0"/>
              <a:t>Program Flow: Branching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3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38766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arabun" pitchFamily="2" charset="-34"/>
                <a:cs typeface="Sarabun" pitchFamily="2" charset="-34"/>
              </a:rPr>
              <a:t>2. Branching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Branching is made by a control in a flow. When the program decides which operation should be done next based on conditions, there will be branches.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Conditional Branching is decided based on conditions, e.g., if-elif-else structure.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There is another type of branching:</a:t>
            </a:r>
            <a:br>
              <a:rPr lang="en-TH" sz="1600" dirty="0">
                <a:latin typeface="Sarabun" pitchFamily="2" charset="-34"/>
                <a:cs typeface="Sarabun" pitchFamily="2" charset="-34"/>
              </a:rPr>
            </a:br>
            <a:r>
              <a:rPr lang="en-TH" sz="1600" dirty="0">
                <a:latin typeface="Sarabun" pitchFamily="2" charset="-34"/>
                <a:cs typeface="Sarabun" pitchFamily="2" charset="-34"/>
              </a:rPr>
              <a:t>“Jump Table”, i.e., switch-case structure.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e.g., possible combinations are:</a:t>
            </a:r>
            <a:br>
              <a:rPr lang="en-TH" sz="1600" dirty="0">
                <a:latin typeface="Sarabun" pitchFamily="2" charset="-34"/>
                <a:cs typeface="Sarabun" pitchFamily="2" charset="-34"/>
              </a:rPr>
            </a:br>
            <a:r>
              <a:rPr lang="en-TH" sz="1600" dirty="0">
                <a:latin typeface="Sarabun" pitchFamily="2" charset="-34"/>
                <a:cs typeface="Sarabun" pitchFamily="2" charset="-34"/>
              </a:rPr>
              <a:t>        </a:t>
            </a:r>
            <a:r>
              <a:rPr lang="en-TH" sz="1600" i="1" dirty="0">
                <a:latin typeface="Sarabun" pitchFamily="2" charset="-34"/>
                <a:cs typeface="Sarabun" pitchFamily="2" charset="-34"/>
              </a:rPr>
              <a:t>1-A-2 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and</a:t>
            </a:r>
            <a:r>
              <a:rPr lang="en-TH" sz="1600" i="1" dirty="0">
                <a:latin typeface="Sarabun" pitchFamily="2" charset="-34"/>
                <a:cs typeface="Sarabun" pitchFamily="2" charset="-34"/>
              </a:rPr>
              <a:t> 1-B-2.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D71D7D-9BBA-21B7-54C1-CDA1C4FF503E}"/>
              </a:ext>
            </a:extLst>
          </p:cNvPr>
          <p:cNvSpPr/>
          <p:nvPr/>
        </p:nvSpPr>
        <p:spPr>
          <a:xfrm>
            <a:off x="7967673" y="666775"/>
            <a:ext cx="2028813" cy="81994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Process 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D595095-35D2-F0EE-3133-0F4B019FCA59}"/>
              </a:ext>
            </a:extLst>
          </p:cNvPr>
          <p:cNvSpPr/>
          <p:nvPr/>
        </p:nvSpPr>
        <p:spPr>
          <a:xfrm>
            <a:off x="6577027" y="3328087"/>
            <a:ext cx="2028813" cy="81994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Process 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3BF0EB-30C0-BE70-3D94-F6F5A55986A1}"/>
              </a:ext>
            </a:extLst>
          </p:cNvPr>
          <p:cNvCxnSpPr>
            <a:cxnSpLocks/>
            <a:stCxn id="9" idx="2"/>
            <a:endCxn id="3" idx="0"/>
          </p:cNvCxnSpPr>
          <p:nvPr/>
        </p:nvCxnSpPr>
        <p:spPr>
          <a:xfrm flipH="1">
            <a:off x="8982076" y="1486722"/>
            <a:ext cx="4" cy="51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28E39EAA-D081-32CC-2329-0753F07F74FC}"/>
              </a:ext>
            </a:extLst>
          </p:cNvPr>
          <p:cNvSpPr/>
          <p:nvPr/>
        </p:nvSpPr>
        <p:spPr>
          <a:xfrm>
            <a:off x="7846219" y="2000077"/>
            <a:ext cx="2271713" cy="838200"/>
          </a:xfrm>
          <a:prstGeom prst="diamond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Condition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114A9ED-E7DE-3DBD-6A32-F91736860AC8}"/>
              </a:ext>
            </a:extLst>
          </p:cNvPr>
          <p:cNvSpPr/>
          <p:nvPr/>
        </p:nvSpPr>
        <p:spPr>
          <a:xfrm>
            <a:off x="9370231" y="3325706"/>
            <a:ext cx="2028813" cy="81994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Process B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AF9F116-5C51-A595-5F3D-A92F36C78175}"/>
              </a:ext>
            </a:extLst>
          </p:cNvPr>
          <p:cNvCxnSpPr>
            <a:cxnSpLocks/>
            <a:stCxn id="3" idx="1"/>
            <a:endCxn id="20" idx="0"/>
          </p:cNvCxnSpPr>
          <p:nvPr/>
        </p:nvCxnSpPr>
        <p:spPr>
          <a:xfrm rot="10800000" flipV="1">
            <a:off x="7591435" y="2419177"/>
            <a:ext cx="254785" cy="9089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65977DF-4FAB-AEAF-B543-1AE0C6DBEAC3}"/>
              </a:ext>
            </a:extLst>
          </p:cNvPr>
          <p:cNvCxnSpPr>
            <a:cxnSpLocks/>
            <a:stCxn id="3" idx="3"/>
            <a:endCxn id="11" idx="0"/>
          </p:cNvCxnSpPr>
          <p:nvPr/>
        </p:nvCxnSpPr>
        <p:spPr>
          <a:xfrm>
            <a:off x="10117932" y="2419177"/>
            <a:ext cx="266706" cy="90652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1F50F46-87CF-3C41-BDC5-96B90132EE16}"/>
              </a:ext>
            </a:extLst>
          </p:cNvPr>
          <p:cNvSpPr/>
          <p:nvPr/>
        </p:nvSpPr>
        <p:spPr>
          <a:xfrm>
            <a:off x="8907066" y="4537621"/>
            <a:ext cx="150018" cy="150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43E130F-8A1A-2EA1-FC86-8D1B160BFB83}"/>
              </a:ext>
            </a:extLst>
          </p:cNvPr>
          <p:cNvSpPr/>
          <p:nvPr/>
        </p:nvSpPr>
        <p:spPr>
          <a:xfrm>
            <a:off x="7967673" y="5079608"/>
            <a:ext cx="2028813" cy="81994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Process 2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1AFF85D-9542-6A76-4BB8-AE96713C698D}"/>
              </a:ext>
            </a:extLst>
          </p:cNvPr>
          <p:cNvCxnSpPr>
            <a:cxnSpLocks/>
            <a:stCxn id="20" idx="2"/>
            <a:endCxn id="25" idx="2"/>
          </p:cNvCxnSpPr>
          <p:nvPr/>
        </p:nvCxnSpPr>
        <p:spPr>
          <a:xfrm rot="16200000" flipH="1">
            <a:off x="8016952" y="3722516"/>
            <a:ext cx="464596" cy="13156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628FFA5-E4B0-C8E0-926D-FDF4596786A0}"/>
              </a:ext>
            </a:extLst>
          </p:cNvPr>
          <p:cNvCxnSpPr>
            <a:cxnSpLocks/>
            <a:stCxn id="11" idx="2"/>
            <a:endCxn id="25" idx="6"/>
          </p:cNvCxnSpPr>
          <p:nvPr/>
        </p:nvCxnSpPr>
        <p:spPr>
          <a:xfrm rot="5400000">
            <a:off x="9487373" y="3715364"/>
            <a:ext cx="466977" cy="13275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43E290-F70B-C182-E638-64A026DA1D35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982075" y="4687639"/>
            <a:ext cx="5" cy="391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41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Computer</a:t>
            </a:r>
            <a:br>
              <a:rPr lang="en-TH" dirty="0"/>
            </a:br>
            <a:r>
              <a:rPr lang="en-TH" dirty="0"/>
              <a:t>Program Flow: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4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3876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arabun" pitchFamily="2" charset="-34"/>
                <a:cs typeface="Sarabun" pitchFamily="2" charset="-34"/>
              </a:rPr>
              <a:t>3. Loop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A loop is an iterative statement where the program does some processes many times which may be the same or different processes.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A loop might be based on enumeration or decision.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D71D7D-9BBA-21B7-54C1-CDA1C4FF503E}"/>
              </a:ext>
            </a:extLst>
          </p:cNvPr>
          <p:cNvSpPr/>
          <p:nvPr/>
        </p:nvSpPr>
        <p:spPr>
          <a:xfrm>
            <a:off x="8260567" y="973956"/>
            <a:ext cx="2028813" cy="81994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Process 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D595095-35D2-F0EE-3133-0F4B019FCA59}"/>
              </a:ext>
            </a:extLst>
          </p:cNvPr>
          <p:cNvSpPr/>
          <p:nvPr/>
        </p:nvSpPr>
        <p:spPr>
          <a:xfrm>
            <a:off x="8260567" y="3537427"/>
            <a:ext cx="2028813" cy="81994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Process 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3BF0EB-30C0-BE70-3D94-F6F5A55986A1}"/>
              </a:ext>
            </a:extLst>
          </p:cNvPr>
          <p:cNvCxnSpPr>
            <a:cxnSpLocks/>
            <a:stCxn id="9" idx="2"/>
            <a:endCxn id="3" idx="0"/>
          </p:cNvCxnSpPr>
          <p:nvPr/>
        </p:nvCxnSpPr>
        <p:spPr>
          <a:xfrm flipH="1">
            <a:off x="9274970" y="1793903"/>
            <a:ext cx="4" cy="51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28E39EAA-D081-32CC-2329-0753F07F74FC}"/>
              </a:ext>
            </a:extLst>
          </p:cNvPr>
          <p:cNvSpPr/>
          <p:nvPr/>
        </p:nvSpPr>
        <p:spPr>
          <a:xfrm>
            <a:off x="8139113" y="2307258"/>
            <a:ext cx="2271713" cy="838200"/>
          </a:xfrm>
          <a:prstGeom prst="diamond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Condition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AF9F116-5C51-A595-5F3D-A92F36C78175}"/>
              </a:ext>
            </a:extLst>
          </p:cNvPr>
          <p:cNvCxnSpPr>
            <a:cxnSpLocks/>
            <a:stCxn id="20" idx="3"/>
            <a:endCxn id="3" idx="3"/>
          </p:cNvCxnSpPr>
          <p:nvPr/>
        </p:nvCxnSpPr>
        <p:spPr>
          <a:xfrm flipV="1">
            <a:off x="10289380" y="2726358"/>
            <a:ext cx="121446" cy="1221043"/>
          </a:xfrm>
          <a:prstGeom prst="bentConnector3">
            <a:avLst>
              <a:gd name="adj1" fmla="val 52352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43E130F-8A1A-2EA1-FC86-8D1B160BFB83}"/>
              </a:ext>
            </a:extLst>
          </p:cNvPr>
          <p:cNvSpPr/>
          <p:nvPr/>
        </p:nvSpPr>
        <p:spPr>
          <a:xfrm>
            <a:off x="6667511" y="4826796"/>
            <a:ext cx="2028813" cy="81994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Process 2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1AFF85D-9542-6A76-4BB8-AE96713C698D}"/>
              </a:ext>
            </a:extLst>
          </p:cNvPr>
          <p:cNvCxnSpPr>
            <a:cxnSpLocks/>
            <a:stCxn id="3" idx="1"/>
            <a:endCxn id="27" idx="0"/>
          </p:cNvCxnSpPr>
          <p:nvPr/>
        </p:nvCxnSpPr>
        <p:spPr>
          <a:xfrm rot="10800000" flipV="1">
            <a:off x="7681919" y="2726358"/>
            <a:ext cx="457195" cy="210043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21906E-6A98-7F21-58F8-3610D4DF1B9F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9274970" y="3145458"/>
            <a:ext cx="4" cy="391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4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Boolean &amp; Boolean 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5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47899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We have learned about arithmetic operators:</a:t>
            </a:r>
            <a:br>
              <a:rPr lang="en-TH" sz="1600" i="1" dirty="0">
                <a:latin typeface="Sarabun" pitchFamily="2" charset="-34"/>
                <a:cs typeface="Sarabun" pitchFamily="2" charset="-34"/>
              </a:rPr>
            </a:br>
            <a:r>
              <a:rPr lang="en-TH" sz="1600" dirty="0">
                <a:latin typeface="Sarabun" pitchFamily="2" charset="-34"/>
                <a:cs typeface="Sarabun" pitchFamily="2" charset="-34"/>
              </a:rPr>
              <a:t>add, subtract, multiply, exponentiation, etc.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There is another type of operators: boolean. A boolean is a data type holding truth values. The truth value can be either true (1) or false (0)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In Python, literal </a:t>
            </a:r>
            <a:r>
              <a:rPr lang="en-TH" sz="1600" u="sng" dirty="0">
                <a:latin typeface="Sarabun" pitchFamily="2" charset="-34"/>
                <a:cs typeface="Sarabun" pitchFamily="2" charset="-34"/>
              </a:rPr>
              <a:t>True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 and </a:t>
            </a:r>
            <a:r>
              <a:rPr lang="en-TH" sz="1600" u="sng" dirty="0">
                <a:latin typeface="Sarabun" pitchFamily="2" charset="-34"/>
                <a:cs typeface="Sarabun" pitchFamily="2" charset="-34"/>
              </a:rPr>
              <a:t>False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 are used.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Common boolean operators are:</a:t>
            </a:r>
          </a:p>
          <a:p>
            <a:pPr marL="342900" indent="-342900">
              <a:buAutoNum type="arabicPeriod"/>
            </a:pPr>
            <a:r>
              <a:rPr lang="en-US" sz="1600" b="1" i="1" u="sng" dirty="0">
                <a:latin typeface="Sarabun" pitchFamily="2" charset="-34"/>
                <a:cs typeface="Sarabun" pitchFamily="2" charset="-34"/>
              </a:rPr>
              <a:t>AND</a:t>
            </a:r>
            <a:r>
              <a:rPr lang="en-US" sz="1600" b="1" i="1" dirty="0">
                <a:latin typeface="Sarabun" pitchFamily="2" charset="-34"/>
                <a:cs typeface="Sarabun" pitchFamily="2" charset="-34"/>
              </a:rPr>
              <a:t>		</a:t>
            </a:r>
            <a:r>
              <a:rPr lang="en-US" sz="1600" dirty="0">
                <a:latin typeface="Sarabun" pitchFamily="2" charset="-34"/>
                <a:cs typeface="Sarabun" pitchFamily="2" charset="-34"/>
              </a:rPr>
              <a:t>: 	Binary</a:t>
            </a:r>
            <a:endParaRPr lang="en-US" sz="1600" b="1" i="1" u="sng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AutoNum type="arabicPeriod"/>
            </a:pPr>
            <a:r>
              <a:rPr lang="en-US" sz="1600" b="1" i="1" u="sng" dirty="0">
                <a:latin typeface="Sarabun" pitchFamily="2" charset="-34"/>
                <a:cs typeface="Sarabun" pitchFamily="2" charset="-34"/>
              </a:rPr>
              <a:t>OR</a:t>
            </a:r>
            <a:r>
              <a:rPr lang="en-US" sz="1600" b="1" i="1" dirty="0">
                <a:latin typeface="Sarabun" pitchFamily="2" charset="-34"/>
                <a:cs typeface="Sarabun" pitchFamily="2" charset="-34"/>
              </a:rPr>
              <a:t>		</a:t>
            </a:r>
            <a:r>
              <a:rPr lang="en-US" sz="1600" dirty="0">
                <a:latin typeface="Sarabun" pitchFamily="2" charset="-34"/>
                <a:cs typeface="Sarabun" pitchFamily="2" charset="-34"/>
              </a:rPr>
              <a:t>: 	Binary</a:t>
            </a:r>
            <a:endParaRPr lang="en-US" sz="1600" b="1" i="1" u="sng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FontTx/>
              <a:buAutoNum type="arabicPeriod"/>
            </a:pPr>
            <a:r>
              <a:rPr lang="en-US" sz="1600" b="1" i="1" u="sng" dirty="0">
                <a:latin typeface="Sarabun" pitchFamily="2" charset="-34"/>
                <a:cs typeface="Sarabun" pitchFamily="2" charset="-34"/>
              </a:rPr>
              <a:t>NOT</a:t>
            </a:r>
            <a:r>
              <a:rPr lang="en-US" sz="1600" b="1" i="1" dirty="0">
                <a:latin typeface="Sarabun" pitchFamily="2" charset="-34"/>
                <a:cs typeface="Sarabun" pitchFamily="2" charset="-34"/>
              </a:rPr>
              <a:t>		</a:t>
            </a:r>
            <a:r>
              <a:rPr lang="en-US" sz="1600" dirty="0">
                <a:latin typeface="Sarabun" pitchFamily="2" charset="-34"/>
                <a:cs typeface="Sarabun" pitchFamily="2" charset="-34"/>
              </a:rPr>
              <a:t>: 	Unary</a:t>
            </a:r>
            <a:endParaRPr lang="en-US" sz="1600" b="1" i="1" u="sng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NAND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NOR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XOR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XNAND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XNOR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671F8-8546-A67B-4171-7AA10F75FC59}"/>
              </a:ext>
            </a:extLst>
          </p:cNvPr>
          <p:cNvSpPr txBox="1"/>
          <p:nvPr/>
        </p:nvSpPr>
        <p:spPr>
          <a:xfrm>
            <a:off x="7537847" y="2599462"/>
            <a:ext cx="2577038" cy="16590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A = </a:t>
            </a:r>
            <a: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True</a:t>
            </a:r>
            <a:b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B = </a:t>
            </a:r>
            <a: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False</a:t>
            </a:r>
            <a:b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(A </a:t>
            </a:r>
            <a: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and 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B)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(A </a:t>
            </a:r>
            <a: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or 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B)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not 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D1BD6-0A22-C405-92AA-931FCD91954C}"/>
              </a:ext>
            </a:extLst>
          </p:cNvPr>
          <p:cNvSpPr txBox="1"/>
          <p:nvPr/>
        </p:nvSpPr>
        <p:spPr>
          <a:xfrm>
            <a:off x="7537847" y="5932071"/>
            <a:ext cx="4245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Sarabun" pitchFamily="2" charset="-34"/>
                <a:cs typeface="Sarabun" pitchFamily="2" charset="-34"/>
              </a:rPr>
              <a:t>* Not to be confused with bitwise operators!</a:t>
            </a:r>
          </a:p>
        </p:txBody>
      </p:sp>
    </p:spTree>
    <p:extLst>
      <p:ext uri="{BB962C8B-B14F-4D97-AF65-F5344CB8AC3E}">
        <p14:creationId xmlns:p14="http://schemas.microsoft.com/office/powerpoint/2010/main" val="87339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Logic</a:t>
            </a:r>
            <a:br>
              <a:rPr lang="en-TH" dirty="0"/>
            </a:br>
            <a:r>
              <a:rPr lang="en-TH" dirty="0"/>
              <a:t>Truth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6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4789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A truth table is a relational table with every possible combination of different inputs under Boolean operations.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Example, AND, OR truth table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594B89-456C-A9BD-0ED4-8414AD0AE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3926"/>
              </p:ext>
            </p:extLst>
          </p:nvPr>
        </p:nvGraphicFramePr>
        <p:xfrm>
          <a:off x="923924" y="3545771"/>
          <a:ext cx="6341270" cy="16383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254">
                  <a:extLst>
                    <a:ext uri="{9D8B030D-6E8A-4147-A177-3AD203B41FA5}">
                      <a16:colId xmlns:a16="http://schemas.microsoft.com/office/drawing/2014/main" val="1447033850"/>
                    </a:ext>
                  </a:extLst>
                </a:gridCol>
                <a:gridCol w="1268254">
                  <a:extLst>
                    <a:ext uri="{9D8B030D-6E8A-4147-A177-3AD203B41FA5}">
                      <a16:colId xmlns:a16="http://schemas.microsoft.com/office/drawing/2014/main" val="2480015195"/>
                    </a:ext>
                  </a:extLst>
                </a:gridCol>
                <a:gridCol w="1268254">
                  <a:extLst>
                    <a:ext uri="{9D8B030D-6E8A-4147-A177-3AD203B41FA5}">
                      <a16:colId xmlns:a16="http://schemas.microsoft.com/office/drawing/2014/main" val="2859663502"/>
                    </a:ext>
                  </a:extLst>
                </a:gridCol>
                <a:gridCol w="1268254">
                  <a:extLst>
                    <a:ext uri="{9D8B030D-6E8A-4147-A177-3AD203B41FA5}">
                      <a16:colId xmlns:a16="http://schemas.microsoft.com/office/drawing/2014/main" val="1113187857"/>
                    </a:ext>
                  </a:extLst>
                </a:gridCol>
                <a:gridCol w="1268254">
                  <a:extLst>
                    <a:ext uri="{9D8B030D-6E8A-4147-A177-3AD203B41FA5}">
                      <a16:colId xmlns:a16="http://schemas.microsoft.com/office/drawing/2014/main" val="217943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not A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 and B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 or B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14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False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True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False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False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False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98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False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True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True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False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True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5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True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False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False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False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True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490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True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False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True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True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True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88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96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Comparison (Relational) 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7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7840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Comparison operators are binary operators used to “compare” the value of 2 objects.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There are 6 comparison operators in Python: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Equal to (a == b): returns True if a equals b.</a:t>
            </a:r>
          </a:p>
          <a:p>
            <a:pPr marL="342900" indent="-342900">
              <a:buAutoNum type="arabicPeriod"/>
            </a:pPr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Not equal to (a != b)</a:t>
            </a:r>
          </a:p>
          <a:p>
            <a:pPr marL="342900" indent="-342900">
              <a:buFontTx/>
              <a:buAutoNum type="arabicPeriod"/>
            </a:pPr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Strictly less than (a &lt; b)</a:t>
            </a:r>
          </a:p>
          <a:p>
            <a:pPr marL="342900" indent="-342900">
              <a:buFontTx/>
              <a:buAutoNum type="arabicPeriod"/>
            </a:pPr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Less than or equal to (a &lt;= b)</a:t>
            </a:r>
          </a:p>
          <a:p>
            <a:pPr marL="342900" indent="-342900">
              <a:buFontTx/>
              <a:buAutoNum type="arabicPeriod"/>
            </a:pPr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Strictly greater than (a &gt; b)</a:t>
            </a:r>
          </a:p>
          <a:p>
            <a:pPr marL="342900" indent="-342900">
              <a:buFontTx/>
              <a:buAutoNum type="arabicPeriod"/>
            </a:pPr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Greater than or equal to (a &gt;=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671F8-8546-A67B-4171-7AA10F75FC59}"/>
              </a:ext>
            </a:extLst>
          </p:cNvPr>
          <p:cNvSpPr txBox="1"/>
          <p:nvPr/>
        </p:nvSpPr>
        <p:spPr>
          <a:xfrm>
            <a:off x="7405162" y="2682235"/>
            <a:ext cx="2577038" cy="22582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a =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69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b =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24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(a == b)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(a != b)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(a &lt; b)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(a &lt;= b)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(a &gt; b)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(a &gt;= b)</a:t>
            </a:r>
          </a:p>
        </p:txBody>
      </p:sp>
    </p:spTree>
    <p:extLst>
      <p:ext uri="{BB962C8B-B14F-4D97-AF65-F5344CB8AC3E}">
        <p14:creationId xmlns:p14="http://schemas.microsoft.com/office/powerpoint/2010/main" val="286332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8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47899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Conditional Statement is a part of control flow, which determines which part of source codes should be run or skipped.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In Python, and similar in many other languages,</a:t>
            </a:r>
            <a:br>
              <a:rPr lang="en-US" sz="1600" dirty="0">
                <a:latin typeface="Sarabun" pitchFamily="2" charset="-34"/>
                <a:cs typeface="Sarabun" pitchFamily="2" charset="-34"/>
              </a:rPr>
            </a:br>
            <a:br>
              <a:rPr lang="en-US" sz="1600" dirty="0">
                <a:latin typeface="Sarabun" pitchFamily="2" charset="-34"/>
                <a:cs typeface="Sarabun" pitchFamily="2" charset="-34"/>
              </a:rPr>
            </a:br>
            <a:r>
              <a:rPr lang="en-US" sz="1600" dirty="0">
                <a:latin typeface="Sarabun" pitchFamily="2" charset="-34"/>
                <a:cs typeface="Sarabun" pitchFamily="2" charset="-34"/>
              </a:rPr>
              <a:t>structure if – else if (</a:t>
            </a:r>
            <a:r>
              <a:rPr lang="en-US" sz="1600" dirty="0" err="1">
                <a:latin typeface="Sarabun" pitchFamily="2" charset="-34"/>
                <a:cs typeface="Sarabun" pitchFamily="2" charset="-34"/>
              </a:rPr>
              <a:t>elif</a:t>
            </a:r>
            <a:r>
              <a:rPr lang="en-US" sz="1600" dirty="0">
                <a:latin typeface="Sarabun" pitchFamily="2" charset="-34"/>
                <a:cs typeface="Sarabun" pitchFamily="2" charset="-34"/>
              </a:rPr>
              <a:t>) – else is used.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Any combination with if is allowed.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Example, 	if-</a:t>
            </a:r>
            <a:r>
              <a:rPr lang="en-US" sz="1600" dirty="0" err="1">
                <a:latin typeface="Sarabun" pitchFamily="2" charset="-34"/>
                <a:cs typeface="Sarabun" pitchFamily="2" charset="-34"/>
              </a:rPr>
              <a:t>elif</a:t>
            </a:r>
            <a:r>
              <a:rPr lang="en-US" sz="1600" dirty="0">
                <a:latin typeface="Sarabun" pitchFamily="2" charset="-34"/>
                <a:cs typeface="Sarabun" pitchFamily="2" charset="-34"/>
              </a:rPr>
              <a:t>-</a:t>
            </a:r>
            <a:r>
              <a:rPr lang="en-US" sz="1600" dirty="0" err="1">
                <a:latin typeface="Sarabun" pitchFamily="2" charset="-34"/>
                <a:cs typeface="Sarabun" pitchFamily="2" charset="-34"/>
              </a:rPr>
              <a:t>elif</a:t>
            </a:r>
            <a:r>
              <a:rPr lang="en-US" sz="1600" dirty="0">
                <a:latin typeface="Sarabun" pitchFamily="2" charset="-34"/>
                <a:cs typeface="Sarabun" pitchFamily="2" charset="-34"/>
              </a:rPr>
              <a:t>-else</a:t>
            </a: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		if-else</a:t>
            </a: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		if-</a:t>
            </a:r>
            <a:r>
              <a:rPr lang="en-US" sz="1600" dirty="0" err="1">
                <a:latin typeface="Sarabun" pitchFamily="2" charset="-34"/>
                <a:cs typeface="Sarabun" pitchFamily="2" charset="-34"/>
              </a:rPr>
              <a:t>elif</a:t>
            </a:r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		if-</a:t>
            </a:r>
            <a:r>
              <a:rPr lang="en-US" sz="1600" dirty="0" err="1">
                <a:latin typeface="Sarabun" pitchFamily="2" charset="-34"/>
                <a:cs typeface="Sarabun" pitchFamily="2" charset="-34"/>
              </a:rPr>
              <a:t>elif</a:t>
            </a:r>
            <a:r>
              <a:rPr lang="en-US" sz="1600" dirty="0">
                <a:latin typeface="Sarabun" pitchFamily="2" charset="-34"/>
                <a:cs typeface="Sarabun" pitchFamily="2" charset="-34"/>
              </a:rPr>
              <a:t>-</a:t>
            </a:r>
            <a:r>
              <a:rPr lang="en-US" sz="1600" dirty="0" err="1">
                <a:latin typeface="Sarabun" pitchFamily="2" charset="-34"/>
                <a:cs typeface="Sarabun" pitchFamily="2" charset="-34"/>
              </a:rPr>
              <a:t>elif</a:t>
            </a:r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		…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336E79-DF4C-F010-C347-7D24BBF6DCF8}"/>
              </a:ext>
            </a:extLst>
          </p:cNvPr>
          <p:cNvGrpSpPr/>
          <p:nvPr/>
        </p:nvGrpSpPr>
        <p:grpSpPr>
          <a:xfrm>
            <a:off x="7136599" y="692711"/>
            <a:ext cx="3721890" cy="5185969"/>
            <a:chOff x="6929431" y="728663"/>
            <a:chExt cx="3721890" cy="518596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8C7A02A-12B0-01E1-9DE2-64490A814036}"/>
                </a:ext>
              </a:extLst>
            </p:cNvPr>
            <p:cNvSpPr/>
            <p:nvPr/>
          </p:nvSpPr>
          <p:spPr>
            <a:xfrm>
              <a:off x="8153399" y="1405056"/>
              <a:ext cx="2497921" cy="436139"/>
            </a:xfrm>
            <a:prstGeom prst="roundRect">
              <a:avLst>
                <a:gd name="adj" fmla="val 7309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TH" sz="16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# do something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A3A3499-65FE-D409-7A80-11A93F9BD8E0}"/>
                </a:ext>
              </a:extLst>
            </p:cNvPr>
            <p:cNvSpPr/>
            <p:nvPr/>
          </p:nvSpPr>
          <p:spPr>
            <a:xfrm>
              <a:off x="7361639" y="728663"/>
              <a:ext cx="2497921" cy="436139"/>
            </a:xfrm>
            <a:prstGeom prst="roundRect">
              <a:avLst>
                <a:gd name="adj" fmla="val 7309"/>
              </a:avLst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TH" sz="16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if condition1: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2F1AD66-389D-624A-9399-8A190E2933B2}"/>
                </a:ext>
              </a:extLst>
            </p:cNvPr>
            <p:cNvSpPr/>
            <p:nvPr/>
          </p:nvSpPr>
          <p:spPr>
            <a:xfrm>
              <a:off x="8153400" y="2757541"/>
              <a:ext cx="2497921" cy="436139"/>
            </a:xfrm>
            <a:prstGeom prst="roundRect">
              <a:avLst>
                <a:gd name="adj" fmla="val 7309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TH" sz="16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# do something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0AF6C3-432A-8F6F-B904-0430EE44114B}"/>
                </a:ext>
              </a:extLst>
            </p:cNvPr>
            <p:cNvSpPr/>
            <p:nvPr/>
          </p:nvSpPr>
          <p:spPr>
            <a:xfrm>
              <a:off x="7361638" y="2085294"/>
              <a:ext cx="2497921" cy="436139"/>
            </a:xfrm>
            <a:prstGeom prst="roundRect">
              <a:avLst>
                <a:gd name="adj" fmla="val 7309"/>
              </a:avLst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TH" sz="16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elif condition2: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1021015-F00C-B56E-4722-C2FE0F95D1EE}"/>
                </a:ext>
              </a:extLst>
            </p:cNvPr>
            <p:cNvSpPr/>
            <p:nvPr/>
          </p:nvSpPr>
          <p:spPr>
            <a:xfrm>
              <a:off x="8153400" y="4118017"/>
              <a:ext cx="2497921" cy="436139"/>
            </a:xfrm>
            <a:prstGeom prst="roundRect">
              <a:avLst>
                <a:gd name="adj" fmla="val 7309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TH" sz="16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# do something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506064A-5EC0-4840-31ED-9C91F289474A}"/>
                </a:ext>
              </a:extLst>
            </p:cNvPr>
            <p:cNvSpPr/>
            <p:nvPr/>
          </p:nvSpPr>
          <p:spPr>
            <a:xfrm>
              <a:off x="7361639" y="3437779"/>
              <a:ext cx="2497921" cy="436139"/>
            </a:xfrm>
            <a:prstGeom prst="roundRect">
              <a:avLst>
                <a:gd name="adj" fmla="val 7309"/>
              </a:avLst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TH" sz="16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elif condition3: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474A459-C2A1-5A0C-5319-26850E980BC2}"/>
                </a:ext>
              </a:extLst>
            </p:cNvPr>
            <p:cNvSpPr/>
            <p:nvPr/>
          </p:nvSpPr>
          <p:spPr>
            <a:xfrm>
              <a:off x="8153400" y="5478493"/>
              <a:ext cx="2497921" cy="436139"/>
            </a:xfrm>
            <a:prstGeom prst="roundRect">
              <a:avLst>
                <a:gd name="adj" fmla="val 7309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TH" sz="16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# do something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0C1F28B-6407-1718-18C0-879AAFE9FD8A}"/>
                </a:ext>
              </a:extLst>
            </p:cNvPr>
            <p:cNvSpPr/>
            <p:nvPr/>
          </p:nvSpPr>
          <p:spPr>
            <a:xfrm>
              <a:off x="7361639" y="4801045"/>
              <a:ext cx="2497921" cy="436139"/>
            </a:xfrm>
            <a:prstGeom prst="roundRect">
              <a:avLst>
                <a:gd name="adj" fmla="val 7309"/>
              </a:avLst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TH" sz="16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else: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0A75D58-328A-C8CB-4405-0D634E286802}"/>
                </a:ext>
              </a:extLst>
            </p:cNvPr>
            <p:cNvSpPr/>
            <p:nvPr/>
          </p:nvSpPr>
          <p:spPr>
            <a:xfrm>
              <a:off x="6929431" y="946732"/>
              <a:ext cx="307188" cy="1393032"/>
            </a:xfrm>
            <a:custGeom>
              <a:avLst/>
              <a:gdLst>
                <a:gd name="connsiteX0" fmla="*/ 307188 w 307188"/>
                <a:gd name="connsiteY0" fmla="*/ 0 h 1393032"/>
                <a:gd name="connsiteX1" fmla="*/ 7 w 307188"/>
                <a:gd name="connsiteY1" fmla="*/ 628650 h 1393032"/>
                <a:gd name="connsiteX2" fmla="*/ 300044 w 307188"/>
                <a:gd name="connsiteY2" fmla="*/ 1393032 h 139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188" h="1393032">
                  <a:moveTo>
                    <a:pt x="307188" y="0"/>
                  </a:moveTo>
                  <a:cubicBezTo>
                    <a:pt x="154193" y="198239"/>
                    <a:pt x="1198" y="396478"/>
                    <a:pt x="7" y="628650"/>
                  </a:cubicBezTo>
                  <a:cubicBezTo>
                    <a:pt x="-1184" y="860822"/>
                    <a:pt x="149430" y="1126927"/>
                    <a:pt x="300044" y="139303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307188 w 307188"/>
                        <a:gd name="connsiteY0" fmla="*/ 0 h 1393032"/>
                        <a:gd name="connsiteX1" fmla="*/ 7 w 307188"/>
                        <a:gd name="connsiteY1" fmla="*/ 628650 h 1393032"/>
                        <a:gd name="connsiteX2" fmla="*/ 300044 w 307188"/>
                        <a:gd name="connsiteY2" fmla="*/ 1393032 h 13930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07188" h="1393032" extrusionOk="0">
                          <a:moveTo>
                            <a:pt x="307188" y="0"/>
                          </a:moveTo>
                          <a:cubicBezTo>
                            <a:pt x="134565" y="186132"/>
                            <a:pt x="-47762" y="414853"/>
                            <a:pt x="7" y="628650"/>
                          </a:cubicBezTo>
                          <a:cubicBezTo>
                            <a:pt x="71541" y="876132"/>
                            <a:pt x="128027" y="1127608"/>
                            <a:pt x="300044" y="139303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67CA217-E747-1D28-EC1D-50D98D0E2DAF}"/>
                </a:ext>
              </a:extLst>
            </p:cNvPr>
            <p:cNvSpPr/>
            <p:nvPr/>
          </p:nvSpPr>
          <p:spPr>
            <a:xfrm>
              <a:off x="6929431" y="2349344"/>
              <a:ext cx="307188" cy="1393032"/>
            </a:xfrm>
            <a:custGeom>
              <a:avLst/>
              <a:gdLst>
                <a:gd name="connsiteX0" fmla="*/ 307188 w 307188"/>
                <a:gd name="connsiteY0" fmla="*/ 0 h 1393032"/>
                <a:gd name="connsiteX1" fmla="*/ 7 w 307188"/>
                <a:gd name="connsiteY1" fmla="*/ 628650 h 1393032"/>
                <a:gd name="connsiteX2" fmla="*/ 300044 w 307188"/>
                <a:gd name="connsiteY2" fmla="*/ 1393032 h 139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188" h="1393032">
                  <a:moveTo>
                    <a:pt x="307188" y="0"/>
                  </a:moveTo>
                  <a:cubicBezTo>
                    <a:pt x="154193" y="198239"/>
                    <a:pt x="1198" y="396478"/>
                    <a:pt x="7" y="628650"/>
                  </a:cubicBezTo>
                  <a:cubicBezTo>
                    <a:pt x="-1184" y="860822"/>
                    <a:pt x="149430" y="1126927"/>
                    <a:pt x="300044" y="139303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307188 w 307188"/>
                        <a:gd name="connsiteY0" fmla="*/ 0 h 1393032"/>
                        <a:gd name="connsiteX1" fmla="*/ 7 w 307188"/>
                        <a:gd name="connsiteY1" fmla="*/ 628650 h 1393032"/>
                        <a:gd name="connsiteX2" fmla="*/ 300044 w 307188"/>
                        <a:gd name="connsiteY2" fmla="*/ 1393032 h 13930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07188" h="1393032" extrusionOk="0">
                          <a:moveTo>
                            <a:pt x="307188" y="0"/>
                          </a:moveTo>
                          <a:cubicBezTo>
                            <a:pt x="134565" y="186132"/>
                            <a:pt x="-47762" y="414853"/>
                            <a:pt x="7" y="628650"/>
                          </a:cubicBezTo>
                          <a:cubicBezTo>
                            <a:pt x="71541" y="876132"/>
                            <a:pt x="128027" y="1127608"/>
                            <a:pt x="300044" y="139303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68748AF-E206-B531-984F-08708BC339AD}"/>
                </a:ext>
              </a:extLst>
            </p:cNvPr>
            <p:cNvSpPr/>
            <p:nvPr/>
          </p:nvSpPr>
          <p:spPr>
            <a:xfrm>
              <a:off x="6929431" y="3751956"/>
              <a:ext cx="307188" cy="1393032"/>
            </a:xfrm>
            <a:custGeom>
              <a:avLst/>
              <a:gdLst>
                <a:gd name="connsiteX0" fmla="*/ 307188 w 307188"/>
                <a:gd name="connsiteY0" fmla="*/ 0 h 1393032"/>
                <a:gd name="connsiteX1" fmla="*/ 7 w 307188"/>
                <a:gd name="connsiteY1" fmla="*/ 628650 h 1393032"/>
                <a:gd name="connsiteX2" fmla="*/ 300044 w 307188"/>
                <a:gd name="connsiteY2" fmla="*/ 1393032 h 139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188" h="1393032">
                  <a:moveTo>
                    <a:pt x="307188" y="0"/>
                  </a:moveTo>
                  <a:cubicBezTo>
                    <a:pt x="154193" y="198239"/>
                    <a:pt x="1198" y="396478"/>
                    <a:pt x="7" y="628650"/>
                  </a:cubicBezTo>
                  <a:cubicBezTo>
                    <a:pt x="-1184" y="860822"/>
                    <a:pt x="149430" y="1126927"/>
                    <a:pt x="300044" y="139303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307188 w 307188"/>
                        <a:gd name="connsiteY0" fmla="*/ 0 h 1393032"/>
                        <a:gd name="connsiteX1" fmla="*/ 7 w 307188"/>
                        <a:gd name="connsiteY1" fmla="*/ 628650 h 1393032"/>
                        <a:gd name="connsiteX2" fmla="*/ 300044 w 307188"/>
                        <a:gd name="connsiteY2" fmla="*/ 1393032 h 13930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07188" h="1393032" extrusionOk="0">
                          <a:moveTo>
                            <a:pt x="307188" y="0"/>
                          </a:moveTo>
                          <a:cubicBezTo>
                            <a:pt x="134565" y="186132"/>
                            <a:pt x="-47762" y="414853"/>
                            <a:pt x="7" y="628650"/>
                          </a:cubicBezTo>
                          <a:cubicBezTo>
                            <a:pt x="71541" y="876132"/>
                            <a:pt x="128027" y="1127608"/>
                            <a:pt x="300044" y="139303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</p:spTree>
    <p:extLst>
      <p:ext uri="{BB962C8B-B14F-4D97-AF65-F5344CB8AC3E}">
        <p14:creationId xmlns:p14="http://schemas.microsoft.com/office/powerpoint/2010/main" val="255898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9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478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Conditional Statement syntax in Python: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671F8-8546-A67B-4171-7AA10F75FC59}"/>
              </a:ext>
            </a:extLst>
          </p:cNvPr>
          <p:cNvSpPr txBox="1"/>
          <p:nvPr/>
        </p:nvSpPr>
        <p:spPr>
          <a:xfrm>
            <a:off x="915593" y="2545678"/>
            <a:ext cx="3123007" cy="26841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if 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condition1: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   ...  </a:t>
            </a: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do something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endParaRPr lang="en-US" sz="1400" i="1" dirty="0">
              <a:solidFill>
                <a:srgbClr val="5C637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1400" i="1" dirty="0" err="1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elif</a:t>
            </a:r>
            <a: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condition2: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   ...  </a:t>
            </a: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do something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endParaRPr lang="en-US" sz="1400" i="1" dirty="0">
              <a:solidFill>
                <a:srgbClr val="5C637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1400" i="1" dirty="0" err="1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elif</a:t>
            </a:r>
            <a: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condition3: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   ...  </a:t>
            </a: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do something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endParaRPr lang="en-US" sz="1400" i="1" dirty="0">
              <a:solidFill>
                <a:srgbClr val="5C637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: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   ...  </a:t>
            </a: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do something</a:t>
            </a:r>
            <a:endParaRPr lang="en-US" sz="1400" dirty="0">
              <a:solidFill>
                <a:srgbClr val="BBBBBB"/>
              </a:solidFill>
              <a:effectLst/>
              <a:latin typeface="JetBrains Mono" panose="02000009000000000000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336E79-DF4C-F010-C347-7D24BBF6DCF8}"/>
              </a:ext>
            </a:extLst>
          </p:cNvPr>
          <p:cNvGrpSpPr/>
          <p:nvPr/>
        </p:nvGrpSpPr>
        <p:grpSpPr>
          <a:xfrm>
            <a:off x="7136599" y="692711"/>
            <a:ext cx="3721890" cy="5185969"/>
            <a:chOff x="6929431" y="728663"/>
            <a:chExt cx="3721890" cy="518596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8C7A02A-12B0-01E1-9DE2-64490A814036}"/>
                </a:ext>
              </a:extLst>
            </p:cNvPr>
            <p:cNvSpPr/>
            <p:nvPr/>
          </p:nvSpPr>
          <p:spPr>
            <a:xfrm>
              <a:off x="8153399" y="1405056"/>
              <a:ext cx="2497921" cy="436139"/>
            </a:xfrm>
            <a:prstGeom prst="roundRect">
              <a:avLst>
                <a:gd name="adj" fmla="val 7309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TH" sz="16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# do something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A3A3499-65FE-D409-7A80-11A93F9BD8E0}"/>
                </a:ext>
              </a:extLst>
            </p:cNvPr>
            <p:cNvSpPr/>
            <p:nvPr/>
          </p:nvSpPr>
          <p:spPr>
            <a:xfrm>
              <a:off x="7361639" y="728663"/>
              <a:ext cx="2497921" cy="436139"/>
            </a:xfrm>
            <a:prstGeom prst="roundRect">
              <a:avLst>
                <a:gd name="adj" fmla="val 7309"/>
              </a:avLst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TH" sz="16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if condition1: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2F1AD66-389D-624A-9399-8A190E2933B2}"/>
                </a:ext>
              </a:extLst>
            </p:cNvPr>
            <p:cNvSpPr/>
            <p:nvPr/>
          </p:nvSpPr>
          <p:spPr>
            <a:xfrm>
              <a:off x="8153400" y="2757541"/>
              <a:ext cx="2497921" cy="436139"/>
            </a:xfrm>
            <a:prstGeom prst="roundRect">
              <a:avLst>
                <a:gd name="adj" fmla="val 7309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TH" sz="16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# do something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0AF6C3-432A-8F6F-B904-0430EE44114B}"/>
                </a:ext>
              </a:extLst>
            </p:cNvPr>
            <p:cNvSpPr/>
            <p:nvPr/>
          </p:nvSpPr>
          <p:spPr>
            <a:xfrm>
              <a:off x="7361638" y="2085294"/>
              <a:ext cx="2497921" cy="436139"/>
            </a:xfrm>
            <a:prstGeom prst="roundRect">
              <a:avLst>
                <a:gd name="adj" fmla="val 7309"/>
              </a:avLst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TH" sz="16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elif condition2: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1021015-F00C-B56E-4722-C2FE0F95D1EE}"/>
                </a:ext>
              </a:extLst>
            </p:cNvPr>
            <p:cNvSpPr/>
            <p:nvPr/>
          </p:nvSpPr>
          <p:spPr>
            <a:xfrm>
              <a:off x="8153400" y="4118017"/>
              <a:ext cx="2497921" cy="436139"/>
            </a:xfrm>
            <a:prstGeom prst="roundRect">
              <a:avLst>
                <a:gd name="adj" fmla="val 7309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TH" sz="16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# do something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506064A-5EC0-4840-31ED-9C91F289474A}"/>
                </a:ext>
              </a:extLst>
            </p:cNvPr>
            <p:cNvSpPr/>
            <p:nvPr/>
          </p:nvSpPr>
          <p:spPr>
            <a:xfrm>
              <a:off x="7361639" y="3437779"/>
              <a:ext cx="2497921" cy="436139"/>
            </a:xfrm>
            <a:prstGeom prst="roundRect">
              <a:avLst>
                <a:gd name="adj" fmla="val 7309"/>
              </a:avLst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TH" sz="16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elif condition3: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474A459-C2A1-5A0C-5319-26850E980BC2}"/>
                </a:ext>
              </a:extLst>
            </p:cNvPr>
            <p:cNvSpPr/>
            <p:nvPr/>
          </p:nvSpPr>
          <p:spPr>
            <a:xfrm>
              <a:off x="8153400" y="5478493"/>
              <a:ext cx="2497921" cy="436139"/>
            </a:xfrm>
            <a:prstGeom prst="roundRect">
              <a:avLst>
                <a:gd name="adj" fmla="val 7309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TH" sz="16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# do something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0C1F28B-6407-1718-18C0-879AAFE9FD8A}"/>
                </a:ext>
              </a:extLst>
            </p:cNvPr>
            <p:cNvSpPr/>
            <p:nvPr/>
          </p:nvSpPr>
          <p:spPr>
            <a:xfrm>
              <a:off x="7361639" y="4801045"/>
              <a:ext cx="2497921" cy="436139"/>
            </a:xfrm>
            <a:prstGeom prst="roundRect">
              <a:avLst>
                <a:gd name="adj" fmla="val 7309"/>
              </a:avLst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TH" sz="16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else: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0A75D58-328A-C8CB-4405-0D634E286802}"/>
                </a:ext>
              </a:extLst>
            </p:cNvPr>
            <p:cNvSpPr/>
            <p:nvPr/>
          </p:nvSpPr>
          <p:spPr>
            <a:xfrm>
              <a:off x="6929431" y="946732"/>
              <a:ext cx="307188" cy="1393032"/>
            </a:xfrm>
            <a:custGeom>
              <a:avLst/>
              <a:gdLst>
                <a:gd name="connsiteX0" fmla="*/ 307188 w 307188"/>
                <a:gd name="connsiteY0" fmla="*/ 0 h 1393032"/>
                <a:gd name="connsiteX1" fmla="*/ 7 w 307188"/>
                <a:gd name="connsiteY1" fmla="*/ 628650 h 1393032"/>
                <a:gd name="connsiteX2" fmla="*/ 300044 w 307188"/>
                <a:gd name="connsiteY2" fmla="*/ 1393032 h 139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188" h="1393032">
                  <a:moveTo>
                    <a:pt x="307188" y="0"/>
                  </a:moveTo>
                  <a:cubicBezTo>
                    <a:pt x="154193" y="198239"/>
                    <a:pt x="1198" y="396478"/>
                    <a:pt x="7" y="628650"/>
                  </a:cubicBezTo>
                  <a:cubicBezTo>
                    <a:pt x="-1184" y="860822"/>
                    <a:pt x="149430" y="1126927"/>
                    <a:pt x="300044" y="139303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307188 w 307188"/>
                        <a:gd name="connsiteY0" fmla="*/ 0 h 1393032"/>
                        <a:gd name="connsiteX1" fmla="*/ 7 w 307188"/>
                        <a:gd name="connsiteY1" fmla="*/ 628650 h 1393032"/>
                        <a:gd name="connsiteX2" fmla="*/ 300044 w 307188"/>
                        <a:gd name="connsiteY2" fmla="*/ 1393032 h 13930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07188" h="1393032" extrusionOk="0">
                          <a:moveTo>
                            <a:pt x="307188" y="0"/>
                          </a:moveTo>
                          <a:cubicBezTo>
                            <a:pt x="134565" y="186132"/>
                            <a:pt x="-47762" y="414853"/>
                            <a:pt x="7" y="628650"/>
                          </a:cubicBezTo>
                          <a:cubicBezTo>
                            <a:pt x="71541" y="876132"/>
                            <a:pt x="128027" y="1127608"/>
                            <a:pt x="300044" y="139303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67CA217-E747-1D28-EC1D-50D98D0E2DAF}"/>
                </a:ext>
              </a:extLst>
            </p:cNvPr>
            <p:cNvSpPr/>
            <p:nvPr/>
          </p:nvSpPr>
          <p:spPr>
            <a:xfrm>
              <a:off x="6929431" y="2349344"/>
              <a:ext cx="307188" cy="1393032"/>
            </a:xfrm>
            <a:custGeom>
              <a:avLst/>
              <a:gdLst>
                <a:gd name="connsiteX0" fmla="*/ 307188 w 307188"/>
                <a:gd name="connsiteY0" fmla="*/ 0 h 1393032"/>
                <a:gd name="connsiteX1" fmla="*/ 7 w 307188"/>
                <a:gd name="connsiteY1" fmla="*/ 628650 h 1393032"/>
                <a:gd name="connsiteX2" fmla="*/ 300044 w 307188"/>
                <a:gd name="connsiteY2" fmla="*/ 1393032 h 139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188" h="1393032">
                  <a:moveTo>
                    <a:pt x="307188" y="0"/>
                  </a:moveTo>
                  <a:cubicBezTo>
                    <a:pt x="154193" y="198239"/>
                    <a:pt x="1198" y="396478"/>
                    <a:pt x="7" y="628650"/>
                  </a:cubicBezTo>
                  <a:cubicBezTo>
                    <a:pt x="-1184" y="860822"/>
                    <a:pt x="149430" y="1126927"/>
                    <a:pt x="300044" y="139303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307188 w 307188"/>
                        <a:gd name="connsiteY0" fmla="*/ 0 h 1393032"/>
                        <a:gd name="connsiteX1" fmla="*/ 7 w 307188"/>
                        <a:gd name="connsiteY1" fmla="*/ 628650 h 1393032"/>
                        <a:gd name="connsiteX2" fmla="*/ 300044 w 307188"/>
                        <a:gd name="connsiteY2" fmla="*/ 1393032 h 13930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07188" h="1393032" extrusionOk="0">
                          <a:moveTo>
                            <a:pt x="307188" y="0"/>
                          </a:moveTo>
                          <a:cubicBezTo>
                            <a:pt x="134565" y="186132"/>
                            <a:pt x="-47762" y="414853"/>
                            <a:pt x="7" y="628650"/>
                          </a:cubicBezTo>
                          <a:cubicBezTo>
                            <a:pt x="71541" y="876132"/>
                            <a:pt x="128027" y="1127608"/>
                            <a:pt x="300044" y="139303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68748AF-E206-B531-984F-08708BC339AD}"/>
                </a:ext>
              </a:extLst>
            </p:cNvPr>
            <p:cNvSpPr/>
            <p:nvPr/>
          </p:nvSpPr>
          <p:spPr>
            <a:xfrm>
              <a:off x="6929431" y="3751956"/>
              <a:ext cx="307188" cy="1393032"/>
            </a:xfrm>
            <a:custGeom>
              <a:avLst/>
              <a:gdLst>
                <a:gd name="connsiteX0" fmla="*/ 307188 w 307188"/>
                <a:gd name="connsiteY0" fmla="*/ 0 h 1393032"/>
                <a:gd name="connsiteX1" fmla="*/ 7 w 307188"/>
                <a:gd name="connsiteY1" fmla="*/ 628650 h 1393032"/>
                <a:gd name="connsiteX2" fmla="*/ 300044 w 307188"/>
                <a:gd name="connsiteY2" fmla="*/ 1393032 h 139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188" h="1393032">
                  <a:moveTo>
                    <a:pt x="307188" y="0"/>
                  </a:moveTo>
                  <a:cubicBezTo>
                    <a:pt x="154193" y="198239"/>
                    <a:pt x="1198" y="396478"/>
                    <a:pt x="7" y="628650"/>
                  </a:cubicBezTo>
                  <a:cubicBezTo>
                    <a:pt x="-1184" y="860822"/>
                    <a:pt x="149430" y="1126927"/>
                    <a:pt x="300044" y="139303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307188 w 307188"/>
                        <a:gd name="connsiteY0" fmla="*/ 0 h 1393032"/>
                        <a:gd name="connsiteX1" fmla="*/ 7 w 307188"/>
                        <a:gd name="connsiteY1" fmla="*/ 628650 h 1393032"/>
                        <a:gd name="connsiteX2" fmla="*/ 300044 w 307188"/>
                        <a:gd name="connsiteY2" fmla="*/ 1393032 h 13930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07188" h="1393032" extrusionOk="0">
                          <a:moveTo>
                            <a:pt x="307188" y="0"/>
                          </a:moveTo>
                          <a:cubicBezTo>
                            <a:pt x="134565" y="186132"/>
                            <a:pt x="-47762" y="414853"/>
                            <a:pt x="7" y="628650"/>
                          </a:cubicBezTo>
                          <a:cubicBezTo>
                            <a:pt x="71541" y="876132"/>
                            <a:pt x="128027" y="1127608"/>
                            <a:pt x="300044" y="139303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</p:spTree>
    <p:extLst>
      <p:ext uri="{BB962C8B-B14F-4D97-AF65-F5344CB8AC3E}">
        <p14:creationId xmlns:p14="http://schemas.microsoft.com/office/powerpoint/2010/main" val="306914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2242</TotalTime>
  <Words>1087</Words>
  <Application>Microsoft Macintosh PowerPoint</Application>
  <PresentationFormat>Widescreen</PresentationFormat>
  <Paragraphs>215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JetBrains Mono</vt:lpstr>
      <vt:lpstr>Sarabun</vt:lpstr>
      <vt:lpstr>Office Theme</vt:lpstr>
      <vt:lpstr>Python Control Flow: Branching &amp; Loop Statements</vt:lpstr>
      <vt:lpstr>Computer Program Flow: Linear</vt:lpstr>
      <vt:lpstr>Computer Program Flow: Branching</vt:lpstr>
      <vt:lpstr>Computer Program Flow: Loop</vt:lpstr>
      <vt:lpstr>Python Boolean &amp; Boolean Operators</vt:lpstr>
      <vt:lpstr>Logic Truth Table</vt:lpstr>
      <vt:lpstr>Python Comparison (Relational) Operators</vt:lpstr>
      <vt:lpstr>Python Conditional Statements</vt:lpstr>
      <vt:lpstr>Python Conditional Statements</vt:lpstr>
      <vt:lpstr>Python Conditional Statements</vt:lpstr>
      <vt:lpstr>Python Conditional Statements</vt:lpstr>
      <vt:lpstr>Python Conditional Statements</vt:lpstr>
      <vt:lpstr>Python: Exercise Conditional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Vivatsathorn Thitasirivit</dc:creator>
  <cp:lastModifiedBy>Vivatsathorn Thitasirivit</cp:lastModifiedBy>
  <cp:revision>484</cp:revision>
  <cp:lastPrinted>2023-01-26T05:15:32Z</cp:lastPrinted>
  <dcterms:created xsi:type="dcterms:W3CDTF">2022-09-05T05:12:29Z</dcterms:created>
  <dcterms:modified xsi:type="dcterms:W3CDTF">2023-02-09T11:02:02Z</dcterms:modified>
</cp:coreProperties>
</file>