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2"/>
  </p:notesMasterIdLst>
  <p:sldIdLst>
    <p:sldId id="276" r:id="rId2"/>
    <p:sldId id="322" r:id="rId3"/>
    <p:sldId id="313" r:id="rId4"/>
    <p:sldId id="288" r:id="rId5"/>
    <p:sldId id="314" r:id="rId6"/>
    <p:sldId id="316" r:id="rId7"/>
    <p:sldId id="315" r:id="rId8"/>
    <p:sldId id="317" r:id="rId9"/>
    <p:sldId id="318" r:id="rId10"/>
    <p:sldId id="319" r:id="rId11"/>
    <p:sldId id="320" r:id="rId12"/>
    <p:sldId id="323" r:id="rId13"/>
    <p:sldId id="324" r:id="rId14"/>
    <p:sldId id="326" r:id="rId15"/>
    <p:sldId id="327" r:id="rId16"/>
    <p:sldId id="329" r:id="rId17"/>
    <p:sldId id="330" r:id="rId18"/>
    <p:sldId id="331" r:id="rId19"/>
    <p:sldId id="332" r:id="rId20"/>
    <p:sldId id="33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24"/>
    <p:restoredTop sz="94638"/>
  </p:normalViewPr>
  <p:slideViewPr>
    <p:cSldViewPr snapToGrid="0">
      <p:cViewPr varScale="1">
        <p:scale>
          <a:sx n="178" d="100"/>
          <a:sy n="178" d="100"/>
        </p:scale>
        <p:origin x="8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58A47-85CD-FD4D-97F5-BF55F4246CFB}" type="datetimeFigureOut">
              <a:rPr lang="en-TH" smtClean="0"/>
              <a:t>15/2/2023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A764F-2440-B84B-A684-C5B7CB40DE34}" type="slidenum">
              <a:rPr lang="en-TH" smtClean="0"/>
              <a:t>‹#›</a:t>
            </a:fld>
            <a:endParaRPr lang="en-TH"/>
          </a:p>
        </p:txBody>
      </p:sp>
    </p:spTree>
    <p:extLst>
      <p:ext uri="{BB962C8B-B14F-4D97-AF65-F5344CB8AC3E}">
        <p14:creationId xmlns:p14="http://schemas.microsoft.com/office/powerpoint/2010/main" val="310695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29FE6F0-DA39-6143-958C-805F415443B4}" type="datetime1">
              <a:rPr lang="en-US" smtClean="0"/>
              <a:t>2/15/23</a:t>
            </a:fld>
            <a:endParaRPr lang="en-TH"/>
          </a:p>
        </p:txBody>
      </p:sp>
      <p:sp>
        <p:nvSpPr>
          <p:cNvPr id="5" name="Footer Placeholder 4"/>
          <p:cNvSpPr>
            <a:spLocks noGrp="1"/>
          </p:cNvSpPr>
          <p:nvPr>
            <p:ph type="ftr" sz="quarter" idx="11"/>
          </p:nvPr>
        </p:nvSpPr>
        <p:spPr/>
        <p:txBody>
          <a:bodyPr/>
          <a:lstStyle/>
          <a:p>
            <a:r>
              <a:rPr lang="en-US"/>
              <a:t>Introduction to Computer Programming</a:t>
            </a:r>
            <a:endParaRPr lang="en-TH"/>
          </a:p>
        </p:txBody>
      </p:sp>
      <p:sp>
        <p:nvSpPr>
          <p:cNvPr id="6" name="Slide Number Placeholder 5"/>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246386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7F3AA-A2E0-424D-85CF-1E1D32B310D2}" type="datetime1">
              <a:rPr lang="en-US" smtClean="0"/>
              <a:t>2/15/23</a:t>
            </a:fld>
            <a:endParaRPr lang="en-TH"/>
          </a:p>
        </p:txBody>
      </p:sp>
      <p:sp>
        <p:nvSpPr>
          <p:cNvPr id="5" name="Footer Placeholder 4"/>
          <p:cNvSpPr>
            <a:spLocks noGrp="1"/>
          </p:cNvSpPr>
          <p:nvPr>
            <p:ph type="ftr" sz="quarter" idx="11"/>
          </p:nvPr>
        </p:nvSpPr>
        <p:spPr/>
        <p:txBody>
          <a:bodyPr/>
          <a:lstStyle/>
          <a:p>
            <a:r>
              <a:rPr lang="en-US"/>
              <a:t>Introduction to Computer Programming</a:t>
            </a:r>
            <a:endParaRPr lang="en-TH"/>
          </a:p>
        </p:txBody>
      </p:sp>
      <p:sp>
        <p:nvSpPr>
          <p:cNvPr id="6" name="Slide Number Placeholder 5"/>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160764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536A4-C12C-2047-9322-5147294CD5E6}" type="datetime1">
              <a:rPr lang="en-US" smtClean="0"/>
              <a:t>2/15/23</a:t>
            </a:fld>
            <a:endParaRPr lang="en-TH"/>
          </a:p>
        </p:txBody>
      </p:sp>
      <p:sp>
        <p:nvSpPr>
          <p:cNvPr id="5" name="Footer Placeholder 4"/>
          <p:cNvSpPr>
            <a:spLocks noGrp="1"/>
          </p:cNvSpPr>
          <p:nvPr>
            <p:ph type="ftr" sz="quarter" idx="11"/>
          </p:nvPr>
        </p:nvSpPr>
        <p:spPr/>
        <p:txBody>
          <a:bodyPr/>
          <a:lstStyle/>
          <a:p>
            <a:r>
              <a:rPr lang="en-US"/>
              <a:t>Introduction to Computer Programming</a:t>
            </a:r>
            <a:endParaRPr lang="en-TH"/>
          </a:p>
        </p:txBody>
      </p:sp>
      <p:sp>
        <p:nvSpPr>
          <p:cNvPr id="6" name="Slide Number Placeholder 5"/>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312885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E547B-FE12-0A4D-A386-99623443C375}" type="datetime1">
              <a:rPr lang="en-US" smtClean="0"/>
              <a:t>2/15/23</a:t>
            </a:fld>
            <a:endParaRPr lang="en-TH"/>
          </a:p>
        </p:txBody>
      </p:sp>
      <p:sp>
        <p:nvSpPr>
          <p:cNvPr id="5" name="Footer Placeholder 4"/>
          <p:cNvSpPr>
            <a:spLocks noGrp="1"/>
          </p:cNvSpPr>
          <p:nvPr>
            <p:ph type="ftr" sz="quarter" idx="11"/>
          </p:nvPr>
        </p:nvSpPr>
        <p:spPr/>
        <p:txBody>
          <a:bodyPr/>
          <a:lstStyle/>
          <a:p>
            <a:r>
              <a:rPr lang="en-US"/>
              <a:t>Introduction to Computer Programming</a:t>
            </a:r>
            <a:endParaRPr lang="en-TH"/>
          </a:p>
        </p:txBody>
      </p:sp>
      <p:sp>
        <p:nvSpPr>
          <p:cNvPr id="6" name="Slide Number Placeholder 5"/>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248605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C1F8C-E71A-0044-A276-6D9345E96BB9}" type="datetime1">
              <a:rPr lang="en-US" smtClean="0"/>
              <a:t>2/15/23</a:t>
            </a:fld>
            <a:endParaRPr lang="en-TH"/>
          </a:p>
        </p:txBody>
      </p:sp>
      <p:sp>
        <p:nvSpPr>
          <p:cNvPr id="5" name="Footer Placeholder 4"/>
          <p:cNvSpPr>
            <a:spLocks noGrp="1"/>
          </p:cNvSpPr>
          <p:nvPr>
            <p:ph type="ftr" sz="quarter" idx="11"/>
          </p:nvPr>
        </p:nvSpPr>
        <p:spPr/>
        <p:txBody>
          <a:bodyPr/>
          <a:lstStyle/>
          <a:p>
            <a:r>
              <a:rPr lang="en-US"/>
              <a:t>Introduction to Computer Programming</a:t>
            </a:r>
            <a:endParaRPr lang="en-TH"/>
          </a:p>
        </p:txBody>
      </p:sp>
      <p:sp>
        <p:nvSpPr>
          <p:cNvPr id="6" name="Slide Number Placeholder 5"/>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270077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7E7F84-CF60-184E-8DA3-F83C25746EEF}" type="datetime1">
              <a:rPr lang="en-US" smtClean="0"/>
              <a:t>2/15/23</a:t>
            </a:fld>
            <a:endParaRPr lang="en-TH"/>
          </a:p>
        </p:txBody>
      </p:sp>
      <p:sp>
        <p:nvSpPr>
          <p:cNvPr id="6" name="Footer Placeholder 5"/>
          <p:cNvSpPr>
            <a:spLocks noGrp="1"/>
          </p:cNvSpPr>
          <p:nvPr>
            <p:ph type="ftr" sz="quarter" idx="11"/>
          </p:nvPr>
        </p:nvSpPr>
        <p:spPr/>
        <p:txBody>
          <a:bodyPr/>
          <a:lstStyle/>
          <a:p>
            <a:r>
              <a:rPr lang="en-US"/>
              <a:t>Introduction to Computer Programming</a:t>
            </a:r>
            <a:endParaRPr lang="en-TH"/>
          </a:p>
        </p:txBody>
      </p:sp>
      <p:sp>
        <p:nvSpPr>
          <p:cNvPr id="7" name="Slide Number Placeholder 6"/>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319843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06F1D-5FBC-544B-BF5E-2A3206624F01}" type="datetime1">
              <a:rPr lang="en-US" smtClean="0"/>
              <a:t>2/15/23</a:t>
            </a:fld>
            <a:endParaRPr lang="en-TH"/>
          </a:p>
        </p:txBody>
      </p:sp>
      <p:sp>
        <p:nvSpPr>
          <p:cNvPr id="8" name="Footer Placeholder 7"/>
          <p:cNvSpPr>
            <a:spLocks noGrp="1"/>
          </p:cNvSpPr>
          <p:nvPr>
            <p:ph type="ftr" sz="quarter" idx="11"/>
          </p:nvPr>
        </p:nvSpPr>
        <p:spPr/>
        <p:txBody>
          <a:bodyPr/>
          <a:lstStyle/>
          <a:p>
            <a:r>
              <a:rPr lang="en-US"/>
              <a:t>Introduction to Computer Programming</a:t>
            </a:r>
            <a:endParaRPr lang="en-TH"/>
          </a:p>
        </p:txBody>
      </p:sp>
      <p:sp>
        <p:nvSpPr>
          <p:cNvPr id="9" name="Slide Number Placeholder 8"/>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363399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A923E-AB7B-CE47-8DB1-D3C63C2E9304}" type="datetime1">
              <a:rPr lang="en-US" smtClean="0"/>
              <a:t>2/15/23</a:t>
            </a:fld>
            <a:endParaRPr lang="en-TH"/>
          </a:p>
        </p:txBody>
      </p:sp>
      <p:sp>
        <p:nvSpPr>
          <p:cNvPr id="4" name="Footer Placeholder 3"/>
          <p:cNvSpPr>
            <a:spLocks noGrp="1"/>
          </p:cNvSpPr>
          <p:nvPr>
            <p:ph type="ftr" sz="quarter" idx="11"/>
          </p:nvPr>
        </p:nvSpPr>
        <p:spPr/>
        <p:txBody>
          <a:bodyPr/>
          <a:lstStyle/>
          <a:p>
            <a:r>
              <a:rPr lang="en-US"/>
              <a:t>Introduction to Computer Programming</a:t>
            </a:r>
            <a:endParaRPr lang="en-TH"/>
          </a:p>
        </p:txBody>
      </p:sp>
      <p:sp>
        <p:nvSpPr>
          <p:cNvPr id="5" name="Slide Number Placeholder 4"/>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116011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1578C-E61D-D243-B06D-1CD870E7DC47}" type="datetime1">
              <a:rPr lang="en-US" smtClean="0"/>
              <a:t>2/15/23</a:t>
            </a:fld>
            <a:endParaRPr lang="en-TH"/>
          </a:p>
        </p:txBody>
      </p:sp>
      <p:sp>
        <p:nvSpPr>
          <p:cNvPr id="3" name="Footer Placeholder 2"/>
          <p:cNvSpPr>
            <a:spLocks noGrp="1"/>
          </p:cNvSpPr>
          <p:nvPr>
            <p:ph type="ftr" sz="quarter" idx="11"/>
          </p:nvPr>
        </p:nvSpPr>
        <p:spPr/>
        <p:txBody>
          <a:bodyPr/>
          <a:lstStyle/>
          <a:p>
            <a:r>
              <a:rPr lang="en-US"/>
              <a:t>Introduction to Computer Programming</a:t>
            </a:r>
            <a:endParaRPr lang="en-TH"/>
          </a:p>
        </p:txBody>
      </p:sp>
      <p:sp>
        <p:nvSpPr>
          <p:cNvPr id="4" name="Slide Number Placeholder 3"/>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234180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1C0D91-D7CF-C94B-AFF3-7AA06FE5419E}" type="datetime1">
              <a:rPr lang="en-US" smtClean="0"/>
              <a:t>2/15/23</a:t>
            </a:fld>
            <a:endParaRPr lang="en-TH"/>
          </a:p>
        </p:txBody>
      </p:sp>
      <p:sp>
        <p:nvSpPr>
          <p:cNvPr id="6" name="Footer Placeholder 5"/>
          <p:cNvSpPr>
            <a:spLocks noGrp="1"/>
          </p:cNvSpPr>
          <p:nvPr>
            <p:ph type="ftr" sz="quarter" idx="11"/>
          </p:nvPr>
        </p:nvSpPr>
        <p:spPr/>
        <p:txBody>
          <a:bodyPr/>
          <a:lstStyle/>
          <a:p>
            <a:r>
              <a:rPr lang="en-US"/>
              <a:t>Introduction to Computer Programming</a:t>
            </a:r>
            <a:endParaRPr lang="en-TH"/>
          </a:p>
        </p:txBody>
      </p:sp>
      <p:sp>
        <p:nvSpPr>
          <p:cNvPr id="7" name="Slide Number Placeholder 6"/>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302257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D31DA-CDBE-424C-AB96-A936325C1497}" type="datetime1">
              <a:rPr lang="en-US" smtClean="0"/>
              <a:t>2/15/23</a:t>
            </a:fld>
            <a:endParaRPr lang="en-TH"/>
          </a:p>
        </p:txBody>
      </p:sp>
      <p:sp>
        <p:nvSpPr>
          <p:cNvPr id="6" name="Footer Placeholder 5"/>
          <p:cNvSpPr>
            <a:spLocks noGrp="1"/>
          </p:cNvSpPr>
          <p:nvPr>
            <p:ph type="ftr" sz="quarter" idx="11"/>
          </p:nvPr>
        </p:nvSpPr>
        <p:spPr/>
        <p:txBody>
          <a:bodyPr/>
          <a:lstStyle/>
          <a:p>
            <a:r>
              <a:rPr lang="en-US"/>
              <a:t>Introduction to Computer Programming</a:t>
            </a:r>
            <a:endParaRPr lang="en-TH"/>
          </a:p>
        </p:txBody>
      </p:sp>
      <p:sp>
        <p:nvSpPr>
          <p:cNvPr id="7" name="Slide Number Placeholder 6"/>
          <p:cNvSpPr>
            <a:spLocks noGrp="1"/>
          </p:cNvSpPr>
          <p:nvPr>
            <p:ph type="sldNum" sz="quarter" idx="12"/>
          </p:nvPr>
        </p:nvSpPr>
        <p:spPr/>
        <p:txBody>
          <a:bodyPr/>
          <a:lstStyle/>
          <a:p>
            <a:fld id="{82A79A84-B2F5-E448-8A60-73858E686C94}" type="slidenum">
              <a:rPr lang="en-TH" smtClean="0"/>
              <a:t>‹#›</a:t>
            </a:fld>
            <a:endParaRPr lang="en-TH"/>
          </a:p>
        </p:txBody>
      </p:sp>
    </p:spTree>
    <p:extLst>
      <p:ext uri="{BB962C8B-B14F-4D97-AF65-F5344CB8AC3E}">
        <p14:creationId xmlns:p14="http://schemas.microsoft.com/office/powerpoint/2010/main" val="287124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Sarabun" pitchFamily="2" charset="-34"/>
                <a:cs typeface="Sarabun" pitchFamily="2" charset="-34"/>
              </a:defRPr>
            </a:lvl1pPr>
          </a:lstStyle>
          <a:p>
            <a:fld id="{79311C15-B6F0-1740-BC9A-D22E28DD3500}" type="datetime1">
              <a:rPr lang="en-US" smtClean="0"/>
              <a:t>2/15/23</a:t>
            </a:fld>
            <a:endParaRPr lang="en-TH"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arabun" pitchFamily="2" charset="-34"/>
                <a:cs typeface="Sarabun" pitchFamily="2" charset="-34"/>
              </a:defRPr>
            </a:lvl1pPr>
          </a:lstStyle>
          <a:p>
            <a:r>
              <a:rPr lang="en-US"/>
              <a:t>Introduction to Computer Programming</a:t>
            </a:r>
            <a:endParaRPr lang="en-TH"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arabun" pitchFamily="2" charset="-34"/>
                <a:cs typeface="Sarabun" pitchFamily="2" charset="-34"/>
              </a:defRPr>
            </a:lvl1pPr>
          </a:lstStyle>
          <a:p>
            <a:fld id="{82A79A84-B2F5-E448-8A60-73858E686C94}" type="slidenum">
              <a:rPr lang="en-TH" smtClean="0"/>
              <a:pPr/>
              <a:t>‹#›</a:t>
            </a:fld>
            <a:endParaRPr lang="en-TH" dirty="0"/>
          </a:p>
        </p:txBody>
      </p:sp>
    </p:spTree>
    <p:extLst>
      <p:ext uri="{BB962C8B-B14F-4D97-AF65-F5344CB8AC3E}">
        <p14:creationId xmlns:p14="http://schemas.microsoft.com/office/powerpoint/2010/main" val="20000282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600" b="1" i="0" kern="1200">
          <a:solidFill>
            <a:schemeClr val="tx1"/>
          </a:solidFill>
          <a:latin typeface="Sarabun" pitchFamily="2" charset="-34"/>
          <a:ea typeface="Roboto" panose="02000000000000000000" pitchFamily="2" charset="0"/>
          <a:cs typeface="Sarabun" pitchFamily="2"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Sarabun" pitchFamily="2" charset="-34"/>
          <a:ea typeface="+mn-ea"/>
          <a:cs typeface="Sarabun" pitchFamily="2" charset="-34"/>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arabun" pitchFamily="2" charset="-34"/>
          <a:ea typeface="+mn-ea"/>
          <a:cs typeface="Sarabun" pitchFamily="2"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Sarabun" pitchFamily="2" charset="-34"/>
          <a:ea typeface="+mn-ea"/>
          <a:cs typeface="Sarabun" pitchFamily="2"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Sarabun" pitchFamily="2" charset="-34"/>
          <a:ea typeface="+mn-ea"/>
          <a:cs typeface="Sarabun" pitchFamily="2"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Sarabun" pitchFamily="2" charset="-34"/>
          <a:ea typeface="+mn-ea"/>
          <a:cs typeface="Sarabun" pitchFamily="2"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DD99-A3C7-6582-5C3A-EB03D2CDD089}"/>
              </a:ext>
            </a:extLst>
          </p:cNvPr>
          <p:cNvSpPr>
            <a:spLocks noGrp="1"/>
          </p:cNvSpPr>
          <p:nvPr>
            <p:ph type="ctrTitle"/>
          </p:nvPr>
        </p:nvSpPr>
        <p:spPr/>
        <p:txBody>
          <a:bodyPr anchor="b"/>
          <a:lstStyle/>
          <a:p>
            <a:r>
              <a:rPr lang="en-TH" dirty="0"/>
              <a:t>Python Control Flow:</a:t>
            </a:r>
            <a:br>
              <a:rPr lang="en-TH" dirty="0"/>
            </a:br>
            <a:r>
              <a:rPr lang="en-TH" dirty="0"/>
              <a:t>Loop &amp; Iteration</a:t>
            </a:r>
          </a:p>
        </p:txBody>
      </p:sp>
      <p:sp>
        <p:nvSpPr>
          <p:cNvPr id="3" name="Subtitle 2">
            <a:extLst>
              <a:ext uri="{FF2B5EF4-FFF2-40B4-BE49-F238E27FC236}">
                <a16:creationId xmlns:a16="http://schemas.microsoft.com/office/drawing/2014/main" id="{5785D5D1-45C8-0CCA-1079-0019AC84FA11}"/>
              </a:ext>
            </a:extLst>
          </p:cNvPr>
          <p:cNvSpPr>
            <a:spLocks noGrp="1"/>
          </p:cNvSpPr>
          <p:nvPr>
            <p:ph type="subTitle" idx="1"/>
          </p:nvPr>
        </p:nvSpPr>
        <p:spPr>
          <a:xfrm>
            <a:off x="1524000" y="3602038"/>
            <a:ext cx="9144000" cy="2520156"/>
          </a:xfrm>
        </p:spPr>
        <p:txBody>
          <a:bodyPr>
            <a:normAutofit fontScale="92500" lnSpcReduction="10000"/>
          </a:bodyPr>
          <a:lstStyle/>
          <a:p>
            <a:r>
              <a:rPr lang="en-TH" dirty="0">
                <a:solidFill>
                  <a:schemeClr val="accent4"/>
                </a:solidFill>
              </a:rPr>
              <a:t>Introduction to Computer Programming (Python)</a:t>
            </a:r>
          </a:p>
          <a:p>
            <a:r>
              <a:rPr lang="en-TH" b="1" dirty="0">
                <a:solidFill>
                  <a:schemeClr val="accent4"/>
                </a:solidFill>
              </a:rPr>
              <a:t>Week 4</a:t>
            </a:r>
          </a:p>
          <a:p>
            <a:endParaRPr lang="en-TH" b="1" dirty="0">
              <a:solidFill>
                <a:schemeClr val="accent4"/>
              </a:solidFill>
            </a:endParaRPr>
          </a:p>
          <a:p>
            <a:endParaRPr lang="en-TH" b="1" dirty="0">
              <a:solidFill>
                <a:schemeClr val="accent4"/>
              </a:solidFill>
            </a:endParaRPr>
          </a:p>
          <a:p>
            <a:r>
              <a:rPr lang="en-TH" sz="1600" dirty="0">
                <a:solidFill>
                  <a:schemeClr val="accent4"/>
                </a:solidFill>
              </a:rPr>
              <a:t>Vivatsathorn Thitasirivit</a:t>
            </a:r>
          </a:p>
          <a:p>
            <a:r>
              <a:rPr lang="en-TH" sz="1600" i="1" dirty="0">
                <a:solidFill>
                  <a:schemeClr val="accent4"/>
                </a:solidFill>
              </a:rPr>
              <a:t>Rev. 1.0 (Course 1/2023)</a:t>
            </a:r>
          </a:p>
          <a:p>
            <a:r>
              <a:rPr lang="en-TH" sz="1600" i="1" dirty="0">
                <a:solidFill>
                  <a:schemeClr val="accent4"/>
                </a:solidFill>
              </a:rPr>
              <a:t>https://vtneil.com</a:t>
            </a:r>
          </a:p>
        </p:txBody>
      </p:sp>
    </p:spTree>
    <p:extLst>
      <p:ext uri="{BB962C8B-B14F-4D97-AF65-F5344CB8AC3E}">
        <p14:creationId xmlns:p14="http://schemas.microsoft.com/office/powerpoint/2010/main" val="916863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For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10</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789967" cy="2308324"/>
          </a:xfrm>
          <a:prstGeom prst="rect">
            <a:avLst/>
          </a:prstGeom>
          <a:noFill/>
        </p:spPr>
        <p:txBody>
          <a:bodyPr wrap="square" rtlCol="0">
            <a:spAutoFit/>
          </a:bodyPr>
          <a:lstStyle/>
          <a:p>
            <a:r>
              <a:rPr lang="en-US" sz="1600" dirty="0">
                <a:latin typeface="Sarabun" pitchFamily="2" charset="-34"/>
                <a:cs typeface="Sarabun" pitchFamily="2" charset="-34"/>
              </a:rPr>
              <a:t>Python’s “for loop” is very versatile. It can be used to iterate through a collection of elements, e.g., a list, set, dictionary, etc.</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Sometimes a range(…) function is used instead of original while loop setups.</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The “for loop” will iterate through every element in the specified collection.</a:t>
            </a:r>
          </a:p>
        </p:txBody>
      </p:sp>
      <p:sp>
        <p:nvSpPr>
          <p:cNvPr id="7" name="TextBox 6">
            <a:extLst>
              <a:ext uri="{FF2B5EF4-FFF2-40B4-BE49-F238E27FC236}">
                <a16:creationId xmlns:a16="http://schemas.microsoft.com/office/drawing/2014/main" id="{562671F8-8546-A67B-4171-7AA10F75FC59}"/>
              </a:ext>
            </a:extLst>
          </p:cNvPr>
          <p:cNvSpPr txBox="1"/>
          <p:nvPr/>
        </p:nvSpPr>
        <p:spPr>
          <a:xfrm>
            <a:off x="7230666" y="3105391"/>
            <a:ext cx="3584956" cy="1038037"/>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i="1" dirty="0">
                <a:solidFill>
                  <a:srgbClr val="D55FDE"/>
                </a:solidFill>
                <a:effectLst/>
                <a:latin typeface="JetBrains Mono" panose="02000009000000000000" pitchFamily="49" charset="0"/>
              </a:rPr>
              <a:t>for </a:t>
            </a:r>
            <a:r>
              <a:rPr lang="en-US" sz="1400" dirty="0">
                <a:solidFill>
                  <a:srgbClr val="BBBBBB"/>
                </a:solidFill>
                <a:effectLst/>
                <a:latin typeface="JetBrains Mono" panose="02000009000000000000" pitchFamily="49" charset="0"/>
              </a:rPr>
              <a:t>something </a:t>
            </a:r>
            <a:r>
              <a:rPr lang="en-US" sz="1400" i="1" dirty="0">
                <a:solidFill>
                  <a:srgbClr val="D55FDE"/>
                </a:solidFill>
                <a:effectLst/>
                <a:latin typeface="JetBrains Mono" panose="02000009000000000000" pitchFamily="49" charset="0"/>
              </a:rPr>
              <a:t>in </a:t>
            </a:r>
            <a:r>
              <a:rPr lang="en-US" sz="1400" dirty="0">
                <a:solidFill>
                  <a:srgbClr val="BBBBBB"/>
                </a:solidFill>
                <a:effectLst/>
                <a:latin typeface="JetBrains Mono" panose="02000009000000000000" pitchFamily="49" charset="0"/>
              </a:rPr>
              <a:t>collection:</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5C6370"/>
                </a:solidFill>
                <a:effectLst/>
                <a:latin typeface="JetBrains Mono" panose="02000009000000000000" pitchFamily="49" charset="0"/>
              </a:rPr>
              <a:t># do something here</a:t>
            </a:r>
            <a:br>
              <a:rPr lang="en-US" sz="1400" i="1" dirty="0">
                <a:solidFill>
                  <a:srgbClr val="5C6370"/>
                </a:solidFill>
                <a:effectLst/>
                <a:latin typeface="JetBrains Mono" panose="02000009000000000000" pitchFamily="49" charset="0"/>
              </a:rPr>
            </a:br>
            <a:r>
              <a:rPr lang="en-US" sz="1400" i="1" dirty="0">
                <a:solidFill>
                  <a:srgbClr val="5C6370"/>
                </a:solidFill>
                <a:effectLst/>
                <a:latin typeface="JetBrains Mono" panose="02000009000000000000" pitchFamily="49" charset="0"/>
              </a:rPr>
              <a:t>    </a:t>
            </a:r>
            <a:r>
              <a:rPr lang="en-US" sz="1400" dirty="0">
                <a:solidFill>
                  <a:srgbClr val="BBBBBB"/>
                </a:solidFill>
                <a:effectLst/>
                <a:latin typeface="JetBrains Mono" panose="02000009000000000000" pitchFamily="49" charset="0"/>
              </a:rPr>
              <a:t>...</a:t>
            </a:r>
          </a:p>
        </p:txBody>
      </p:sp>
      <p:sp>
        <p:nvSpPr>
          <p:cNvPr id="9" name="TextBox 8">
            <a:extLst>
              <a:ext uri="{FF2B5EF4-FFF2-40B4-BE49-F238E27FC236}">
                <a16:creationId xmlns:a16="http://schemas.microsoft.com/office/drawing/2014/main" id="{EC2D1BD6-0A22-C405-92AA-931FCD91954C}"/>
              </a:ext>
            </a:extLst>
          </p:cNvPr>
          <p:cNvSpPr txBox="1"/>
          <p:nvPr/>
        </p:nvSpPr>
        <p:spPr>
          <a:xfrm>
            <a:off x="6625234" y="2307173"/>
            <a:ext cx="2084785" cy="338554"/>
          </a:xfrm>
          <a:prstGeom prst="rect">
            <a:avLst/>
          </a:prstGeom>
          <a:noFill/>
        </p:spPr>
        <p:txBody>
          <a:bodyPr wrap="square" rtlCol="0">
            <a:spAutoFit/>
          </a:bodyPr>
          <a:lstStyle/>
          <a:p>
            <a:pPr algn="ctr"/>
            <a:r>
              <a:rPr lang="en-US" sz="1600" dirty="0">
                <a:latin typeface="Sarabun" pitchFamily="2" charset="-34"/>
                <a:cs typeface="Sarabun" pitchFamily="2" charset="-34"/>
              </a:rPr>
              <a:t>for keyword</a:t>
            </a:r>
          </a:p>
        </p:txBody>
      </p:sp>
      <p:cxnSp>
        <p:nvCxnSpPr>
          <p:cNvPr id="3" name="Straight Arrow Connector 2">
            <a:extLst>
              <a:ext uri="{FF2B5EF4-FFF2-40B4-BE49-F238E27FC236}">
                <a16:creationId xmlns:a16="http://schemas.microsoft.com/office/drawing/2014/main" id="{DAB2555F-799F-02B0-7671-19F493FD1989}"/>
              </a:ext>
            </a:extLst>
          </p:cNvPr>
          <p:cNvCxnSpPr>
            <a:cxnSpLocks/>
          </p:cNvCxnSpPr>
          <p:nvPr/>
        </p:nvCxnSpPr>
        <p:spPr>
          <a:xfrm flipH="1">
            <a:off x="7667627" y="2686097"/>
            <a:ext cx="4" cy="513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16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11</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789967" cy="2308324"/>
          </a:xfrm>
          <a:prstGeom prst="rect">
            <a:avLst/>
          </a:prstGeom>
          <a:noFill/>
        </p:spPr>
        <p:txBody>
          <a:bodyPr wrap="square" rtlCol="0">
            <a:spAutoFit/>
          </a:bodyPr>
          <a:lstStyle/>
          <a:p>
            <a:r>
              <a:rPr lang="en-US" sz="1600" dirty="0">
                <a:latin typeface="Sarabun" pitchFamily="2" charset="-34"/>
                <a:cs typeface="Sarabun" pitchFamily="2" charset="-34"/>
              </a:rPr>
              <a:t>For example, you want to print every element in a list beautifully.</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One way, you can use string joining to do it, which this method is more Pythonic.</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One way, you can loop through each element and print them one by one. This is a more standard method than the above one.</a:t>
            </a:r>
          </a:p>
        </p:txBody>
      </p:sp>
      <p:sp>
        <p:nvSpPr>
          <p:cNvPr id="7" name="TextBox 6">
            <a:extLst>
              <a:ext uri="{FF2B5EF4-FFF2-40B4-BE49-F238E27FC236}">
                <a16:creationId xmlns:a16="http://schemas.microsoft.com/office/drawing/2014/main" id="{562671F8-8546-A67B-4171-7AA10F75FC59}"/>
              </a:ext>
            </a:extLst>
          </p:cNvPr>
          <p:cNvSpPr txBox="1"/>
          <p:nvPr/>
        </p:nvSpPr>
        <p:spPr>
          <a:xfrm>
            <a:off x="6315670" y="2100753"/>
            <a:ext cx="4961334" cy="1908898"/>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dirty="0" err="1">
                <a:solidFill>
                  <a:srgbClr val="BBBBBB"/>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 = [</a:t>
            </a:r>
            <a:r>
              <a:rPr lang="en-US" sz="1400" dirty="0">
                <a:solidFill>
                  <a:srgbClr val="89CA78"/>
                </a:solidFill>
                <a:effectLst/>
                <a:latin typeface="JetBrains Mono" panose="02000009000000000000" pitchFamily="49" charset="0"/>
              </a:rPr>
              <a:t>'Word1'</a:t>
            </a:r>
            <a:r>
              <a:rPr lang="en-US" sz="1400" dirty="0">
                <a:solidFill>
                  <a:srgbClr val="BBBBBB"/>
                </a:solidFill>
                <a:effectLst/>
                <a:latin typeface="JetBrains Mono" panose="02000009000000000000" pitchFamily="49" charset="0"/>
              </a:rPr>
              <a:t>, </a:t>
            </a:r>
            <a:r>
              <a:rPr lang="en-US" sz="1400" dirty="0">
                <a:solidFill>
                  <a:srgbClr val="89CA78"/>
                </a:solidFill>
                <a:effectLst/>
                <a:latin typeface="JetBrains Mono" panose="02000009000000000000" pitchFamily="49" charset="0"/>
              </a:rPr>
              <a:t>'Pepsi'</a:t>
            </a:r>
            <a:r>
              <a:rPr lang="en-US" sz="1400" dirty="0">
                <a:solidFill>
                  <a:srgbClr val="BBBBBB"/>
                </a:solidFill>
                <a:effectLst/>
                <a:latin typeface="JetBrains Mono" panose="02000009000000000000" pitchFamily="49" charset="0"/>
              </a:rPr>
              <a:t>, </a:t>
            </a:r>
            <a:r>
              <a:rPr lang="en-US" sz="1400" dirty="0">
                <a:solidFill>
                  <a:srgbClr val="89CA78"/>
                </a:solidFill>
                <a:effectLst/>
                <a:latin typeface="JetBrains Mono" panose="02000009000000000000" pitchFamily="49" charset="0"/>
              </a:rPr>
              <a:t>'Fish'</a:t>
            </a:r>
            <a:r>
              <a:rPr lang="en-US" sz="1400" dirty="0">
                <a:solidFill>
                  <a:srgbClr val="BBBBBB"/>
                </a:solidFill>
                <a:effectLst/>
                <a:latin typeface="JetBrains Mono" panose="02000009000000000000" pitchFamily="49" charset="0"/>
              </a:rPr>
              <a:t>, </a:t>
            </a:r>
            <a:r>
              <a:rPr lang="en-US" sz="1400" dirty="0">
                <a:solidFill>
                  <a:srgbClr val="89CA78"/>
                </a:solidFill>
                <a:effectLst/>
                <a:latin typeface="JetBrains Mono" panose="02000009000000000000" pitchFamily="49" charset="0"/>
              </a:rPr>
              <a:t>'Chess’</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endParaRPr lang="en-US" sz="1400" dirty="0">
              <a:solidFill>
                <a:srgbClr val="BBBBBB"/>
              </a:solidFill>
              <a:effectLst/>
              <a:latin typeface="JetBrains Mono" panose="02000009000000000000" pitchFamily="49" charset="0"/>
            </a:endParaRPr>
          </a:p>
          <a:p>
            <a:endParaRPr lang="en-US" sz="1400" dirty="0">
              <a:solidFill>
                <a:srgbClr val="BBBBBB"/>
              </a:solidFill>
              <a:latin typeface="JetBrains Mono" panose="02000009000000000000" pitchFamily="49" charset="0"/>
            </a:endParaRPr>
          </a:p>
          <a:p>
            <a:br>
              <a:rPr lang="en-US" sz="1400" dirty="0">
                <a:solidFill>
                  <a:srgbClr val="BBBBBB"/>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for </a:t>
            </a:r>
            <a:r>
              <a:rPr lang="en-US" sz="1400" dirty="0">
                <a:solidFill>
                  <a:srgbClr val="BBBBBB"/>
                </a:solidFill>
                <a:effectLst/>
                <a:latin typeface="JetBrains Mono" panose="02000009000000000000" pitchFamily="49" charset="0"/>
              </a:rPr>
              <a:t>x </a:t>
            </a:r>
            <a:r>
              <a:rPr lang="en-US" sz="1400" i="1" dirty="0">
                <a:solidFill>
                  <a:srgbClr val="D55FDE"/>
                </a:solidFill>
                <a:effectLst/>
                <a:latin typeface="JetBrains Mono" panose="02000009000000000000" pitchFamily="49" charset="0"/>
              </a:rPr>
              <a:t>in </a:t>
            </a:r>
            <a:r>
              <a:rPr lang="en-US" sz="1400" dirty="0" err="1">
                <a:solidFill>
                  <a:srgbClr val="BBBBBB"/>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5C6370"/>
                </a:solidFill>
                <a:effectLst/>
                <a:latin typeface="JetBrains Mono" panose="02000009000000000000" pitchFamily="49" charset="0"/>
              </a:rPr>
              <a:t># x now represents each element in </a:t>
            </a:r>
            <a:r>
              <a:rPr lang="en-US" sz="1400" i="1" dirty="0" err="1">
                <a:solidFill>
                  <a:srgbClr val="5C6370"/>
                </a:solidFill>
                <a:effectLst/>
                <a:latin typeface="JetBrains Mono" panose="02000009000000000000" pitchFamily="49" charset="0"/>
              </a:rPr>
              <a:t>lst</a:t>
            </a:r>
            <a:br>
              <a:rPr lang="en-US" sz="1400" i="1" dirty="0">
                <a:solidFill>
                  <a:srgbClr val="5C6370"/>
                </a:solidFill>
                <a:effectLst/>
                <a:latin typeface="JetBrains Mono" panose="02000009000000000000" pitchFamily="49" charset="0"/>
              </a:rPr>
            </a:br>
            <a:r>
              <a:rPr lang="en-US" sz="1400" i="1" dirty="0">
                <a:solidFill>
                  <a:srgbClr val="5C6370"/>
                </a:solidFill>
                <a:effectLst/>
                <a:latin typeface="JetBrains Mono" panose="02000009000000000000" pitchFamily="49" charset="0"/>
              </a:rPr>
              <a:t>    </a:t>
            </a: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(x)</a:t>
            </a:r>
          </a:p>
        </p:txBody>
      </p:sp>
      <p:sp>
        <p:nvSpPr>
          <p:cNvPr id="11" name="Title 1">
            <a:extLst>
              <a:ext uri="{FF2B5EF4-FFF2-40B4-BE49-F238E27FC236}">
                <a16:creationId xmlns:a16="http://schemas.microsoft.com/office/drawing/2014/main" id="{8EE2E86B-A27F-354C-BCF1-114F6E8F2A6F}"/>
              </a:ext>
            </a:extLst>
          </p:cNvPr>
          <p:cNvSpPr>
            <a:spLocks noGrp="1"/>
          </p:cNvSpPr>
          <p:nvPr>
            <p:ph type="title"/>
          </p:nvPr>
        </p:nvSpPr>
        <p:spPr>
          <a:xfrm>
            <a:off x="838200" y="365125"/>
            <a:ext cx="10515600" cy="1325563"/>
          </a:xfrm>
        </p:spPr>
        <p:txBody>
          <a:bodyPr>
            <a:normAutofit/>
          </a:bodyPr>
          <a:lstStyle/>
          <a:p>
            <a:r>
              <a:rPr lang="en-TH" sz="2400" dirty="0">
                <a:solidFill>
                  <a:schemeClr val="accent4"/>
                </a:solidFill>
              </a:rPr>
              <a:t>Python</a:t>
            </a:r>
            <a:br>
              <a:rPr lang="en-TH" dirty="0"/>
            </a:br>
            <a:r>
              <a:rPr lang="en-TH" dirty="0"/>
              <a:t>For Loop</a:t>
            </a:r>
          </a:p>
        </p:txBody>
      </p:sp>
    </p:spTree>
    <p:extLst>
      <p:ext uri="{BB962C8B-B14F-4D97-AF65-F5344CB8AC3E}">
        <p14:creationId xmlns:p14="http://schemas.microsoft.com/office/powerpoint/2010/main" val="138173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12</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789967" cy="1569660"/>
          </a:xfrm>
          <a:prstGeom prst="rect">
            <a:avLst/>
          </a:prstGeom>
          <a:noFill/>
        </p:spPr>
        <p:txBody>
          <a:bodyPr wrap="square" rtlCol="0">
            <a:spAutoFit/>
          </a:bodyPr>
          <a:lstStyle/>
          <a:p>
            <a:r>
              <a:rPr lang="en-US" sz="1600" dirty="0">
                <a:latin typeface="Sarabun" pitchFamily="2" charset="-34"/>
                <a:cs typeface="Sarabun" pitchFamily="2" charset="-34"/>
              </a:rPr>
              <a:t>Sometimes, you want to iterate through a list of integers (counting): 0, 1, 2, 3, … , n</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In Python, there is an easy way for that.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You can use range(…) generator function.</a:t>
            </a:r>
          </a:p>
        </p:txBody>
      </p:sp>
      <p:sp>
        <p:nvSpPr>
          <p:cNvPr id="7" name="TextBox 6">
            <a:extLst>
              <a:ext uri="{FF2B5EF4-FFF2-40B4-BE49-F238E27FC236}">
                <a16:creationId xmlns:a16="http://schemas.microsoft.com/office/drawing/2014/main" id="{562671F8-8546-A67B-4171-7AA10F75FC59}"/>
              </a:ext>
            </a:extLst>
          </p:cNvPr>
          <p:cNvSpPr txBox="1"/>
          <p:nvPr/>
        </p:nvSpPr>
        <p:spPr>
          <a:xfrm>
            <a:off x="838199" y="4115423"/>
            <a:ext cx="3390901" cy="1013922"/>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i="1" dirty="0">
                <a:solidFill>
                  <a:srgbClr val="D55FDE"/>
                </a:solidFill>
                <a:effectLst/>
                <a:latin typeface="JetBrains Mono" panose="02000009000000000000" pitchFamily="49" charset="0"/>
              </a:rPr>
              <a:t>for </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in </a:t>
            </a:r>
            <a:r>
              <a:rPr lang="en-US" sz="1400" dirty="0">
                <a:solidFill>
                  <a:srgbClr val="2BBAC5"/>
                </a:solidFill>
                <a:effectLst/>
                <a:latin typeface="JetBrains Mono" panose="02000009000000000000" pitchFamily="49" charset="0"/>
              </a:rPr>
              <a:t>range</a:t>
            </a:r>
            <a:r>
              <a:rPr lang="en-US" sz="1400" dirty="0">
                <a:solidFill>
                  <a:srgbClr val="BBBBBB"/>
                </a:solidFill>
                <a:effectLst/>
                <a:latin typeface="JetBrains Mono" panose="02000009000000000000" pitchFamily="49" charset="0"/>
              </a:rPr>
              <a:t>(</a:t>
            </a:r>
            <a:r>
              <a:rPr lang="en-US" sz="1400" dirty="0">
                <a:solidFill>
                  <a:srgbClr val="D19A66"/>
                </a:solidFill>
                <a:effectLst/>
                <a:latin typeface="JetBrains Mono" panose="02000009000000000000" pitchFamily="49" charset="0"/>
              </a:rPr>
              <a:t>10</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a:t>
            </a:r>
          </a:p>
        </p:txBody>
      </p:sp>
      <p:sp>
        <p:nvSpPr>
          <p:cNvPr id="11" name="Title 1">
            <a:extLst>
              <a:ext uri="{FF2B5EF4-FFF2-40B4-BE49-F238E27FC236}">
                <a16:creationId xmlns:a16="http://schemas.microsoft.com/office/drawing/2014/main" id="{8EE2E86B-A27F-354C-BCF1-114F6E8F2A6F}"/>
              </a:ext>
            </a:extLst>
          </p:cNvPr>
          <p:cNvSpPr>
            <a:spLocks noGrp="1"/>
          </p:cNvSpPr>
          <p:nvPr>
            <p:ph type="title"/>
          </p:nvPr>
        </p:nvSpPr>
        <p:spPr>
          <a:xfrm>
            <a:off x="838200" y="365125"/>
            <a:ext cx="10515600" cy="1325563"/>
          </a:xfrm>
        </p:spPr>
        <p:txBody>
          <a:bodyPr>
            <a:normAutofit/>
          </a:bodyPr>
          <a:lstStyle/>
          <a:p>
            <a:r>
              <a:rPr lang="en-TH" sz="2400" dirty="0">
                <a:solidFill>
                  <a:schemeClr val="accent4"/>
                </a:solidFill>
              </a:rPr>
              <a:t>Python</a:t>
            </a:r>
            <a:br>
              <a:rPr lang="en-TH" dirty="0"/>
            </a:br>
            <a:r>
              <a:rPr lang="en-TH" dirty="0"/>
              <a:t>For Loop</a:t>
            </a:r>
          </a:p>
        </p:txBody>
      </p:sp>
      <p:sp>
        <p:nvSpPr>
          <p:cNvPr id="2" name="TextBox 1">
            <a:extLst>
              <a:ext uri="{FF2B5EF4-FFF2-40B4-BE49-F238E27FC236}">
                <a16:creationId xmlns:a16="http://schemas.microsoft.com/office/drawing/2014/main" id="{EED45CFD-C8A1-8424-7BF0-68103CDE9415}"/>
              </a:ext>
            </a:extLst>
          </p:cNvPr>
          <p:cNvSpPr txBox="1"/>
          <p:nvPr/>
        </p:nvSpPr>
        <p:spPr>
          <a:xfrm>
            <a:off x="6563833" y="1854994"/>
            <a:ext cx="4789967" cy="1569660"/>
          </a:xfrm>
          <a:prstGeom prst="rect">
            <a:avLst/>
          </a:prstGeom>
          <a:noFill/>
        </p:spPr>
        <p:txBody>
          <a:bodyPr wrap="square" rtlCol="0">
            <a:spAutoFit/>
          </a:bodyPr>
          <a:lstStyle/>
          <a:p>
            <a:r>
              <a:rPr lang="en-US" sz="1600" dirty="0">
                <a:latin typeface="Sarabun" pitchFamily="2" charset="-34"/>
                <a:cs typeface="Sarabun" pitchFamily="2" charset="-34"/>
              </a:rPr>
              <a:t>But if you want to start from 1? Or from any number? The research work is on you!</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You can also use range for iterating a list with index, but this practice is NOT recommended in Python because there is a better way to do it.</a:t>
            </a:r>
          </a:p>
        </p:txBody>
      </p:sp>
      <p:sp>
        <p:nvSpPr>
          <p:cNvPr id="3" name="TextBox 2">
            <a:extLst>
              <a:ext uri="{FF2B5EF4-FFF2-40B4-BE49-F238E27FC236}">
                <a16:creationId xmlns:a16="http://schemas.microsoft.com/office/drawing/2014/main" id="{2B538D95-EA27-A2B8-AD44-AAE53A133271}"/>
              </a:ext>
            </a:extLst>
          </p:cNvPr>
          <p:cNvSpPr txBox="1"/>
          <p:nvPr/>
        </p:nvSpPr>
        <p:spPr>
          <a:xfrm>
            <a:off x="6563833" y="3988878"/>
            <a:ext cx="4895851" cy="1325562"/>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dirty="0" err="1">
                <a:solidFill>
                  <a:srgbClr val="BBBBBB"/>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 = [</a:t>
            </a:r>
            <a:r>
              <a:rPr lang="en-US" sz="1400" dirty="0">
                <a:solidFill>
                  <a:srgbClr val="89CA78"/>
                </a:solidFill>
                <a:effectLst/>
                <a:latin typeface="JetBrains Mono" panose="02000009000000000000" pitchFamily="49" charset="0"/>
              </a:rPr>
              <a:t>'Word1'</a:t>
            </a:r>
            <a:r>
              <a:rPr lang="en-US" sz="1400" dirty="0">
                <a:solidFill>
                  <a:srgbClr val="BBBBBB"/>
                </a:solidFill>
                <a:effectLst/>
                <a:latin typeface="JetBrains Mono" panose="02000009000000000000" pitchFamily="49" charset="0"/>
              </a:rPr>
              <a:t>, </a:t>
            </a:r>
            <a:r>
              <a:rPr lang="en-US" sz="1400" dirty="0">
                <a:solidFill>
                  <a:srgbClr val="89CA78"/>
                </a:solidFill>
                <a:effectLst/>
                <a:latin typeface="JetBrains Mono" panose="02000009000000000000" pitchFamily="49" charset="0"/>
              </a:rPr>
              <a:t>'Pepsi'</a:t>
            </a:r>
            <a:r>
              <a:rPr lang="en-US" sz="1400" dirty="0">
                <a:solidFill>
                  <a:srgbClr val="BBBBBB"/>
                </a:solidFill>
                <a:effectLst/>
                <a:latin typeface="JetBrains Mono" panose="02000009000000000000" pitchFamily="49" charset="0"/>
              </a:rPr>
              <a:t>, </a:t>
            </a:r>
            <a:r>
              <a:rPr lang="en-US" sz="1400" dirty="0">
                <a:solidFill>
                  <a:srgbClr val="89CA78"/>
                </a:solidFill>
                <a:effectLst/>
                <a:latin typeface="JetBrains Mono" panose="02000009000000000000" pitchFamily="49" charset="0"/>
              </a:rPr>
              <a:t>'Fish'</a:t>
            </a:r>
            <a:r>
              <a:rPr lang="en-US" sz="1400" dirty="0">
                <a:solidFill>
                  <a:srgbClr val="BBBBBB"/>
                </a:solidFill>
                <a:effectLst/>
                <a:latin typeface="JetBrains Mono" panose="02000009000000000000" pitchFamily="49" charset="0"/>
              </a:rPr>
              <a:t>, </a:t>
            </a:r>
            <a:r>
              <a:rPr lang="en-US" sz="1400" dirty="0">
                <a:solidFill>
                  <a:srgbClr val="89CA78"/>
                </a:solidFill>
                <a:effectLst/>
                <a:latin typeface="JetBrains Mono" panose="02000009000000000000" pitchFamily="49" charset="0"/>
              </a:rPr>
              <a:t>'Chess'</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for </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in </a:t>
            </a:r>
            <a:r>
              <a:rPr lang="en-US" sz="1400" dirty="0">
                <a:solidFill>
                  <a:srgbClr val="2BBAC5"/>
                </a:solidFill>
                <a:effectLst/>
                <a:latin typeface="JetBrains Mono" panose="02000009000000000000" pitchFamily="49" charset="0"/>
              </a:rPr>
              <a:t>range</a:t>
            </a:r>
            <a:r>
              <a:rPr lang="en-US" sz="1400" dirty="0">
                <a:solidFill>
                  <a:srgbClr val="BBBBBB"/>
                </a:solidFill>
                <a:effectLst/>
                <a:latin typeface="JetBrains Mono" panose="02000009000000000000" pitchFamily="49" charset="0"/>
              </a:rPr>
              <a:t>(</a:t>
            </a:r>
            <a:r>
              <a:rPr lang="en-US" sz="1400" dirty="0" err="1">
                <a:solidFill>
                  <a:srgbClr val="2BBAC5"/>
                </a:solidFill>
                <a:effectLst/>
                <a:latin typeface="JetBrains Mono" panose="02000009000000000000" pitchFamily="49" charset="0"/>
              </a:rPr>
              <a:t>len</a:t>
            </a:r>
            <a:r>
              <a:rPr lang="en-US" sz="1400" dirty="0">
                <a:solidFill>
                  <a:srgbClr val="BBBBBB"/>
                </a:solidFill>
                <a:effectLst/>
                <a:latin typeface="JetBrains Mono" panose="02000009000000000000" pitchFamily="49" charset="0"/>
              </a:rPr>
              <a:t>(</a:t>
            </a:r>
            <a:r>
              <a:rPr lang="en-US" sz="1400" dirty="0" err="1">
                <a:solidFill>
                  <a:srgbClr val="BBBBBB"/>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a:t>
            </a:r>
            <a:r>
              <a:rPr lang="en-US" sz="1400" dirty="0" err="1">
                <a:solidFill>
                  <a:srgbClr val="BBBBBB"/>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a:t>
            </a:r>
          </a:p>
        </p:txBody>
      </p:sp>
    </p:spTree>
    <p:extLst>
      <p:ext uri="{BB962C8B-B14F-4D97-AF65-F5344CB8AC3E}">
        <p14:creationId xmlns:p14="http://schemas.microsoft.com/office/powerpoint/2010/main" val="10460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For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13</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291014" cy="4278094"/>
          </a:xfrm>
          <a:prstGeom prst="rect">
            <a:avLst/>
          </a:prstGeom>
          <a:noFill/>
        </p:spPr>
        <p:txBody>
          <a:bodyPr wrap="square" rtlCol="0">
            <a:spAutoFit/>
          </a:bodyPr>
          <a:lstStyle/>
          <a:p>
            <a:r>
              <a:rPr lang="en-US" sz="1600" b="1" dirty="0">
                <a:latin typeface="Sarabun" pitchFamily="2" charset="-34"/>
                <a:cs typeface="Sarabun" pitchFamily="2" charset="-34"/>
              </a:rPr>
              <a:t>Exercise 3</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Write a program that calculate the factorial of </a:t>
            </a:r>
            <a:r>
              <a:rPr lang="en-US" sz="1600" i="1" dirty="0">
                <a:latin typeface="Sarabun" pitchFamily="2" charset="-34"/>
                <a:cs typeface="Sarabun" pitchFamily="2" charset="-34"/>
              </a:rPr>
              <a:t>n</a:t>
            </a:r>
            <a:r>
              <a:rPr lang="en-US" sz="1600" dirty="0">
                <a:latin typeface="Sarabun" pitchFamily="2" charset="-34"/>
                <a:cs typeface="Sarabun" pitchFamily="2" charset="-34"/>
              </a:rPr>
              <a:t> using “for loop.”</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A program should prompt user for integer </a:t>
            </a:r>
            <a:r>
              <a:rPr lang="en-US" sz="1600" i="1" dirty="0">
                <a:latin typeface="Sarabun" pitchFamily="2" charset="-34"/>
                <a:cs typeface="Sarabun" pitchFamily="2" charset="-34"/>
              </a:rPr>
              <a:t>n</a:t>
            </a:r>
            <a:r>
              <a:rPr lang="en-US" sz="1600" dirty="0">
                <a:latin typeface="Sarabun" pitchFamily="2" charset="-34"/>
                <a:cs typeface="Sarabun" pitchFamily="2" charset="-34"/>
              </a:rPr>
              <a: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A program should also check for negative integers. Print “INVALID” if input is negative.</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Recall that 	0! = 1</a:t>
            </a:r>
          </a:p>
          <a:p>
            <a:r>
              <a:rPr lang="en-US" sz="1600" dirty="0">
                <a:latin typeface="Sarabun" pitchFamily="2" charset="-34"/>
                <a:cs typeface="Sarabun" pitchFamily="2" charset="-34"/>
              </a:rPr>
              <a:t>			1! = 1</a:t>
            </a:r>
          </a:p>
          <a:p>
            <a:r>
              <a:rPr lang="en-US" sz="1600" dirty="0">
                <a:latin typeface="Sarabun" pitchFamily="2" charset="-34"/>
                <a:cs typeface="Sarabun" pitchFamily="2" charset="-34"/>
              </a:rPr>
              <a:t>			2! = 2</a:t>
            </a:r>
          </a:p>
          <a:p>
            <a:r>
              <a:rPr lang="en-US" sz="1600" dirty="0">
                <a:latin typeface="Sarabun" pitchFamily="2" charset="-34"/>
                <a:cs typeface="Sarabun" pitchFamily="2" charset="-34"/>
              </a:rPr>
              <a:t>			3! = 6</a:t>
            </a:r>
          </a:p>
          <a:p>
            <a:r>
              <a:rPr lang="en-US" sz="1600" dirty="0">
                <a:latin typeface="Sarabun" pitchFamily="2" charset="-34"/>
                <a:cs typeface="Sarabun" pitchFamily="2" charset="-34"/>
              </a:rPr>
              <a:t>			4! = 24</a:t>
            </a:r>
          </a:p>
          <a:p>
            <a:r>
              <a:rPr lang="en-US" sz="1600" dirty="0">
                <a:latin typeface="Sarabun" pitchFamily="2" charset="-34"/>
                <a:cs typeface="Sarabun" pitchFamily="2" charset="-34"/>
              </a:rPr>
              <a:t>			5! = 120</a:t>
            </a:r>
          </a:p>
          <a:p>
            <a:r>
              <a:rPr lang="en-US" sz="1600" dirty="0">
                <a:latin typeface="Sarabun" pitchFamily="2" charset="-34"/>
                <a:cs typeface="Sarabun" pitchFamily="2" charset="-34"/>
              </a:rPr>
              <a:t>			…</a:t>
            </a:r>
          </a:p>
        </p:txBody>
      </p:sp>
    </p:spTree>
    <p:extLst>
      <p:ext uri="{BB962C8B-B14F-4D97-AF65-F5344CB8AC3E}">
        <p14:creationId xmlns:p14="http://schemas.microsoft.com/office/powerpoint/2010/main" val="329181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For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14</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8" y="1854994"/>
            <a:ext cx="6634165" cy="3293209"/>
          </a:xfrm>
          <a:prstGeom prst="rect">
            <a:avLst/>
          </a:prstGeom>
          <a:noFill/>
        </p:spPr>
        <p:txBody>
          <a:bodyPr wrap="square" rtlCol="0">
            <a:spAutoFit/>
          </a:bodyPr>
          <a:lstStyle/>
          <a:p>
            <a:r>
              <a:rPr lang="en-US" sz="1600" b="1" dirty="0">
                <a:latin typeface="Sarabun" pitchFamily="2" charset="-34"/>
                <a:cs typeface="Sarabun" pitchFamily="2" charset="-34"/>
              </a:rPr>
              <a:t>Exercise 4</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Write a function that takes a list of strings as a parameter.</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The function should return a new list of strings without empty element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Example:</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Input	x = ["Joe", "Sarah", "Mike", "Jess", "", "Matt", "", "Greg"]</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Output	f(x) = ["Joe", "Sarah", "Mike", "Jess", "Matt", "Greg"]</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You should be able to begin writing functions on your own right now.</a:t>
            </a:r>
          </a:p>
        </p:txBody>
      </p:sp>
    </p:spTree>
    <p:extLst>
      <p:ext uri="{BB962C8B-B14F-4D97-AF65-F5344CB8AC3E}">
        <p14:creationId xmlns:p14="http://schemas.microsoft.com/office/powerpoint/2010/main" val="244556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Control Statement in a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15</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6119806" cy="1569660"/>
          </a:xfrm>
          <a:prstGeom prst="rect">
            <a:avLst/>
          </a:prstGeom>
          <a:noFill/>
        </p:spPr>
        <p:txBody>
          <a:bodyPr wrap="square" rtlCol="0">
            <a:spAutoFit/>
          </a:bodyPr>
          <a:lstStyle/>
          <a:p>
            <a:r>
              <a:rPr lang="en-US" sz="1600" dirty="0">
                <a:latin typeface="Sarabun" pitchFamily="2" charset="-34"/>
                <a:cs typeface="Sarabun" pitchFamily="2" charset="-34"/>
              </a:rPr>
              <a:t>There are 3 types of control statements in Python, which are used to control the flow of the program, especially in a loop.</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1. Break		breaks from current loop now</a:t>
            </a:r>
          </a:p>
          <a:p>
            <a:r>
              <a:rPr lang="en-US" sz="1600" dirty="0">
                <a:latin typeface="Sarabun" pitchFamily="2" charset="-34"/>
                <a:cs typeface="Sarabun" pitchFamily="2" charset="-34"/>
              </a:rPr>
              <a:t>2. Continue	skips current loop and go to next iteration</a:t>
            </a:r>
          </a:p>
          <a:p>
            <a:r>
              <a:rPr lang="en-US" sz="1600" dirty="0">
                <a:latin typeface="Sarabun" pitchFamily="2" charset="-34"/>
                <a:cs typeface="Sarabun" pitchFamily="2" charset="-34"/>
              </a:rPr>
              <a:t>3. Pass		means do nothing (just a placeholder statement)</a:t>
            </a:r>
          </a:p>
        </p:txBody>
      </p:sp>
      <p:sp>
        <p:nvSpPr>
          <p:cNvPr id="7" name="TextBox 6">
            <a:extLst>
              <a:ext uri="{FF2B5EF4-FFF2-40B4-BE49-F238E27FC236}">
                <a16:creationId xmlns:a16="http://schemas.microsoft.com/office/drawing/2014/main" id="{562671F8-8546-A67B-4171-7AA10F75FC59}"/>
              </a:ext>
            </a:extLst>
          </p:cNvPr>
          <p:cNvSpPr txBox="1"/>
          <p:nvPr/>
        </p:nvSpPr>
        <p:spPr>
          <a:xfrm>
            <a:off x="7237809" y="2613247"/>
            <a:ext cx="2949179" cy="1038037"/>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i="1" dirty="0">
                <a:solidFill>
                  <a:srgbClr val="D55FDE"/>
                </a:solidFill>
                <a:effectLst/>
                <a:latin typeface="JetBrains Mono" panose="02000009000000000000" pitchFamily="49" charset="0"/>
              </a:rPr>
              <a:t>while </a:t>
            </a:r>
            <a:r>
              <a:rPr lang="en-US" sz="1400" dirty="0">
                <a:solidFill>
                  <a:srgbClr val="BBBBBB"/>
                </a:solidFill>
                <a:effectLst/>
                <a:latin typeface="JetBrains Mono" panose="02000009000000000000" pitchFamily="49" charset="0"/>
              </a:rPr>
              <a:t>condition:</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5C6370"/>
                </a:solidFill>
                <a:effectLst/>
                <a:latin typeface="JetBrains Mono" panose="02000009000000000000" pitchFamily="49" charset="0"/>
              </a:rPr>
              <a:t># do something here</a:t>
            </a:r>
            <a:br>
              <a:rPr lang="en-US" sz="1400" i="1" dirty="0">
                <a:solidFill>
                  <a:srgbClr val="5C6370"/>
                </a:solidFill>
                <a:effectLst/>
                <a:latin typeface="JetBrains Mono" panose="02000009000000000000" pitchFamily="49" charset="0"/>
              </a:rPr>
            </a:br>
            <a:r>
              <a:rPr lang="en-US" sz="1400" i="1" dirty="0">
                <a:solidFill>
                  <a:srgbClr val="5C6370"/>
                </a:solidFill>
                <a:effectLst/>
                <a:latin typeface="JetBrains Mono" panose="02000009000000000000" pitchFamily="49" charset="0"/>
              </a:rPr>
              <a:t>    </a:t>
            </a:r>
            <a:r>
              <a:rPr lang="en-US" sz="1400" dirty="0">
                <a:solidFill>
                  <a:srgbClr val="BBBBBB"/>
                </a:solidFill>
                <a:effectLst/>
                <a:latin typeface="JetBrains Mono" panose="02000009000000000000" pitchFamily="49" charset="0"/>
              </a:rPr>
              <a:t>...</a:t>
            </a:r>
          </a:p>
        </p:txBody>
      </p:sp>
      <p:sp>
        <p:nvSpPr>
          <p:cNvPr id="9" name="TextBox 8">
            <a:extLst>
              <a:ext uri="{FF2B5EF4-FFF2-40B4-BE49-F238E27FC236}">
                <a16:creationId xmlns:a16="http://schemas.microsoft.com/office/drawing/2014/main" id="{EC2D1BD6-0A22-C405-92AA-931FCD91954C}"/>
              </a:ext>
            </a:extLst>
          </p:cNvPr>
          <p:cNvSpPr txBox="1"/>
          <p:nvPr/>
        </p:nvSpPr>
        <p:spPr>
          <a:xfrm>
            <a:off x="6632377" y="1815029"/>
            <a:ext cx="2084785" cy="338554"/>
          </a:xfrm>
          <a:prstGeom prst="rect">
            <a:avLst/>
          </a:prstGeom>
          <a:noFill/>
        </p:spPr>
        <p:txBody>
          <a:bodyPr wrap="square" rtlCol="0">
            <a:spAutoFit/>
          </a:bodyPr>
          <a:lstStyle/>
          <a:p>
            <a:pPr algn="ctr"/>
            <a:r>
              <a:rPr lang="en-US" sz="1600" dirty="0">
                <a:latin typeface="Sarabun" pitchFamily="2" charset="-34"/>
                <a:cs typeface="Sarabun" pitchFamily="2" charset="-34"/>
              </a:rPr>
              <a:t>while keyword</a:t>
            </a:r>
          </a:p>
        </p:txBody>
      </p:sp>
      <p:cxnSp>
        <p:nvCxnSpPr>
          <p:cNvPr id="3" name="Straight Arrow Connector 2">
            <a:extLst>
              <a:ext uri="{FF2B5EF4-FFF2-40B4-BE49-F238E27FC236}">
                <a16:creationId xmlns:a16="http://schemas.microsoft.com/office/drawing/2014/main" id="{DAB2555F-799F-02B0-7671-19F493FD1989}"/>
              </a:ext>
            </a:extLst>
          </p:cNvPr>
          <p:cNvCxnSpPr>
            <a:cxnSpLocks/>
          </p:cNvCxnSpPr>
          <p:nvPr/>
        </p:nvCxnSpPr>
        <p:spPr>
          <a:xfrm flipH="1">
            <a:off x="7674770" y="2193953"/>
            <a:ext cx="4" cy="513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79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Control Statement: Break</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16</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6119806" cy="2308324"/>
          </a:xfrm>
          <a:prstGeom prst="rect">
            <a:avLst/>
          </a:prstGeom>
          <a:noFill/>
        </p:spPr>
        <p:txBody>
          <a:bodyPr wrap="square" rtlCol="0">
            <a:spAutoFit/>
          </a:bodyPr>
          <a:lstStyle/>
          <a:p>
            <a:r>
              <a:rPr lang="en-US" sz="1600" b="1" dirty="0">
                <a:latin typeface="Sarabun" pitchFamily="2" charset="-34"/>
                <a:cs typeface="Sarabun" pitchFamily="2" charset="-34"/>
              </a:rPr>
              <a:t>Break Examples</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A function that searches the list for an element </a:t>
            </a:r>
            <a:r>
              <a:rPr lang="en-US" sz="1600" i="1" dirty="0">
                <a:latin typeface="Sarabun" pitchFamily="2" charset="-34"/>
                <a:cs typeface="Sarabun" pitchFamily="2" charset="-34"/>
              </a:rPr>
              <a:t>k</a:t>
            </a:r>
            <a:r>
              <a:rPr lang="en-US" sz="1600" dirty="0">
                <a:latin typeface="Sarabun" pitchFamily="2" charset="-34"/>
                <a:cs typeface="Sarabun" pitchFamily="2" charset="-34"/>
              </a:rPr>
              <a: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If the element exists, it should return True, else False.</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Key Idea: we search the list from the beginning to the end. If the element is found, you can stop the loop there and not wasting time on other elements because you reached the objective.</a:t>
            </a:r>
          </a:p>
        </p:txBody>
      </p:sp>
      <p:sp>
        <p:nvSpPr>
          <p:cNvPr id="7" name="TextBox 6">
            <a:extLst>
              <a:ext uri="{FF2B5EF4-FFF2-40B4-BE49-F238E27FC236}">
                <a16:creationId xmlns:a16="http://schemas.microsoft.com/office/drawing/2014/main" id="{562671F8-8546-A67B-4171-7AA10F75FC59}"/>
              </a:ext>
            </a:extLst>
          </p:cNvPr>
          <p:cNvSpPr txBox="1"/>
          <p:nvPr/>
        </p:nvSpPr>
        <p:spPr>
          <a:xfrm>
            <a:off x="7487841" y="2120328"/>
            <a:ext cx="3106341" cy="2308324"/>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i="1" dirty="0">
                <a:solidFill>
                  <a:srgbClr val="D55FDE"/>
                </a:solidFill>
                <a:effectLst/>
                <a:latin typeface="JetBrains Mono" panose="02000009000000000000" pitchFamily="49" charset="0"/>
              </a:rPr>
              <a:t>def </a:t>
            </a:r>
            <a:r>
              <a:rPr lang="en-US" sz="1400" dirty="0">
                <a:solidFill>
                  <a:srgbClr val="61AFEF"/>
                </a:solidFill>
                <a:effectLst/>
                <a:latin typeface="JetBrains Mono" panose="02000009000000000000" pitchFamily="49" charset="0"/>
              </a:rPr>
              <a:t>search</a:t>
            </a:r>
            <a:r>
              <a:rPr lang="en-US" sz="1400" dirty="0">
                <a:solidFill>
                  <a:srgbClr val="BBBBBB"/>
                </a:solidFill>
                <a:effectLst/>
                <a:latin typeface="JetBrains Mono" panose="02000009000000000000" pitchFamily="49" charset="0"/>
              </a:rPr>
              <a:t>(</a:t>
            </a:r>
            <a:r>
              <a:rPr lang="en-US" sz="1400" dirty="0" err="1">
                <a:solidFill>
                  <a:srgbClr val="D19A66"/>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 </a:t>
            </a:r>
            <a:r>
              <a:rPr lang="en-US" sz="1400" dirty="0">
                <a:solidFill>
                  <a:srgbClr val="D19A66"/>
                </a:solidFill>
                <a:effectLst/>
                <a:latin typeface="JetBrains Mono" panose="02000009000000000000" pitchFamily="49" charset="0"/>
              </a:rPr>
              <a:t>k</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found = </a:t>
            </a:r>
            <a:r>
              <a:rPr lang="en-US" sz="1400" i="1" dirty="0">
                <a:solidFill>
                  <a:srgbClr val="D55FDE"/>
                </a:solidFill>
                <a:effectLst/>
                <a:latin typeface="JetBrains Mono" panose="02000009000000000000" pitchFamily="49" charset="0"/>
              </a:rPr>
              <a:t>False</a:t>
            </a:r>
            <a:br>
              <a:rPr lang="en-US" sz="1400" i="1" dirty="0">
                <a:solidFill>
                  <a:srgbClr val="D55FDE"/>
                </a:solidFill>
                <a:effectLst/>
                <a:latin typeface="JetBrains Mono" panose="02000009000000000000" pitchFamily="49" charset="0"/>
              </a:rPr>
            </a:br>
            <a:br>
              <a:rPr lang="en-US" sz="1400" i="1" dirty="0">
                <a:solidFill>
                  <a:srgbClr val="D55FDE"/>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    for </a:t>
            </a:r>
            <a:r>
              <a:rPr lang="en-US" sz="1400" dirty="0" err="1">
                <a:solidFill>
                  <a:srgbClr val="BBBBBB"/>
                </a:solidFill>
                <a:effectLst/>
                <a:latin typeface="JetBrains Mono" panose="02000009000000000000" pitchFamily="49" charset="0"/>
              </a:rPr>
              <a:t>elem</a:t>
            </a: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in </a:t>
            </a:r>
            <a:r>
              <a:rPr lang="en-US" sz="1400" dirty="0" err="1">
                <a:solidFill>
                  <a:srgbClr val="D19A66"/>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if </a:t>
            </a:r>
            <a:r>
              <a:rPr lang="en-US" sz="1400" dirty="0" err="1">
                <a:solidFill>
                  <a:srgbClr val="BBBBBB"/>
                </a:solidFill>
                <a:effectLst/>
                <a:latin typeface="JetBrains Mono" panose="02000009000000000000" pitchFamily="49" charset="0"/>
              </a:rPr>
              <a:t>elem</a:t>
            </a:r>
            <a:r>
              <a:rPr lang="en-US" sz="1400" dirty="0">
                <a:solidFill>
                  <a:srgbClr val="BBBBBB"/>
                </a:solidFill>
                <a:effectLst/>
                <a:latin typeface="JetBrains Mono" panose="02000009000000000000" pitchFamily="49" charset="0"/>
              </a:rPr>
              <a:t> == </a:t>
            </a:r>
            <a:r>
              <a:rPr lang="en-US" sz="1400" dirty="0">
                <a:solidFill>
                  <a:srgbClr val="D19A66"/>
                </a:solidFill>
                <a:effectLst/>
                <a:latin typeface="JetBrains Mono" panose="02000009000000000000" pitchFamily="49" charset="0"/>
              </a:rPr>
              <a:t>k</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found = </a:t>
            </a:r>
            <a:r>
              <a:rPr lang="en-US" sz="1400" i="1" dirty="0">
                <a:solidFill>
                  <a:srgbClr val="D55FDE"/>
                </a:solidFill>
                <a:effectLst/>
                <a:latin typeface="JetBrains Mono" panose="02000009000000000000" pitchFamily="49" charset="0"/>
              </a:rPr>
              <a:t>True</a:t>
            </a:r>
            <a:br>
              <a:rPr lang="en-US" sz="1400" i="1" dirty="0">
                <a:solidFill>
                  <a:srgbClr val="D55FDE"/>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            break</a:t>
            </a:r>
            <a:br>
              <a:rPr lang="en-US" sz="1400" i="1" dirty="0">
                <a:solidFill>
                  <a:srgbClr val="D55FDE"/>
                </a:solidFill>
                <a:effectLst/>
                <a:latin typeface="JetBrains Mono" panose="02000009000000000000" pitchFamily="49" charset="0"/>
              </a:rPr>
            </a:br>
            <a:br>
              <a:rPr lang="en-US" sz="1400" i="1" dirty="0">
                <a:solidFill>
                  <a:srgbClr val="D55FDE"/>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    return </a:t>
            </a:r>
            <a:r>
              <a:rPr lang="en-US" sz="1400" dirty="0">
                <a:solidFill>
                  <a:srgbClr val="BBBBBB"/>
                </a:solidFill>
                <a:effectLst/>
                <a:latin typeface="JetBrains Mono" panose="02000009000000000000" pitchFamily="49" charset="0"/>
              </a:rPr>
              <a:t>found</a:t>
            </a:r>
          </a:p>
        </p:txBody>
      </p:sp>
    </p:spTree>
    <p:extLst>
      <p:ext uri="{BB962C8B-B14F-4D97-AF65-F5344CB8AC3E}">
        <p14:creationId xmlns:p14="http://schemas.microsoft.com/office/powerpoint/2010/main" val="92096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Control Statement: Continue</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17</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6119806" cy="3785652"/>
          </a:xfrm>
          <a:prstGeom prst="rect">
            <a:avLst/>
          </a:prstGeom>
          <a:noFill/>
        </p:spPr>
        <p:txBody>
          <a:bodyPr wrap="square" rtlCol="0">
            <a:spAutoFit/>
          </a:bodyPr>
          <a:lstStyle/>
          <a:p>
            <a:r>
              <a:rPr lang="en-US" sz="1600" b="1" dirty="0">
                <a:latin typeface="Sarabun" pitchFamily="2" charset="-34"/>
                <a:cs typeface="Sarabun" pitchFamily="2" charset="-34"/>
              </a:rPr>
              <a:t>Continue Examples</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A function that sums all integers that is not divisible by 5.</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You can think it in 2 ways:</a:t>
            </a:r>
          </a:p>
          <a:p>
            <a:endParaRPr lang="en-US" sz="1600" dirty="0">
              <a:latin typeface="Sarabun" pitchFamily="2" charset="-34"/>
              <a:cs typeface="Sarabun" pitchFamily="2" charset="-34"/>
            </a:endParaRPr>
          </a:p>
          <a:p>
            <a:pPr marL="342900" indent="-342900">
              <a:buAutoNum type="arabicPeriod"/>
            </a:pPr>
            <a:r>
              <a:rPr lang="en-US" sz="1600" dirty="0">
                <a:latin typeface="Sarabun" pitchFamily="2" charset="-34"/>
                <a:cs typeface="Sarabun" pitchFamily="2" charset="-34"/>
              </a:rPr>
              <a:t>If the integer is not divisible by 5, then adds the number.</a:t>
            </a:r>
          </a:p>
          <a:p>
            <a:pPr marL="342900" indent="-342900">
              <a:buAutoNum type="arabicPeriod"/>
            </a:pPr>
            <a:endParaRPr lang="en-US" sz="1600" dirty="0">
              <a:latin typeface="Sarabun" pitchFamily="2" charset="-34"/>
              <a:cs typeface="Sarabun" pitchFamily="2" charset="-34"/>
            </a:endParaRPr>
          </a:p>
          <a:p>
            <a:pPr marL="342900" indent="-342900">
              <a:buAutoNum type="arabicPeriod"/>
            </a:pPr>
            <a:endParaRPr lang="en-US" sz="1600" dirty="0">
              <a:latin typeface="Sarabun" pitchFamily="2" charset="-34"/>
              <a:cs typeface="Sarabun" pitchFamily="2" charset="-34"/>
            </a:endParaRPr>
          </a:p>
          <a:p>
            <a:pPr marL="342900" indent="-342900">
              <a:buAutoNum type="arabicPeriod"/>
            </a:pPr>
            <a:r>
              <a:rPr lang="en-US" sz="1600" dirty="0">
                <a:latin typeface="Sarabun" pitchFamily="2" charset="-34"/>
                <a:cs typeface="Sarabun" pitchFamily="2" charset="-34"/>
              </a:rPr>
              <a:t>If the integer is divisible by 5, skips this iteration and go next.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The first one is straightforward, but if you have many conditions, it will be so many nested statements when you have a lot of codes.</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The second one is more readable and understandable.</a:t>
            </a:r>
          </a:p>
        </p:txBody>
      </p:sp>
      <p:sp>
        <p:nvSpPr>
          <p:cNvPr id="7" name="TextBox 6">
            <a:extLst>
              <a:ext uri="{FF2B5EF4-FFF2-40B4-BE49-F238E27FC236}">
                <a16:creationId xmlns:a16="http://schemas.microsoft.com/office/drawing/2014/main" id="{562671F8-8546-A67B-4171-7AA10F75FC59}"/>
              </a:ext>
            </a:extLst>
          </p:cNvPr>
          <p:cNvSpPr txBox="1"/>
          <p:nvPr/>
        </p:nvSpPr>
        <p:spPr>
          <a:xfrm>
            <a:off x="7973616" y="2536012"/>
            <a:ext cx="3292078" cy="2308324"/>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i="1" dirty="0">
                <a:solidFill>
                  <a:srgbClr val="D55FDE"/>
                </a:solidFill>
                <a:effectLst/>
                <a:latin typeface="JetBrains Mono" panose="02000009000000000000" pitchFamily="49" charset="0"/>
              </a:rPr>
              <a:t>def </a:t>
            </a:r>
            <a:r>
              <a:rPr lang="en-US" sz="1400" dirty="0">
                <a:solidFill>
                  <a:srgbClr val="61AFEF"/>
                </a:solidFill>
                <a:effectLst/>
                <a:latin typeface="JetBrains Mono" panose="02000009000000000000" pitchFamily="49" charset="0"/>
              </a:rPr>
              <a:t>add5</a:t>
            </a:r>
            <a:r>
              <a:rPr lang="en-US" sz="1400" dirty="0">
                <a:solidFill>
                  <a:srgbClr val="BBBBBB"/>
                </a:solidFill>
                <a:effectLst/>
                <a:latin typeface="JetBrains Mono" panose="02000009000000000000" pitchFamily="49" charset="0"/>
              </a:rPr>
              <a:t>(</a:t>
            </a:r>
            <a:r>
              <a:rPr lang="en-US" sz="1400" dirty="0" err="1">
                <a:solidFill>
                  <a:srgbClr val="D19A66"/>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sums = </a:t>
            </a:r>
            <a:r>
              <a:rPr lang="en-US" sz="1400" dirty="0">
                <a:solidFill>
                  <a:srgbClr val="D19A66"/>
                </a:solidFill>
                <a:effectLst/>
                <a:latin typeface="JetBrains Mono" panose="02000009000000000000" pitchFamily="49" charset="0"/>
              </a:rPr>
              <a:t>0</a:t>
            </a:r>
            <a:br>
              <a:rPr lang="en-US" sz="1400" dirty="0">
                <a:solidFill>
                  <a:srgbClr val="D19A66"/>
                </a:solidFill>
                <a:effectLst/>
                <a:latin typeface="JetBrains Mono" panose="02000009000000000000" pitchFamily="49" charset="0"/>
              </a:rPr>
            </a:br>
            <a:br>
              <a:rPr lang="en-US" sz="1400" dirty="0">
                <a:solidFill>
                  <a:srgbClr val="D19A66"/>
                </a:solidFill>
                <a:effectLst/>
                <a:latin typeface="JetBrains Mono" panose="02000009000000000000" pitchFamily="49" charset="0"/>
              </a:rPr>
            </a:br>
            <a:r>
              <a:rPr lang="en-US" sz="1400" dirty="0">
                <a:solidFill>
                  <a:srgbClr val="D19A66"/>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for </a:t>
            </a:r>
            <a:r>
              <a:rPr lang="en-US" sz="1400" dirty="0" err="1">
                <a:solidFill>
                  <a:srgbClr val="BBBBBB"/>
                </a:solidFill>
                <a:effectLst/>
                <a:latin typeface="JetBrains Mono" panose="02000009000000000000" pitchFamily="49" charset="0"/>
              </a:rPr>
              <a:t>elem</a:t>
            </a: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in </a:t>
            </a:r>
            <a:r>
              <a:rPr lang="en-US" sz="1400" dirty="0" err="1">
                <a:solidFill>
                  <a:srgbClr val="D19A66"/>
                </a:solidFill>
                <a:effectLst/>
                <a:latin typeface="JetBrains Mono" panose="02000009000000000000" pitchFamily="49" charset="0"/>
              </a:rPr>
              <a:t>lst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if </a:t>
            </a:r>
            <a:r>
              <a:rPr lang="en-US" sz="1400" dirty="0" err="1">
                <a:solidFill>
                  <a:srgbClr val="BBBBBB"/>
                </a:solidFill>
                <a:effectLst/>
                <a:latin typeface="JetBrains Mono" panose="02000009000000000000" pitchFamily="49" charset="0"/>
              </a:rPr>
              <a:t>elem</a:t>
            </a:r>
            <a:r>
              <a:rPr lang="en-US" sz="1400" dirty="0">
                <a:solidFill>
                  <a:srgbClr val="BBBBBB"/>
                </a:solidFill>
                <a:effectLst/>
                <a:latin typeface="JetBrains Mono" panose="02000009000000000000" pitchFamily="49" charset="0"/>
              </a:rPr>
              <a:t> % </a:t>
            </a:r>
            <a:r>
              <a:rPr lang="en-US" sz="1400" dirty="0">
                <a:solidFill>
                  <a:srgbClr val="D19A66"/>
                </a:solidFill>
                <a:effectLst/>
                <a:latin typeface="JetBrains Mono" panose="02000009000000000000" pitchFamily="49" charset="0"/>
              </a:rPr>
              <a:t>5 </a:t>
            </a:r>
            <a:r>
              <a:rPr lang="en-US" sz="1400" dirty="0">
                <a:solidFill>
                  <a:srgbClr val="BBBBBB"/>
                </a:solidFill>
                <a:effectLst/>
                <a:latin typeface="JetBrains Mono" panose="02000009000000000000" pitchFamily="49" charset="0"/>
              </a:rPr>
              <a:t>== </a:t>
            </a:r>
            <a:r>
              <a:rPr lang="en-US" sz="1400" dirty="0">
                <a:solidFill>
                  <a:srgbClr val="D19A66"/>
                </a:solidFill>
                <a:effectLst/>
                <a:latin typeface="JetBrains Mono" panose="02000009000000000000" pitchFamily="49" charset="0"/>
              </a:rPr>
              <a:t>0</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continue</a:t>
            </a:r>
            <a:br>
              <a:rPr lang="en-US" sz="1400" i="1" dirty="0">
                <a:solidFill>
                  <a:srgbClr val="D55FDE"/>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        </a:t>
            </a:r>
            <a:r>
              <a:rPr lang="en-US" sz="1400" dirty="0">
                <a:solidFill>
                  <a:srgbClr val="BBBBBB"/>
                </a:solidFill>
                <a:effectLst/>
                <a:latin typeface="JetBrains Mono" panose="02000009000000000000" pitchFamily="49" charset="0"/>
              </a:rPr>
              <a:t>sums += </a:t>
            </a:r>
            <a:r>
              <a:rPr lang="en-US" sz="1400" dirty="0" err="1">
                <a:solidFill>
                  <a:srgbClr val="BBBBBB"/>
                </a:solidFill>
                <a:effectLst/>
                <a:latin typeface="JetBrains Mono" panose="02000009000000000000" pitchFamily="49" charset="0"/>
              </a:rPr>
              <a:t>elem</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return </a:t>
            </a:r>
            <a:r>
              <a:rPr lang="en-US" sz="1400" dirty="0">
                <a:solidFill>
                  <a:srgbClr val="BBBBBB"/>
                </a:solidFill>
                <a:effectLst/>
                <a:latin typeface="JetBrains Mono" panose="02000009000000000000" pitchFamily="49" charset="0"/>
              </a:rPr>
              <a:t>sums</a:t>
            </a:r>
          </a:p>
        </p:txBody>
      </p:sp>
    </p:spTree>
    <p:extLst>
      <p:ext uri="{BB962C8B-B14F-4D97-AF65-F5344CB8AC3E}">
        <p14:creationId xmlns:p14="http://schemas.microsoft.com/office/powerpoint/2010/main" val="406314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Nested Loops</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18</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789967" cy="3293209"/>
          </a:xfrm>
          <a:prstGeom prst="rect">
            <a:avLst/>
          </a:prstGeom>
          <a:noFill/>
        </p:spPr>
        <p:txBody>
          <a:bodyPr wrap="square" rtlCol="0">
            <a:spAutoFit/>
          </a:bodyPr>
          <a:lstStyle/>
          <a:p>
            <a:r>
              <a:rPr lang="en-US" sz="1600" dirty="0">
                <a:latin typeface="Sarabun" pitchFamily="2" charset="-34"/>
                <a:cs typeface="Sarabun" pitchFamily="2" charset="-34"/>
              </a:rPr>
              <a:t>A nested loop is a loop that is within a loop. There can be as many levels of loop as you want.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You can put any types of loop within a loop. For example, while within for loop and vice versa.</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You can try this program and see what it does.</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Try writing each case:</a:t>
            </a:r>
          </a:p>
          <a:p>
            <a:r>
              <a:rPr lang="en-US" sz="1600" dirty="0">
                <a:latin typeface="Sarabun" pitchFamily="2" charset="-34"/>
                <a:cs typeface="Sarabun" pitchFamily="2" charset="-34"/>
              </a:rPr>
              <a:t>When </a:t>
            </a:r>
            <a:r>
              <a:rPr lang="en-US" sz="1600" dirty="0" err="1">
                <a:latin typeface="Sarabun" pitchFamily="2" charset="-34"/>
                <a:cs typeface="Sarabun" pitchFamily="2" charset="-34"/>
              </a:rPr>
              <a:t>i</a:t>
            </a:r>
            <a:r>
              <a:rPr lang="en-US" sz="1600" dirty="0">
                <a:latin typeface="Sarabun" pitchFamily="2" charset="-34"/>
                <a:cs typeface="Sarabun" pitchFamily="2" charset="-34"/>
              </a:rPr>
              <a:t> = 0:	j = 0, 1, 2</a:t>
            </a:r>
          </a:p>
          <a:p>
            <a:r>
              <a:rPr lang="en-US" sz="1600" dirty="0">
                <a:latin typeface="Sarabun" pitchFamily="2" charset="-34"/>
                <a:cs typeface="Sarabun" pitchFamily="2" charset="-34"/>
              </a:rPr>
              <a:t>When </a:t>
            </a:r>
            <a:r>
              <a:rPr lang="en-US" sz="1600" dirty="0" err="1">
                <a:latin typeface="Sarabun" pitchFamily="2" charset="-34"/>
                <a:cs typeface="Sarabun" pitchFamily="2" charset="-34"/>
              </a:rPr>
              <a:t>i</a:t>
            </a:r>
            <a:r>
              <a:rPr lang="en-US" sz="1600" dirty="0">
                <a:latin typeface="Sarabun" pitchFamily="2" charset="-34"/>
                <a:cs typeface="Sarabun" pitchFamily="2" charset="-34"/>
              </a:rPr>
              <a:t> = 1:	j = 0, 1, 2</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So, the print statement run 6 times.</a:t>
            </a:r>
          </a:p>
        </p:txBody>
      </p:sp>
      <p:sp>
        <p:nvSpPr>
          <p:cNvPr id="7" name="TextBox 6">
            <a:extLst>
              <a:ext uri="{FF2B5EF4-FFF2-40B4-BE49-F238E27FC236}">
                <a16:creationId xmlns:a16="http://schemas.microsoft.com/office/drawing/2014/main" id="{562671F8-8546-A67B-4171-7AA10F75FC59}"/>
              </a:ext>
            </a:extLst>
          </p:cNvPr>
          <p:cNvSpPr txBox="1"/>
          <p:nvPr/>
        </p:nvSpPr>
        <p:spPr>
          <a:xfrm>
            <a:off x="7181868" y="1996507"/>
            <a:ext cx="2799141" cy="1630141"/>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dirty="0">
                <a:solidFill>
                  <a:srgbClr val="BBBBBB"/>
                </a:solidFill>
                <a:effectLst/>
                <a:latin typeface="JetBrains Mono" panose="02000009000000000000" pitchFamily="49" charset="0"/>
              </a:rPr>
              <a:t>n = </a:t>
            </a:r>
            <a:r>
              <a:rPr lang="en-US" sz="1400" dirty="0">
                <a:solidFill>
                  <a:srgbClr val="D19A66"/>
                </a:solidFill>
                <a:effectLst/>
                <a:latin typeface="JetBrains Mono" panose="02000009000000000000" pitchFamily="49" charset="0"/>
              </a:rPr>
              <a:t>2</a:t>
            </a:r>
            <a:br>
              <a:rPr lang="en-US" sz="1400" dirty="0">
                <a:solidFill>
                  <a:srgbClr val="D19A66"/>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m = </a:t>
            </a:r>
            <a:r>
              <a:rPr lang="en-US" sz="1400" dirty="0">
                <a:solidFill>
                  <a:srgbClr val="D19A66"/>
                </a:solidFill>
                <a:effectLst/>
                <a:latin typeface="JetBrains Mono" panose="02000009000000000000" pitchFamily="49" charset="0"/>
              </a:rPr>
              <a:t>3</a:t>
            </a:r>
            <a:br>
              <a:rPr lang="en-US" sz="1400" dirty="0">
                <a:solidFill>
                  <a:srgbClr val="D19A66"/>
                </a:solidFill>
                <a:effectLst/>
                <a:latin typeface="JetBrains Mono" panose="02000009000000000000" pitchFamily="49" charset="0"/>
              </a:rPr>
            </a:br>
            <a:br>
              <a:rPr lang="en-US" sz="1400" dirty="0">
                <a:solidFill>
                  <a:srgbClr val="D19A66"/>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for </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in </a:t>
            </a:r>
            <a:r>
              <a:rPr lang="en-US" sz="1400" dirty="0">
                <a:solidFill>
                  <a:srgbClr val="2BBAC5"/>
                </a:solidFill>
                <a:effectLst/>
                <a:latin typeface="JetBrains Mono" panose="02000009000000000000" pitchFamily="49" charset="0"/>
              </a:rPr>
              <a:t>range</a:t>
            </a:r>
            <a:r>
              <a:rPr lang="en-US" sz="1400" dirty="0">
                <a:solidFill>
                  <a:srgbClr val="BBBBBB"/>
                </a:solidFill>
                <a:effectLst/>
                <a:latin typeface="JetBrains Mono" panose="02000009000000000000" pitchFamily="49" charset="0"/>
              </a:rPr>
              <a:t>(n):</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for </a:t>
            </a:r>
            <a:r>
              <a:rPr lang="en-US" sz="1400" dirty="0">
                <a:solidFill>
                  <a:srgbClr val="BBBBBB"/>
                </a:solidFill>
                <a:effectLst/>
                <a:latin typeface="JetBrains Mono" panose="02000009000000000000" pitchFamily="49" charset="0"/>
              </a:rPr>
              <a:t>j </a:t>
            </a:r>
            <a:r>
              <a:rPr lang="en-US" sz="1400" i="1" dirty="0">
                <a:solidFill>
                  <a:srgbClr val="D55FDE"/>
                </a:solidFill>
                <a:effectLst/>
                <a:latin typeface="JetBrains Mono" panose="02000009000000000000" pitchFamily="49" charset="0"/>
              </a:rPr>
              <a:t>in </a:t>
            </a:r>
            <a:r>
              <a:rPr lang="en-US" sz="1400" dirty="0">
                <a:solidFill>
                  <a:srgbClr val="2BBAC5"/>
                </a:solidFill>
                <a:effectLst/>
                <a:latin typeface="JetBrains Mono" panose="02000009000000000000" pitchFamily="49" charset="0"/>
              </a:rPr>
              <a:t>range</a:t>
            </a:r>
            <a:r>
              <a:rPr lang="en-US" sz="1400" dirty="0">
                <a:solidFill>
                  <a:srgbClr val="BBBBBB"/>
                </a:solidFill>
                <a:effectLst/>
                <a:latin typeface="JetBrains Mono" panose="02000009000000000000" pitchFamily="49" charset="0"/>
              </a:rPr>
              <a:t>(m):</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j)</a:t>
            </a:r>
          </a:p>
        </p:txBody>
      </p:sp>
    </p:spTree>
    <p:extLst>
      <p:ext uri="{BB962C8B-B14F-4D97-AF65-F5344CB8AC3E}">
        <p14:creationId xmlns:p14="http://schemas.microsoft.com/office/powerpoint/2010/main" val="284818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Nested Loops</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19</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789967" cy="4278094"/>
          </a:xfrm>
          <a:prstGeom prst="rect">
            <a:avLst/>
          </a:prstGeom>
          <a:noFill/>
        </p:spPr>
        <p:txBody>
          <a:bodyPr wrap="square" rtlCol="0">
            <a:spAutoFit/>
          </a:bodyPr>
          <a:lstStyle/>
          <a:p>
            <a:r>
              <a:rPr lang="en-US" sz="1600" b="1" dirty="0">
                <a:latin typeface="Sarabun" pitchFamily="2" charset="-34"/>
                <a:cs typeface="Sarabun" pitchFamily="2" charset="-34"/>
              </a:rPr>
              <a:t>Exercise 5</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Write a program that prints a square of size </a:t>
            </a:r>
            <a:r>
              <a:rPr lang="en-US" sz="1600" i="1" dirty="0">
                <a:latin typeface="Sarabun" pitchFamily="2" charset="-34"/>
                <a:cs typeface="Sarabun" pitchFamily="2" charset="-34"/>
              </a:rPr>
              <a:t>n </a:t>
            </a:r>
            <a:r>
              <a:rPr lang="en-US" sz="1600" dirty="0">
                <a:latin typeface="Sarabun" pitchFamily="2" charset="-34"/>
                <a:cs typeface="Sarabun" pitchFamily="2" charset="-34"/>
              </a:rPr>
              <a:t>x </a:t>
            </a:r>
            <a:r>
              <a:rPr lang="en-US" sz="1600" i="1" dirty="0">
                <a:latin typeface="Sarabun" pitchFamily="2" charset="-34"/>
                <a:cs typeface="Sarabun" pitchFamily="2" charset="-34"/>
              </a:rPr>
              <a:t>n</a:t>
            </a:r>
            <a:r>
              <a:rPr lang="en-US" sz="1600" dirty="0">
                <a:latin typeface="Sarabun" pitchFamily="2" charset="-34"/>
                <a:cs typeface="Sarabun" pitchFamily="2" charset="-34"/>
              </a:rPr>
              <a:t> on the terminal screen with asterisk (star).</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For example, when </a:t>
            </a:r>
            <a:r>
              <a:rPr lang="en-US" sz="1600" i="1" dirty="0">
                <a:latin typeface="Sarabun" pitchFamily="2" charset="-34"/>
                <a:cs typeface="Sarabun" pitchFamily="2" charset="-34"/>
              </a:rPr>
              <a:t>n</a:t>
            </a:r>
            <a:r>
              <a:rPr lang="en-US" sz="1600" dirty="0">
                <a:latin typeface="Sarabun" pitchFamily="2" charset="-34"/>
                <a:cs typeface="Sarabun" pitchFamily="2" charset="-34"/>
              </a:rPr>
              <a:t> = 6, it should show</a:t>
            </a:r>
          </a:p>
          <a:p>
            <a:endParaRPr lang="en-US" sz="1600" dirty="0">
              <a:latin typeface="Sarabun" pitchFamily="2" charset="-34"/>
              <a:cs typeface="Sarabun" pitchFamily="2" charset="-34"/>
            </a:endParaRPr>
          </a:p>
          <a:p>
            <a:r>
              <a:rPr lang="en-US" sz="160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60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60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60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600" dirty="0">
                <a:latin typeface="JetBrains Mono" panose="02000009000000000000" pitchFamily="49" charset="0"/>
                <a:ea typeface="JetBrains Mono" panose="02000009000000000000" pitchFamily="49" charset="0"/>
                <a:cs typeface="JetBrains Mono" panose="02000009000000000000" pitchFamily="49" charset="0"/>
              </a:rPr>
              <a:t>******</a:t>
            </a:r>
          </a:p>
          <a:p>
            <a:r>
              <a:rPr lang="en-US" sz="1600" dirty="0">
                <a:latin typeface="JetBrains Mono" panose="02000009000000000000" pitchFamily="49" charset="0"/>
                <a:ea typeface="JetBrains Mono" panose="02000009000000000000" pitchFamily="49" charset="0"/>
                <a:cs typeface="JetBrains Mono" panose="02000009000000000000" pitchFamily="49" charset="0"/>
              </a:rPr>
              <a:t>******</a:t>
            </a:r>
          </a:p>
          <a:p>
            <a:endParaRPr lang="en-US" sz="1600" dirty="0">
              <a:latin typeface="JetBrains Mono" panose="02000009000000000000" pitchFamily="49" charset="0"/>
              <a:ea typeface="JetBrains Mono" panose="02000009000000000000" pitchFamily="49" charset="0"/>
              <a:cs typeface="JetBrains Mono" panose="02000009000000000000" pitchFamily="49" charset="0"/>
            </a:endParaRPr>
          </a:p>
          <a:p>
            <a:r>
              <a:rPr lang="en-US" sz="1600" dirty="0">
                <a:latin typeface="Sarabun" pitchFamily="2" charset="-34"/>
                <a:ea typeface="JetBrains Mono" panose="02000009000000000000" pitchFamily="49" charset="0"/>
                <a:cs typeface="Sarabun" pitchFamily="2" charset="-34"/>
              </a:rPr>
              <a:t>Try using print’s optional arguments:</a:t>
            </a:r>
          </a:p>
          <a:p>
            <a:endParaRPr lang="en-US" sz="1600" dirty="0">
              <a:latin typeface="Sarabun" pitchFamily="2" charset="-34"/>
              <a:ea typeface="JetBrains Mono" panose="02000009000000000000" pitchFamily="49" charset="0"/>
              <a:cs typeface="Sarabun" pitchFamily="2" charset="-34"/>
            </a:endParaRPr>
          </a:p>
          <a:p>
            <a:r>
              <a:rPr lang="en-US" sz="1600" b="1" dirty="0">
                <a:latin typeface="JetBrains Mono" panose="02000009000000000000" pitchFamily="49" charset="0"/>
                <a:ea typeface="JetBrains Mono" panose="02000009000000000000" pitchFamily="49" charset="0"/>
                <a:cs typeface="JetBrains Mono" panose="02000009000000000000" pitchFamily="49" charset="0"/>
              </a:rPr>
              <a:t>print('*', end='')</a:t>
            </a:r>
          </a:p>
        </p:txBody>
      </p:sp>
    </p:spTree>
    <p:extLst>
      <p:ext uri="{BB962C8B-B14F-4D97-AF65-F5344CB8AC3E}">
        <p14:creationId xmlns:p14="http://schemas.microsoft.com/office/powerpoint/2010/main" val="242382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lstStyle/>
          <a:p>
            <a:r>
              <a:rPr lang="en-TH" sz="2400" dirty="0">
                <a:solidFill>
                  <a:schemeClr val="accent4"/>
                </a:solidFill>
              </a:rPr>
              <a:t>Learning Strategy</a:t>
            </a:r>
            <a:br>
              <a:rPr lang="en-TH" dirty="0"/>
            </a:br>
            <a:r>
              <a:rPr lang="en-TH" dirty="0"/>
              <a:t>Learning and Practicing</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2</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569620" cy="2308324"/>
          </a:xfrm>
          <a:prstGeom prst="rect">
            <a:avLst/>
          </a:prstGeom>
          <a:noFill/>
        </p:spPr>
        <p:txBody>
          <a:bodyPr wrap="square" rtlCol="0">
            <a:spAutoFit/>
          </a:bodyPr>
          <a:lstStyle/>
          <a:p>
            <a:r>
              <a:rPr lang="en-US" sz="1600" dirty="0">
                <a:latin typeface="Sarabun" pitchFamily="2" charset="-34"/>
                <a:cs typeface="Sarabun" pitchFamily="2" charset="-34"/>
              </a:rPr>
              <a:t>You want to learn new things and practice using them to build up muscle memory.</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Even you studied a lot, but if you don’t practice a lot, you are just consuming weigh protein without working out.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“Bloating with knowledge but doesn’t know how to use it.”</a:t>
            </a:r>
            <a:endParaRPr lang="en-TH" sz="1600" dirty="0">
              <a:latin typeface="Sarabun" pitchFamily="2" charset="-34"/>
              <a:cs typeface="Sarabun" pitchFamily="2" charset="-34"/>
            </a:endParaRPr>
          </a:p>
        </p:txBody>
      </p:sp>
      <p:grpSp>
        <p:nvGrpSpPr>
          <p:cNvPr id="24" name="Group 23">
            <a:extLst>
              <a:ext uri="{FF2B5EF4-FFF2-40B4-BE49-F238E27FC236}">
                <a16:creationId xmlns:a16="http://schemas.microsoft.com/office/drawing/2014/main" id="{B6C48213-B0D9-1140-9E50-8469F1B77722}"/>
              </a:ext>
            </a:extLst>
          </p:cNvPr>
          <p:cNvGrpSpPr/>
          <p:nvPr/>
        </p:nvGrpSpPr>
        <p:grpSpPr>
          <a:xfrm>
            <a:off x="6124584" y="1958178"/>
            <a:ext cx="2028816" cy="3604619"/>
            <a:chOff x="7077078" y="1340046"/>
            <a:chExt cx="2028816" cy="3604619"/>
          </a:xfrm>
        </p:grpSpPr>
        <p:sp>
          <p:nvSpPr>
            <p:cNvPr id="8" name="Rounded Rectangle 7">
              <a:extLst>
                <a:ext uri="{FF2B5EF4-FFF2-40B4-BE49-F238E27FC236}">
                  <a16:creationId xmlns:a16="http://schemas.microsoft.com/office/drawing/2014/main" id="{49F87D09-4024-EEEC-096B-ADBD7F0FC7C1}"/>
                </a:ext>
              </a:extLst>
            </p:cNvPr>
            <p:cNvSpPr/>
            <p:nvPr/>
          </p:nvSpPr>
          <p:spPr>
            <a:xfrm>
              <a:off x="7077080" y="4450556"/>
              <a:ext cx="2028813" cy="494109"/>
            </a:xfrm>
            <a:prstGeom prst="roundRec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Learn</a:t>
              </a:r>
            </a:p>
          </p:txBody>
        </p:sp>
        <p:sp>
          <p:nvSpPr>
            <p:cNvPr id="10" name="Rounded Rectangle 9">
              <a:extLst>
                <a:ext uri="{FF2B5EF4-FFF2-40B4-BE49-F238E27FC236}">
                  <a16:creationId xmlns:a16="http://schemas.microsoft.com/office/drawing/2014/main" id="{3129A4B7-D36E-5938-D059-725EC25E90C5}"/>
                </a:ext>
              </a:extLst>
            </p:cNvPr>
            <p:cNvSpPr/>
            <p:nvPr/>
          </p:nvSpPr>
          <p:spPr>
            <a:xfrm>
              <a:off x="7077081" y="3828454"/>
              <a:ext cx="2028813" cy="49410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Practice</a:t>
              </a:r>
            </a:p>
          </p:txBody>
        </p:sp>
        <p:sp>
          <p:nvSpPr>
            <p:cNvPr id="11" name="Rounded Rectangle 10">
              <a:extLst>
                <a:ext uri="{FF2B5EF4-FFF2-40B4-BE49-F238E27FC236}">
                  <a16:creationId xmlns:a16="http://schemas.microsoft.com/office/drawing/2014/main" id="{7E44221B-FCC3-15B1-156C-7D1895753C93}"/>
                </a:ext>
              </a:extLst>
            </p:cNvPr>
            <p:cNvSpPr/>
            <p:nvPr/>
          </p:nvSpPr>
          <p:spPr>
            <a:xfrm>
              <a:off x="7077079" y="3206352"/>
              <a:ext cx="2028813" cy="494109"/>
            </a:xfrm>
            <a:prstGeom prst="roundRec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Learn</a:t>
              </a:r>
            </a:p>
          </p:txBody>
        </p:sp>
        <p:sp>
          <p:nvSpPr>
            <p:cNvPr id="13" name="Rounded Rectangle 12">
              <a:extLst>
                <a:ext uri="{FF2B5EF4-FFF2-40B4-BE49-F238E27FC236}">
                  <a16:creationId xmlns:a16="http://schemas.microsoft.com/office/drawing/2014/main" id="{8EBB17D1-DB87-E321-DBEB-6461B09CFA4C}"/>
                </a:ext>
              </a:extLst>
            </p:cNvPr>
            <p:cNvSpPr/>
            <p:nvPr/>
          </p:nvSpPr>
          <p:spPr>
            <a:xfrm>
              <a:off x="7077080" y="2584250"/>
              <a:ext cx="2028813" cy="49410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Practice</a:t>
              </a:r>
            </a:p>
          </p:txBody>
        </p:sp>
        <p:sp>
          <p:nvSpPr>
            <p:cNvPr id="14" name="Rounded Rectangle 13">
              <a:extLst>
                <a:ext uri="{FF2B5EF4-FFF2-40B4-BE49-F238E27FC236}">
                  <a16:creationId xmlns:a16="http://schemas.microsoft.com/office/drawing/2014/main" id="{8F62AE63-E2DB-B782-A4AC-970F8869F76E}"/>
                </a:ext>
              </a:extLst>
            </p:cNvPr>
            <p:cNvSpPr/>
            <p:nvPr/>
          </p:nvSpPr>
          <p:spPr>
            <a:xfrm>
              <a:off x="7077078" y="1962148"/>
              <a:ext cx="2028813" cy="494109"/>
            </a:xfrm>
            <a:prstGeom prst="roundRec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Learn</a:t>
              </a:r>
            </a:p>
          </p:txBody>
        </p:sp>
        <p:sp>
          <p:nvSpPr>
            <p:cNvPr id="15" name="Rounded Rectangle 14">
              <a:extLst>
                <a:ext uri="{FF2B5EF4-FFF2-40B4-BE49-F238E27FC236}">
                  <a16:creationId xmlns:a16="http://schemas.microsoft.com/office/drawing/2014/main" id="{9ED795CC-3A17-A418-2622-1A0A754FC698}"/>
                </a:ext>
              </a:extLst>
            </p:cNvPr>
            <p:cNvSpPr/>
            <p:nvPr/>
          </p:nvSpPr>
          <p:spPr>
            <a:xfrm>
              <a:off x="7077079" y="1340046"/>
              <a:ext cx="2028813" cy="49410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Practice</a:t>
              </a:r>
            </a:p>
          </p:txBody>
        </p:sp>
      </p:grpSp>
      <p:grpSp>
        <p:nvGrpSpPr>
          <p:cNvPr id="23" name="Group 22">
            <a:extLst>
              <a:ext uri="{FF2B5EF4-FFF2-40B4-BE49-F238E27FC236}">
                <a16:creationId xmlns:a16="http://schemas.microsoft.com/office/drawing/2014/main" id="{F013E3E1-3796-D0C5-3C84-72385B478FCF}"/>
              </a:ext>
            </a:extLst>
          </p:cNvPr>
          <p:cNvGrpSpPr/>
          <p:nvPr/>
        </p:nvGrpSpPr>
        <p:grpSpPr>
          <a:xfrm>
            <a:off x="9394034" y="2018925"/>
            <a:ext cx="2028816" cy="3611118"/>
            <a:chOff x="9436896" y="1329081"/>
            <a:chExt cx="2028816" cy="3611118"/>
          </a:xfrm>
        </p:grpSpPr>
        <p:sp>
          <p:nvSpPr>
            <p:cNvPr id="16" name="Rounded Rectangle 15">
              <a:extLst>
                <a:ext uri="{FF2B5EF4-FFF2-40B4-BE49-F238E27FC236}">
                  <a16:creationId xmlns:a16="http://schemas.microsoft.com/office/drawing/2014/main" id="{359FD024-150D-08D9-0488-9286529A5D26}"/>
                </a:ext>
              </a:extLst>
            </p:cNvPr>
            <p:cNvSpPr/>
            <p:nvPr/>
          </p:nvSpPr>
          <p:spPr>
            <a:xfrm>
              <a:off x="9436899" y="4446090"/>
              <a:ext cx="2028813" cy="494109"/>
            </a:xfrm>
            <a:prstGeom prst="roundRec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Learn</a:t>
              </a:r>
            </a:p>
          </p:txBody>
        </p:sp>
        <p:sp>
          <p:nvSpPr>
            <p:cNvPr id="17" name="Rounded Rectangle 16">
              <a:extLst>
                <a:ext uri="{FF2B5EF4-FFF2-40B4-BE49-F238E27FC236}">
                  <a16:creationId xmlns:a16="http://schemas.microsoft.com/office/drawing/2014/main" id="{166B48ED-23CD-24F7-96DE-D700B6C2F3A6}"/>
                </a:ext>
              </a:extLst>
            </p:cNvPr>
            <p:cNvSpPr/>
            <p:nvPr/>
          </p:nvSpPr>
          <p:spPr>
            <a:xfrm>
              <a:off x="9436899" y="3823491"/>
              <a:ext cx="2028813" cy="494109"/>
            </a:xfrm>
            <a:prstGeom prst="roundRec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Learn</a:t>
              </a:r>
            </a:p>
          </p:txBody>
        </p:sp>
        <p:sp>
          <p:nvSpPr>
            <p:cNvPr id="18" name="Rounded Rectangle 17">
              <a:extLst>
                <a:ext uri="{FF2B5EF4-FFF2-40B4-BE49-F238E27FC236}">
                  <a16:creationId xmlns:a16="http://schemas.microsoft.com/office/drawing/2014/main" id="{F713F5D5-9B10-9FBB-CF1B-86D4844904FC}"/>
                </a:ext>
              </a:extLst>
            </p:cNvPr>
            <p:cNvSpPr/>
            <p:nvPr/>
          </p:nvSpPr>
          <p:spPr>
            <a:xfrm>
              <a:off x="9436899" y="3200892"/>
              <a:ext cx="2028813" cy="494109"/>
            </a:xfrm>
            <a:prstGeom prst="roundRect">
              <a:avLst>
                <a:gd name="adj" fmla="val 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Learn</a:t>
              </a:r>
            </a:p>
          </p:txBody>
        </p:sp>
        <p:sp>
          <p:nvSpPr>
            <p:cNvPr id="19" name="Rounded Rectangle 18">
              <a:extLst>
                <a:ext uri="{FF2B5EF4-FFF2-40B4-BE49-F238E27FC236}">
                  <a16:creationId xmlns:a16="http://schemas.microsoft.com/office/drawing/2014/main" id="{ADDCC325-11BD-AA8F-5540-3B657D15A241}"/>
                </a:ext>
              </a:extLst>
            </p:cNvPr>
            <p:cNvSpPr/>
            <p:nvPr/>
          </p:nvSpPr>
          <p:spPr>
            <a:xfrm>
              <a:off x="9436898" y="2574279"/>
              <a:ext cx="2028813" cy="49410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Practice</a:t>
              </a:r>
            </a:p>
          </p:txBody>
        </p:sp>
        <p:sp>
          <p:nvSpPr>
            <p:cNvPr id="21" name="Rounded Rectangle 20">
              <a:extLst>
                <a:ext uri="{FF2B5EF4-FFF2-40B4-BE49-F238E27FC236}">
                  <a16:creationId xmlns:a16="http://schemas.microsoft.com/office/drawing/2014/main" id="{06B19756-EA38-F8B8-EE07-823A85599D56}"/>
                </a:ext>
              </a:extLst>
            </p:cNvPr>
            <p:cNvSpPr/>
            <p:nvPr/>
          </p:nvSpPr>
          <p:spPr>
            <a:xfrm>
              <a:off x="9436897" y="1951680"/>
              <a:ext cx="2028813" cy="49410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Practice</a:t>
              </a:r>
            </a:p>
          </p:txBody>
        </p:sp>
        <p:sp>
          <p:nvSpPr>
            <p:cNvPr id="22" name="Rounded Rectangle 21">
              <a:extLst>
                <a:ext uri="{FF2B5EF4-FFF2-40B4-BE49-F238E27FC236}">
                  <a16:creationId xmlns:a16="http://schemas.microsoft.com/office/drawing/2014/main" id="{8E07B501-9218-1C81-80F1-4D36F27C8A86}"/>
                </a:ext>
              </a:extLst>
            </p:cNvPr>
            <p:cNvSpPr/>
            <p:nvPr/>
          </p:nvSpPr>
          <p:spPr>
            <a:xfrm>
              <a:off x="9436896" y="1329081"/>
              <a:ext cx="2028813" cy="49410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Practice</a:t>
              </a:r>
            </a:p>
          </p:txBody>
        </p:sp>
      </p:grpSp>
      <p:sp>
        <p:nvSpPr>
          <p:cNvPr id="25" name="TextBox 24">
            <a:extLst>
              <a:ext uri="{FF2B5EF4-FFF2-40B4-BE49-F238E27FC236}">
                <a16:creationId xmlns:a16="http://schemas.microsoft.com/office/drawing/2014/main" id="{263CFF1F-945F-3EBB-148B-ABF325690D7F}"/>
              </a:ext>
            </a:extLst>
          </p:cNvPr>
          <p:cNvSpPr txBox="1"/>
          <p:nvPr/>
        </p:nvSpPr>
        <p:spPr>
          <a:xfrm>
            <a:off x="8927302" y="1270931"/>
            <a:ext cx="2962276" cy="584775"/>
          </a:xfrm>
          <a:prstGeom prst="rect">
            <a:avLst/>
          </a:prstGeom>
          <a:noFill/>
        </p:spPr>
        <p:txBody>
          <a:bodyPr wrap="square" rtlCol="0">
            <a:spAutoFit/>
          </a:bodyPr>
          <a:lstStyle/>
          <a:p>
            <a:pPr algn="ctr"/>
            <a:r>
              <a:rPr lang="en-US" sz="1600" dirty="0">
                <a:latin typeface="Sarabun" pitchFamily="2" charset="-34"/>
                <a:cs typeface="Sarabun" pitchFamily="2" charset="-34"/>
              </a:rPr>
              <a:t>Low grade meat:</a:t>
            </a:r>
          </a:p>
          <a:p>
            <a:pPr algn="ctr"/>
            <a:r>
              <a:rPr lang="en-US" sz="1600" dirty="0">
                <a:latin typeface="Sarabun" pitchFamily="2" charset="-34"/>
                <a:cs typeface="Sarabun" pitchFamily="2" charset="-34"/>
              </a:rPr>
              <a:t>Fat and protein separated</a:t>
            </a:r>
            <a:endParaRPr lang="en-TH" sz="1600" dirty="0">
              <a:latin typeface="Sarabun" pitchFamily="2" charset="-34"/>
              <a:cs typeface="Sarabun" pitchFamily="2" charset="-34"/>
            </a:endParaRPr>
          </a:p>
        </p:txBody>
      </p:sp>
      <p:sp>
        <p:nvSpPr>
          <p:cNvPr id="28" name="TextBox 27">
            <a:extLst>
              <a:ext uri="{FF2B5EF4-FFF2-40B4-BE49-F238E27FC236}">
                <a16:creationId xmlns:a16="http://schemas.microsoft.com/office/drawing/2014/main" id="{95EA22C4-8DAB-4849-AC1D-5B8552EE10B3}"/>
              </a:ext>
            </a:extLst>
          </p:cNvPr>
          <p:cNvSpPr txBox="1"/>
          <p:nvPr/>
        </p:nvSpPr>
        <p:spPr>
          <a:xfrm>
            <a:off x="6265066" y="1434287"/>
            <a:ext cx="1747847" cy="338554"/>
          </a:xfrm>
          <a:prstGeom prst="rect">
            <a:avLst/>
          </a:prstGeom>
          <a:noFill/>
        </p:spPr>
        <p:txBody>
          <a:bodyPr wrap="square" rtlCol="0">
            <a:spAutoFit/>
          </a:bodyPr>
          <a:lstStyle/>
          <a:p>
            <a:pPr algn="ctr"/>
            <a:r>
              <a:rPr lang="en-US" sz="1600" b="1" dirty="0">
                <a:latin typeface="Sarabun" pitchFamily="2" charset="-34"/>
                <a:cs typeface="Sarabun" pitchFamily="2" charset="-34"/>
              </a:rPr>
              <a:t>A5 Wagyu</a:t>
            </a:r>
            <a:endParaRPr lang="en-TH" sz="1600" b="1" dirty="0">
              <a:latin typeface="Sarabun" pitchFamily="2" charset="-34"/>
              <a:cs typeface="Sarabun" pitchFamily="2" charset="-34"/>
            </a:endParaRPr>
          </a:p>
        </p:txBody>
      </p:sp>
    </p:spTree>
    <p:extLst>
      <p:ext uri="{BB962C8B-B14F-4D97-AF65-F5344CB8AC3E}">
        <p14:creationId xmlns:p14="http://schemas.microsoft.com/office/powerpoint/2010/main" val="345480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Nested Loops</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20</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2500312" y="3105834"/>
            <a:ext cx="7191376" cy="646331"/>
          </a:xfrm>
          <a:prstGeom prst="rect">
            <a:avLst/>
          </a:prstGeom>
          <a:noFill/>
        </p:spPr>
        <p:txBody>
          <a:bodyPr wrap="square" rtlCol="0">
            <a:spAutoFit/>
          </a:bodyPr>
          <a:lstStyle/>
          <a:p>
            <a:pPr algn="ctr"/>
            <a:r>
              <a:rPr lang="en-US" sz="3600" b="1" dirty="0">
                <a:latin typeface="Sarabun" pitchFamily="2" charset="-34"/>
                <a:cs typeface="Sarabun" pitchFamily="2" charset="-34"/>
              </a:rPr>
              <a:t>DO THE PRACTICE PROBLEMS!</a:t>
            </a:r>
            <a:endParaRPr lang="en-US" sz="3600" b="1"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31271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lstStyle/>
          <a:p>
            <a:r>
              <a:rPr lang="en-TH" sz="2400" dirty="0">
                <a:solidFill>
                  <a:schemeClr val="accent4"/>
                </a:solidFill>
              </a:rPr>
              <a:t>Computer</a:t>
            </a:r>
            <a:br>
              <a:rPr lang="en-TH" dirty="0"/>
            </a:br>
            <a:r>
              <a:rPr lang="en-TH" dirty="0"/>
              <a:t>Review Program Flow: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3</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3876669" cy="2308324"/>
          </a:xfrm>
          <a:prstGeom prst="rect">
            <a:avLst/>
          </a:prstGeom>
          <a:noFill/>
        </p:spPr>
        <p:txBody>
          <a:bodyPr wrap="square" rtlCol="0">
            <a:spAutoFit/>
          </a:bodyPr>
          <a:lstStyle/>
          <a:p>
            <a:r>
              <a:rPr lang="en-US" sz="1600" b="1" dirty="0">
                <a:latin typeface="Sarabun" pitchFamily="2" charset="-34"/>
                <a:cs typeface="Sarabun" pitchFamily="2" charset="-34"/>
              </a:rPr>
              <a:t>Loop</a:t>
            </a:r>
          </a:p>
          <a:p>
            <a:endParaRPr lang="en-TH" sz="1600" i="1" dirty="0">
              <a:latin typeface="Sarabun" pitchFamily="2" charset="-34"/>
              <a:cs typeface="Sarabun" pitchFamily="2" charset="-34"/>
            </a:endParaRPr>
          </a:p>
          <a:p>
            <a:r>
              <a:rPr lang="en-TH" sz="1600" dirty="0">
                <a:latin typeface="Sarabun" pitchFamily="2" charset="-34"/>
                <a:cs typeface="Sarabun" pitchFamily="2" charset="-34"/>
              </a:rPr>
              <a:t>A loop is an iterative statement where the program does some processes many times which may be the same or different processes.</a:t>
            </a:r>
          </a:p>
          <a:p>
            <a:endParaRPr lang="en-TH" sz="1600" dirty="0">
              <a:latin typeface="Sarabun" pitchFamily="2" charset="-34"/>
              <a:cs typeface="Sarabun" pitchFamily="2" charset="-34"/>
            </a:endParaRPr>
          </a:p>
          <a:p>
            <a:r>
              <a:rPr lang="en-TH" sz="1600" dirty="0">
                <a:latin typeface="Sarabun" pitchFamily="2" charset="-34"/>
                <a:cs typeface="Sarabun" pitchFamily="2" charset="-34"/>
              </a:rPr>
              <a:t>A loop might be based on enumeration or decision.</a:t>
            </a:r>
          </a:p>
        </p:txBody>
      </p:sp>
      <p:sp>
        <p:nvSpPr>
          <p:cNvPr id="9" name="Rounded Rectangle 8">
            <a:extLst>
              <a:ext uri="{FF2B5EF4-FFF2-40B4-BE49-F238E27FC236}">
                <a16:creationId xmlns:a16="http://schemas.microsoft.com/office/drawing/2014/main" id="{27D71D7D-9BBA-21B7-54C1-CDA1C4FF503E}"/>
              </a:ext>
            </a:extLst>
          </p:cNvPr>
          <p:cNvSpPr/>
          <p:nvPr/>
        </p:nvSpPr>
        <p:spPr>
          <a:xfrm>
            <a:off x="8260567" y="973956"/>
            <a:ext cx="2028813" cy="819947"/>
          </a:xfrm>
          <a:prstGeom prst="roundRect">
            <a:avLst>
              <a:gd name="adj" fmla="val 5000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Process 1</a:t>
            </a:r>
          </a:p>
        </p:txBody>
      </p:sp>
      <p:sp>
        <p:nvSpPr>
          <p:cNvPr id="20" name="Rounded Rectangle 19">
            <a:extLst>
              <a:ext uri="{FF2B5EF4-FFF2-40B4-BE49-F238E27FC236}">
                <a16:creationId xmlns:a16="http://schemas.microsoft.com/office/drawing/2014/main" id="{AD595095-35D2-F0EE-3133-0F4B019FCA59}"/>
              </a:ext>
            </a:extLst>
          </p:cNvPr>
          <p:cNvSpPr/>
          <p:nvPr/>
        </p:nvSpPr>
        <p:spPr>
          <a:xfrm>
            <a:off x="8260567" y="3537427"/>
            <a:ext cx="2028813" cy="819947"/>
          </a:xfrm>
          <a:prstGeom prst="roundRect">
            <a:avLst>
              <a:gd name="adj" fmla="val 5000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Process A</a:t>
            </a:r>
          </a:p>
        </p:txBody>
      </p:sp>
      <p:cxnSp>
        <p:nvCxnSpPr>
          <p:cNvPr id="26" name="Straight Arrow Connector 25">
            <a:extLst>
              <a:ext uri="{FF2B5EF4-FFF2-40B4-BE49-F238E27FC236}">
                <a16:creationId xmlns:a16="http://schemas.microsoft.com/office/drawing/2014/main" id="{CA3BF0EB-30C0-BE70-3D94-F6F5A55986A1}"/>
              </a:ext>
            </a:extLst>
          </p:cNvPr>
          <p:cNvCxnSpPr>
            <a:cxnSpLocks/>
            <a:stCxn id="9" idx="2"/>
            <a:endCxn id="3" idx="0"/>
          </p:cNvCxnSpPr>
          <p:nvPr/>
        </p:nvCxnSpPr>
        <p:spPr>
          <a:xfrm flipH="1">
            <a:off x="9274970" y="1793903"/>
            <a:ext cx="4" cy="5133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Diamond 2">
            <a:extLst>
              <a:ext uri="{FF2B5EF4-FFF2-40B4-BE49-F238E27FC236}">
                <a16:creationId xmlns:a16="http://schemas.microsoft.com/office/drawing/2014/main" id="{28E39EAA-D081-32CC-2329-0753F07F74FC}"/>
              </a:ext>
            </a:extLst>
          </p:cNvPr>
          <p:cNvSpPr/>
          <p:nvPr/>
        </p:nvSpPr>
        <p:spPr>
          <a:xfrm>
            <a:off x="8139113" y="2307258"/>
            <a:ext cx="2271713" cy="838200"/>
          </a:xfrm>
          <a:prstGeom prst="diamond">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sz="1600" b="1" dirty="0">
                <a:latin typeface="Sarabun" pitchFamily="2" charset="-34"/>
                <a:cs typeface="Sarabun" pitchFamily="2" charset="-34"/>
              </a:rPr>
              <a:t>Condition</a:t>
            </a:r>
          </a:p>
        </p:txBody>
      </p:sp>
      <p:cxnSp>
        <p:nvCxnSpPr>
          <p:cNvPr id="12" name="Elbow Connector 11">
            <a:extLst>
              <a:ext uri="{FF2B5EF4-FFF2-40B4-BE49-F238E27FC236}">
                <a16:creationId xmlns:a16="http://schemas.microsoft.com/office/drawing/2014/main" id="{EAF9F116-5C51-A595-5F3D-A92F36C78175}"/>
              </a:ext>
            </a:extLst>
          </p:cNvPr>
          <p:cNvCxnSpPr>
            <a:cxnSpLocks/>
            <a:stCxn id="20" idx="3"/>
            <a:endCxn id="3" idx="3"/>
          </p:cNvCxnSpPr>
          <p:nvPr/>
        </p:nvCxnSpPr>
        <p:spPr>
          <a:xfrm flipV="1">
            <a:off x="10289380" y="2726358"/>
            <a:ext cx="121446" cy="1221043"/>
          </a:xfrm>
          <a:prstGeom prst="bentConnector3">
            <a:avLst>
              <a:gd name="adj1" fmla="val 52352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43E130F-8A1A-2EA1-FC86-8D1B160BFB83}"/>
              </a:ext>
            </a:extLst>
          </p:cNvPr>
          <p:cNvSpPr/>
          <p:nvPr/>
        </p:nvSpPr>
        <p:spPr>
          <a:xfrm>
            <a:off x="6667511" y="4826796"/>
            <a:ext cx="2028813" cy="819947"/>
          </a:xfrm>
          <a:prstGeom prst="roundRect">
            <a:avLst>
              <a:gd name="adj" fmla="val 50000"/>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b="1" dirty="0">
                <a:latin typeface="Sarabun" pitchFamily="2" charset="-34"/>
                <a:cs typeface="Sarabun" pitchFamily="2" charset="-34"/>
              </a:rPr>
              <a:t>Process 2</a:t>
            </a:r>
          </a:p>
        </p:txBody>
      </p:sp>
      <p:cxnSp>
        <p:nvCxnSpPr>
          <p:cNvPr id="31" name="Elbow Connector 30">
            <a:extLst>
              <a:ext uri="{FF2B5EF4-FFF2-40B4-BE49-F238E27FC236}">
                <a16:creationId xmlns:a16="http://schemas.microsoft.com/office/drawing/2014/main" id="{41AFF85D-9542-6A76-4BB8-AE96713C698D}"/>
              </a:ext>
            </a:extLst>
          </p:cNvPr>
          <p:cNvCxnSpPr>
            <a:cxnSpLocks/>
            <a:stCxn id="3" idx="1"/>
            <a:endCxn id="27" idx="0"/>
          </p:cNvCxnSpPr>
          <p:nvPr/>
        </p:nvCxnSpPr>
        <p:spPr>
          <a:xfrm rot="10800000" flipV="1">
            <a:off x="7681919" y="2726358"/>
            <a:ext cx="457195" cy="210043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B21906E-6A98-7F21-58F8-3610D4DF1B9F}"/>
              </a:ext>
            </a:extLst>
          </p:cNvPr>
          <p:cNvCxnSpPr>
            <a:cxnSpLocks/>
            <a:stCxn id="3" idx="2"/>
            <a:endCxn id="20" idx="0"/>
          </p:cNvCxnSpPr>
          <p:nvPr/>
        </p:nvCxnSpPr>
        <p:spPr>
          <a:xfrm>
            <a:off x="9274970" y="3145458"/>
            <a:ext cx="4" cy="3919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46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Conditional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4</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789967" cy="2554545"/>
          </a:xfrm>
          <a:prstGeom prst="rect">
            <a:avLst/>
          </a:prstGeom>
          <a:noFill/>
        </p:spPr>
        <p:txBody>
          <a:bodyPr wrap="square" rtlCol="0">
            <a:spAutoFit/>
          </a:bodyPr>
          <a:lstStyle/>
          <a:p>
            <a:r>
              <a:rPr lang="en-US" sz="1600" dirty="0">
                <a:latin typeface="Sarabun" pitchFamily="2" charset="-34"/>
                <a:cs typeface="Sarabun" pitchFamily="2" charset="-34"/>
              </a:rPr>
              <a:t>A conditional loop is a loop that checks for conditions every cycle of operations.</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If the condition is true, then the loop continues until the condition is false.</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In Python, and many other languages, a while loop is used in this context.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It is read as “While something, do something”</a:t>
            </a:r>
          </a:p>
        </p:txBody>
      </p:sp>
      <p:sp>
        <p:nvSpPr>
          <p:cNvPr id="7" name="TextBox 6">
            <a:extLst>
              <a:ext uri="{FF2B5EF4-FFF2-40B4-BE49-F238E27FC236}">
                <a16:creationId xmlns:a16="http://schemas.microsoft.com/office/drawing/2014/main" id="{562671F8-8546-A67B-4171-7AA10F75FC59}"/>
              </a:ext>
            </a:extLst>
          </p:cNvPr>
          <p:cNvSpPr txBox="1"/>
          <p:nvPr/>
        </p:nvSpPr>
        <p:spPr>
          <a:xfrm>
            <a:off x="7237809" y="2613247"/>
            <a:ext cx="2949179" cy="1038037"/>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i="1" dirty="0">
                <a:solidFill>
                  <a:srgbClr val="D55FDE"/>
                </a:solidFill>
                <a:effectLst/>
                <a:latin typeface="JetBrains Mono" panose="02000009000000000000" pitchFamily="49" charset="0"/>
              </a:rPr>
              <a:t>while </a:t>
            </a:r>
            <a:r>
              <a:rPr lang="en-US" sz="1400" dirty="0">
                <a:solidFill>
                  <a:srgbClr val="BBBBBB"/>
                </a:solidFill>
                <a:effectLst/>
                <a:latin typeface="JetBrains Mono" panose="02000009000000000000" pitchFamily="49" charset="0"/>
              </a:rPr>
              <a:t>condition:</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5C6370"/>
                </a:solidFill>
                <a:effectLst/>
                <a:latin typeface="JetBrains Mono" panose="02000009000000000000" pitchFamily="49" charset="0"/>
              </a:rPr>
              <a:t># do something here</a:t>
            </a:r>
            <a:br>
              <a:rPr lang="en-US" sz="1400" i="1" dirty="0">
                <a:solidFill>
                  <a:srgbClr val="5C6370"/>
                </a:solidFill>
                <a:effectLst/>
                <a:latin typeface="JetBrains Mono" panose="02000009000000000000" pitchFamily="49" charset="0"/>
              </a:rPr>
            </a:br>
            <a:r>
              <a:rPr lang="en-US" sz="1400" i="1" dirty="0">
                <a:solidFill>
                  <a:srgbClr val="5C6370"/>
                </a:solidFill>
                <a:effectLst/>
                <a:latin typeface="JetBrains Mono" panose="02000009000000000000" pitchFamily="49" charset="0"/>
              </a:rPr>
              <a:t>    </a:t>
            </a:r>
            <a:r>
              <a:rPr lang="en-US" sz="1400" dirty="0">
                <a:solidFill>
                  <a:srgbClr val="BBBBBB"/>
                </a:solidFill>
                <a:effectLst/>
                <a:latin typeface="JetBrains Mono" panose="02000009000000000000" pitchFamily="49" charset="0"/>
              </a:rPr>
              <a:t>...</a:t>
            </a:r>
          </a:p>
        </p:txBody>
      </p:sp>
      <p:sp>
        <p:nvSpPr>
          <p:cNvPr id="9" name="TextBox 8">
            <a:extLst>
              <a:ext uri="{FF2B5EF4-FFF2-40B4-BE49-F238E27FC236}">
                <a16:creationId xmlns:a16="http://schemas.microsoft.com/office/drawing/2014/main" id="{EC2D1BD6-0A22-C405-92AA-931FCD91954C}"/>
              </a:ext>
            </a:extLst>
          </p:cNvPr>
          <p:cNvSpPr txBox="1"/>
          <p:nvPr/>
        </p:nvSpPr>
        <p:spPr>
          <a:xfrm>
            <a:off x="6632377" y="1815029"/>
            <a:ext cx="2084785" cy="338554"/>
          </a:xfrm>
          <a:prstGeom prst="rect">
            <a:avLst/>
          </a:prstGeom>
          <a:noFill/>
        </p:spPr>
        <p:txBody>
          <a:bodyPr wrap="square" rtlCol="0">
            <a:spAutoFit/>
          </a:bodyPr>
          <a:lstStyle/>
          <a:p>
            <a:pPr algn="ctr"/>
            <a:r>
              <a:rPr lang="en-US" sz="1600" dirty="0">
                <a:latin typeface="Sarabun" pitchFamily="2" charset="-34"/>
                <a:cs typeface="Sarabun" pitchFamily="2" charset="-34"/>
              </a:rPr>
              <a:t>while keyword</a:t>
            </a:r>
          </a:p>
        </p:txBody>
      </p:sp>
      <p:cxnSp>
        <p:nvCxnSpPr>
          <p:cNvPr id="3" name="Straight Arrow Connector 2">
            <a:extLst>
              <a:ext uri="{FF2B5EF4-FFF2-40B4-BE49-F238E27FC236}">
                <a16:creationId xmlns:a16="http://schemas.microsoft.com/office/drawing/2014/main" id="{DAB2555F-799F-02B0-7671-19F493FD1989}"/>
              </a:ext>
            </a:extLst>
          </p:cNvPr>
          <p:cNvCxnSpPr>
            <a:cxnSpLocks/>
          </p:cNvCxnSpPr>
          <p:nvPr/>
        </p:nvCxnSpPr>
        <p:spPr>
          <a:xfrm flipH="1">
            <a:off x="7674770" y="2193953"/>
            <a:ext cx="4" cy="513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39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Conditional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5</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883945" cy="2554545"/>
          </a:xfrm>
          <a:prstGeom prst="rect">
            <a:avLst/>
          </a:prstGeom>
          <a:noFill/>
        </p:spPr>
        <p:txBody>
          <a:bodyPr wrap="square" rtlCol="0">
            <a:spAutoFit/>
          </a:bodyPr>
          <a:lstStyle/>
          <a:p>
            <a:r>
              <a:rPr lang="en-US" sz="1600" dirty="0">
                <a:latin typeface="Sarabun" pitchFamily="2" charset="-34"/>
                <a:cs typeface="Sarabun" pitchFamily="2" charset="-34"/>
              </a:rPr>
              <a:t>Usually, to make the while loop effective, it must not run forever.</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To start, you set the initial condition, then check, then update the condition in the loop. If you do it correctly, the loop should not be a forever loop.</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For example, a program that up-counts from 1 to 10.</a:t>
            </a:r>
          </a:p>
          <a:p>
            <a:endParaRPr lang="en-US" sz="1600" dirty="0">
              <a:latin typeface="Sarabun" pitchFamily="2" charset="-34"/>
              <a:cs typeface="Sarabun" pitchFamily="2" charset="-34"/>
            </a:endParaRPr>
          </a:p>
          <a:p>
            <a:r>
              <a:rPr lang="en-US" sz="1600" i="1" dirty="0">
                <a:latin typeface="Sarabun" pitchFamily="2" charset="-34"/>
                <a:cs typeface="Sarabun" pitchFamily="2" charset="-34"/>
              </a:rPr>
              <a:t>The program should print integer from 1 to 10.</a:t>
            </a:r>
          </a:p>
        </p:txBody>
      </p:sp>
      <p:sp>
        <p:nvSpPr>
          <p:cNvPr id="7" name="TextBox 6">
            <a:extLst>
              <a:ext uri="{FF2B5EF4-FFF2-40B4-BE49-F238E27FC236}">
                <a16:creationId xmlns:a16="http://schemas.microsoft.com/office/drawing/2014/main" id="{562671F8-8546-A67B-4171-7AA10F75FC59}"/>
              </a:ext>
            </a:extLst>
          </p:cNvPr>
          <p:cNvSpPr txBox="1"/>
          <p:nvPr/>
        </p:nvSpPr>
        <p:spPr>
          <a:xfrm>
            <a:off x="7344965" y="2359832"/>
            <a:ext cx="2949179" cy="1451547"/>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 </a:t>
            </a:r>
            <a:r>
              <a:rPr lang="en-US" sz="1400" dirty="0">
                <a:solidFill>
                  <a:srgbClr val="D19A66"/>
                </a:solidFill>
                <a:effectLst/>
                <a:latin typeface="JetBrains Mono" panose="02000009000000000000" pitchFamily="49" charset="0"/>
              </a:rPr>
              <a:t>1</a:t>
            </a:r>
            <a:br>
              <a:rPr lang="en-US" sz="1400" dirty="0">
                <a:solidFill>
                  <a:srgbClr val="D19A66"/>
                </a:solidFill>
                <a:effectLst/>
                <a:latin typeface="JetBrains Mono" panose="02000009000000000000" pitchFamily="49" charset="0"/>
              </a:rPr>
            </a:br>
            <a:br>
              <a:rPr lang="en-US" sz="1400" dirty="0">
                <a:solidFill>
                  <a:srgbClr val="D19A66"/>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while </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&lt;= </a:t>
            </a:r>
            <a:r>
              <a:rPr lang="en-US" sz="1400" dirty="0">
                <a:solidFill>
                  <a:srgbClr val="D19A66"/>
                </a:solidFill>
                <a:effectLst/>
                <a:latin typeface="JetBrains Mono" panose="02000009000000000000" pitchFamily="49" charset="0"/>
              </a:rPr>
              <a:t>10</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 </a:t>
            </a:r>
            <a:r>
              <a:rPr lang="en-US" sz="1400" dirty="0">
                <a:solidFill>
                  <a:srgbClr val="D19A66"/>
                </a:solidFill>
                <a:effectLst/>
                <a:latin typeface="JetBrains Mono" panose="02000009000000000000" pitchFamily="49" charset="0"/>
              </a:rPr>
              <a:t>1</a:t>
            </a:r>
            <a:br>
              <a:rPr lang="en-US" sz="1400" dirty="0">
                <a:solidFill>
                  <a:srgbClr val="D19A66"/>
                </a:solidFill>
                <a:effectLst/>
                <a:latin typeface="JetBrains Mono" panose="02000009000000000000" pitchFamily="49" charset="0"/>
              </a:rPr>
            </a:br>
            <a:endParaRPr lang="en-US" sz="1400" dirty="0">
              <a:solidFill>
                <a:srgbClr val="BBBBBB"/>
              </a:solidFill>
              <a:effectLst/>
              <a:latin typeface="JetBrains Mono" panose="02000009000000000000" pitchFamily="49" charset="0"/>
            </a:endParaRPr>
          </a:p>
        </p:txBody>
      </p:sp>
      <p:sp>
        <p:nvSpPr>
          <p:cNvPr id="3" name="TextBox 2">
            <a:extLst>
              <a:ext uri="{FF2B5EF4-FFF2-40B4-BE49-F238E27FC236}">
                <a16:creationId xmlns:a16="http://schemas.microsoft.com/office/drawing/2014/main" id="{57E94427-2027-6113-25AB-096E44BFDFCF}"/>
              </a:ext>
            </a:extLst>
          </p:cNvPr>
          <p:cNvSpPr txBox="1"/>
          <p:nvPr/>
        </p:nvSpPr>
        <p:spPr>
          <a:xfrm>
            <a:off x="6734769" y="1516440"/>
            <a:ext cx="2084785" cy="338554"/>
          </a:xfrm>
          <a:prstGeom prst="rect">
            <a:avLst/>
          </a:prstGeom>
          <a:noFill/>
        </p:spPr>
        <p:txBody>
          <a:bodyPr wrap="square" rtlCol="0">
            <a:spAutoFit/>
          </a:bodyPr>
          <a:lstStyle/>
          <a:p>
            <a:pPr algn="ctr"/>
            <a:r>
              <a:rPr lang="en-US" sz="1600" b="1" dirty="0">
                <a:latin typeface="Sarabun" pitchFamily="2" charset="-34"/>
                <a:cs typeface="Sarabun" pitchFamily="2" charset="-34"/>
              </a:rPr>
              <a:t>Initial condition</a:t>
            </a:r>
          </a:p>
        </p:txBody>
      </p:sp>
      <p:cxnSp>
        <p:nvCxnSpPr>
          <p:cNvPr id="8" name="Straight Arrow Connector 7">
            <a:extLst>
              <a:ext uri="{FF2B5EF4-FFF2-40B4-BE49-F238E27FC236}">
                <a16:creationId xmlns:a16="http://schemas.microsoft.com/office/drawing/2014/main" id="{04EBB274-5634-F8BE-29C2-9F3181FAFFE7}"/>
              </a:ext>
            </a:extLst>
          </p:cNvPr>
          <p:cNvCxnSpPr>
            <a:cxnSpLocks/>
          </p:cNvCxnSpPr>
          <p:nvPr/>
        </p:nvCxnSpPr>
        <p:spPr>
          <a:xfrm flipH="1">
            <a:off x="7777157" y="1940719"/>
            <a:ext cx="4" cy="513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382C09B-1968-BBE9-2549-D985CC0887CB}"/>
              </a:ext>
            </a:extLst>
          </p:cNvPr>
          <p:cNvCxnSpPr>
            <a:cxnSpLocks/>
          </p:cNvCxnSpPr>
          <p:nvPr/>
        </p:nvCxnSpPr>
        <p:spPr>
          <a:xfrm flipH="1">
            <a:off x="8972545" y="2060292"/>
            <a:ext cx="859629" cy="8257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73BDCC-2A23-8DC1-D494-2496B90A5ADF}"/>
              </a:ext>
            </a:extLst>
          </p:cNvPr>
          <p:cNvSpPr txBox="1"/>
          <p:nvPr/>
        </p:nvSpPr>
        <p:spPr>
          <a:xfrm>
            <a:off x="8819554" y="1678876"/>
            <a:ext cx="2084785" cy="338554"/>
          </a:xfrm>
          <a:prstGeom prst="rect">
            <a:avLst/>
          </a:prstGeom>
          <a:noFill/>
        </p:spPr>
        <p:txBody>
          <a:bodyPr wrap="square" rtlCol="0">
            <a:spAutoFit/>
          </a:bodyPr>
          <a:lstStyle/>
          <a:p>
            <a:pPr algn="ctr"/>
            <a:r>
              <a:rPr lang="en-US" sz="1600" b="1" dirty="0">
                <a:latin typeface="Sarabun" pitchFamily="2" charset="-34"/>
                <a:cs typeface="Sarabun" pitchFamily="2" charset="-34"/>
              </a:rPr>
              <a:t>Condition check</a:t>
            </a:r>
          </a:p>
        </p:txBody>
      </p:sp>
      <p:cxnSp>
        <p:nvCxnSpPr>
          <p:cNvPr id="13" name="Straight Arrow Connector 12">
            <a:extLst>
              <a:ext uri="{FF2B5EF4-FFF2-40B4-BE49-F238E27FC236}">
                <a16:creationId xmlns:a16="http://schemas.microsoft.com/office/drawing/2014/main" id="{6394D7B0-4ED0-40A9-E568-E2EC2123D4BE}"/>
              </a:ext>
            </a:extLst>
          </p:cNvPr>
          <p:cNvCxnSpPr>
            <a:cxnSpLocks/>
          </p:cNvCxnSpPr>
          <p:nvPr/>
        </p:nvCxnSpPr>
        <p:spPr>
          <a:xfrm flipH="1" flipV="1">
            <a:off x="8667745" y="3540356"/>
            <a:ext cx="240511" cy="6901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E0AA4B7-2EF2-FDBB-273C-D33E1585649E}"/>
              </a:ext>
            </a:extLst>
          </p:cNvPr>
          <p:cNvSpPr txBox="1"/>
          <p:nvPr/>
        </p:nvSpPr>
        <p:spPr>
          <a:xfrm>
            <a:off x="7586364" y="4252867"/>
            <a:ext cx="2643784" cy="830997"/>
          </a:xfrm>
          <a:prstGeom prst="rect">
            <a:avLst/>
          </a:prstGeom>
          <a:noFill/>
        </p:spPr>
        <p:txBody>
          <a:bodyPr wrap="square" rtlCol="0">
            <a:spAutoFit/>
          </a:bodyPr>
          <a:lstStyle/>
          <a:p>
            <a:pPr algn="ctr"/>
            <a:r>
              <a:rPr lang="en-US" sz="1600" b="1" dirty="0">
                <a:latin typeface="Sarabun" pitchFamily="2" charset="-34"/>
                <a:cs typeface="Sarabun" pitchFamily="2" charset="-34"/>
              </a:rPr>
              <a:t>Condition update</a:t>
            </a:r>
            <a:r>
              <a:rPr lang="en-US" sz="1600" dirty="0">
                <a:latin typeface="Sarabun" pitchFamily="2" charset="-34"/>
                <a:cs typeface="Sarabun" pitchFamily="2" charset="-34"/>
              </a:rPr>
              <a:t>:</a:t>
            </a:r>
          </a:p>
          <a:p>
            <a:pPr algn="ctr"/>
            <a:endParaRPr lang="en-US" sz="1600" dirty="0">
              <a:latin typeface="Sarabun" pitchFamily="2" charset="-34"/>
              <a:cs typeface="Sarabun" pitchFamily="2" charset="-34"/>
            </a:endParaRPr>
          </a:p>
          <a:p>
            <a:pPr algn="ctr"/>
            <a:r>
              <a:rPr lang="en-US" sz="1600" dirty="0">
                <a:latin typeface="Sarabun" pitchFamily="2" charset="-34"/>
                <a:cs typeface="Sarabun" pitchFamily="2" charset="-34"/>
              </a:rPr>
              <a:t>In this case, incrementing</a:t>
            </a:r>
          </a:p>
        </p:txBody>
      </p:sp>
    </p:spTree>
    <p:extLst>
      <p:ext uri="{BB962C8B-B14F-4D97-AF65-F5344CB8AC3E}">
        <p14:creationId xmlns:p14="http://schemas.microsoft.com/office/powerpoint/2010/main" val="365730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Conditional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6</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883945" cy="2062103"/>
          </a:xfrm>
          <a:prstGeom prst="rect">
            <a:avLst/>
          </a:prstGeom>
          <a:noFill/>
        </p:spPr>
        <p:txBody>
          <a:bodyPr wrap="square" rtlCol="0">
            <a:spAutoFit/>
          </a:bodyPr>
          <a:lstStyle/>
          <a:p>
            <a:r>
              <a:rPr lang="en-US" sz="1600" dirty="0">
                <a:latin typeface="Sarabun" pitchFamily="2" charset="-34"/>
                <a:cs typeface="Sarabun" pitchFamily="2" charset="-34"/>
              </a:rPr>
              <a:t>Example,</a:t>
            </a:r>
          </a:p>
          <a:p>
            <a:endParaRPr lang="en-US" sz="1600" i="1" dirty="0">
              <a:latin typeface="Sarabun" pitchFamily="2" charset="-34"/>
              <a:cs typeface="Sarabun" pitchFamily="2" charset="-34"/>
            </a:endParaRPr>
          </a:p>
          <a:p>
            <a:r>
              <a:rPr lang="en-US" sz="1600" dirty="0">
                <a:latin typeface="Sarabun" pitchFamily="2" charset="-34"/>
                <a:cs typeface="Sarabun" pitchFamily="2" charset="-34"/>
              </a:rPr>
              <a:t>A program that asks user the password. The program should print ”CORRECT” if user inputs the correct password and “INCORRECT” if not.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You can use any statements you have learned in the past chapters, for example, if-</a:t>
            </a:r>
            <a:r>
              <a:rPr lang="en-US" sz="1600" dirty="0" err="1">
                <a:latin typeface="Sarabun" pitchFamily="2" charset="-34"/>
                <a:cs typeface="Sarabun" pitchFamily="2" charset="-34"/>
              </a:rPr>
              <a:t>elif</a:t>
            </a:r>
            <a:r>
              <a:rPr lang="en-US" sz="1600" dirty="0">
                <a:latin typeface="Sarabun" pitchFamily="2" charset="-34"/>
                <a:cs typeface="Sarabun" pitchFamily="2" charset="-34"/>
              </a:rPr>
              <a:t>-else, print, </a:t>
            </a:r>
            <a:r>
              <a:rPr lang="en-US" sz="1600" dirty="0" err="1">
                <a:latin typeface="Sarabun" pitchFamily="2" charset="-34"/>
                <a:cs typeface="Sarabun" pitchFamily="2" charset="-34"/>
              </a:rPr>
              <a:t>etc</a:t>
            </a:r>
            <a:r>
              <a:rPr lang="en-US" sz="1600" dirty="0">
                <a:latin typeface="Sarabun" pitchFamily="2" charset="-34"/>
                <a:cs typeface="Sarabun" pitchFamily="2" charset="-34"/>
              </a:rPr>
              <a:t>…</a:t>
            </a:r>
          </a:p>
        </p:txBody>
      </p:sp>
      <p:sp>
        <p:nvSpPr>
          <p:cNvPr id="7" name="TextBox 6">
            <a:extLst>
              <a:ext uri="{FF2B5EF4-FFF2-40B4-BE49-F238E27FC236}">
                <a16:creationId xmlns:a16="http://schemas.microsoft.com/office/drawing/2014/main" id="{562671F8-8546-A67B-4171-7AA10F75FC59}"/>
              </a:ext>
            </a:extLst>
          </p:cNvPr>
          <p:cNvSpPr txBox="1"/>
          <p:nvPr/>
        </p:nvSpPr>
        <p:spPr>
          <a:xfrm>
            <a:off x="7344965" y="2359832"/>
            <a:ext cx="3684981" cy="2397906"/>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dirty="0">
                <a:solidFill>
                  <a:srgbClr val="BBBBBB"/>
                </a:solidFill>
                <a:effectLst/>
                <a:latin typeface="JetBrains Mono" panose="02000009000000000000" pitchFamily="49" charset="0"/>
              </a:rPr>
              <a:t>password = </a:t>
            </a:r>
            <a:r>
              <a:rPr lang="en-US" sz="1400" dirty="0">
                <a:solidFill>
                  <a:srgbClr val="89CA78"/>
                </a:solidFill>
                <a:effectLst/>
                <a:latin typeface="JetBrains Mono" panose="02000009000000000000" pitchFamily="49" charset="0"/>
              </a:rPr>
              <a:t>'</a:t>
            </a:r>
            <a:r>
              <a:rPr lang="en-US" sz="1400" dirty="0" err="1">
                <a:solidFill>
                  <a:srgbClr val="89CA78"/>
                </a:solidFill>
                <a:effectLst/>
                <a:latin typeface="JetBrains Mono" panose="02000009000000000000" pitchFamily="49" charset="0"/>
              </a:rPr>
              <a:t>BobaTea</a:t>
            </a:r>
            <a:r>
              <a:rPr lang="en-US" sz="1400" dirty="0">
                <a:solidFill>
                  <a:srgbClr val="89CA78"/>
                </a:solidFill>
                <a:effectLst/>
                <a:latin typeface="JetBrains Mono" panose="02000009000000000000" pitchFamily="49" charset="0"/>
              </a:rPr>
              <a:t>'</a:t>
            </a:r>
            <a:br>
              <a:rPr lang="en-US" sz="1400" dirty="0">
                <a:solidFill>
                  <a:srgbClr val="89CA78"/>
                </a:solidFill>
                <a:effectLst/>
                <a:latin typeface="JetBrains Mono" panose="02000009000000000000" pitchFamily="49" charset="0"/>
              </a:rPr>
            </a:br>
            <a:br>
              <a:rPr lang="en-US" sz="1400" dirty="0">
                <a:solidFill>
                  <a:srgbClr val="89CA78"/>
                </a:solidFill>
                <a:effectLst/>
                <a:latin typeface="JetBrains Mono" panose="02000009000000000000" pitchFamily="49" charset="0"/>
              </a:rPr>
            </a:br>
            <a:r>
              <a:rPr lang="en-US" sz="1400" dirty="0" err="1">
                <a:solidFill>
                  <a:srgbClr val="BBBBBB"/>
                </a:solidFill>
                <a:effectLst/>
                <a:latin typeface="JetBrains Mono" panose="02000009000000000000" pitchFamily="49" charset="0"/>
              </a:rPr>
              <a:t>user_input</a:t>
            </a:r>
            <a:r>
              <a:rPr lang="en-US" sz="1400" dirty="0">
                <a:solidFill>
                  <a:srgbClr val="BBBBBB"/>
                </a:solidFill>
                <a:effectLst/>
                <a:latin typeface="JetBrains Mono" panose="02000009000000000000" pitchFamily="49" charset="0"/>
              </a:rPr>
              <a:t> = </a:t>
            </a:r>
            <a:r>
              <a:rPr lang="en-US" sz="1400" dirty="0">
                <a:solidFill>
                  <a:srgbClr val="2BBAC5"/>
                </a:solidFill>
                <a:effectLst/>
                <a:latin typeface="JetBrains Mono" panose="02000009000000000000" pitchFamily="49" charset="0"/>
              </a:rPr>
              <a:t>input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while </a:t>
            </a:r>
            <a:r>
              <a:rPr lang="en-US" sz="1400" dirty="0" err="1">
                <a:solidFill>
                  <a:srgbClr val="BBBBBB"/>
                </a:solidFill>
                <a:effectLst/>
                <a:latin typeface="JetBrains Mono" panose="02000009000000000000" pitchFamily="49" charset="0"/>
              </a:rPr>
              <a:t>user_input</a:t>
            </a:r>
            <a:r>
              <a:rPr lang="en-US" sz="1400" dirty="0">
                <a:solidFill>
                  <a:srgbClr val="BBBBBB"/>
                </a:solidFill>
                <a:effectLst/>
                <a:latin typeface="JetBrains Mono" panose="02000009000000000000" pitchFamily="49" charset="0"/>
              </a:rPr>
              <a:t> != password:</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a:t>
            </a:r>
            <a:r>
              <a:rPr lang="en-US" sz="1400" dirty="0">
                <a:solidFill>
                  <a:srgbClr val="89CA78"/>
                </a:solidFill>
                <a:effectLst/>
                <a:latin typeface="JetBrains Mono" panose="02000009000000000000" pitchFamily="49" charset="0"/>
              </a:rPr>
              <a:t>'INCORRECT'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dirty="0" err="1">
                <a:solidFill>
                  <a:srgbClr val="BBBBBB"/>
                </a:solidFill>
                <a:effectLst/>
                <a:latin typeface="JetBrains Mono" panose="02000009000000000000" pitchFamily="49" charset="0"/>
              </a:rPr>
              <a:t>user_input</a:t>
            </a:r>
            <a:r>
              <a:rPr lang="en-US" sz="1400" dirty="0">
                <a:solidFill>
                  <a:srgbClr val="BBBBBB"/>
                </a:solidFill>
                <a:effectLst/>
                <a:latin typeface="JetBrains Mono" panose="02000009000000000000" pitchFamily="49" charset="0"/>
              </a:rPr>
              <a:t> = </a:t>
            </a:r>
            <a:r>
              <a:rPr lang="en-US" sz="1400" dirty="0">
                <a:solidFill>
                  <a:srgbClr val="2BBAC5"/>
                </a:solidFill>
                <a:effectLst/>
                <a:latin typeface="JetBrains Mono" panose="02000009000000000000" pitchFamily="49" charset="0"/>
              </a:rPr>
              <a:t>input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a:t>
            </a:r>
            <a:r>
              <a:rPr lang="en-US" sz="1400" dirty="0">
                <a:solidFill>
                  <a:srgbClr val="89CA78"/>
                </a:solidFill>
                <a:effectLst/>
                <a:latin typeface="JetBrains Mono" panose="02000009000000000000" pitchFamily="49" charset="0"/>
              </a:rPr>
              <a:t>'CORRECT'</a:t>
            </a:r>
            <a:r>
              <a:rPr lang="en-US" sz="1400" dirty="0">
                <a:solidFill>
                  <a:srgbClr val="BBBBBB"/>
                </a:solidFill>
                <a:effectLst/>
                <a:latin typeface="JetBrains Mono" panose="02000009000000000000" pitchFamily="49" charset="0"/>
              </a:rPr>
              <a:t>)</a:t>
            </a:r>
          </a:p>
        </p:txBody>
      </p:sp>
      <p:sp>
        <p:nvSpPr>
          <p:cNvPr id="3" name="TextBox 2">
            <a:extLst>
              <a:ext uri="{FF2B5EF4-FFF2-40B4-BE49-F238E27FC236}">
                <a16:creationId xmlns:a16="http://schemas.microsoft.com/office/drawing/2014/main" id="{57E94427-2027-6113-25AB-096E44BFDFCF}"/>
              </a:ext>
            </a:extLst>
          </p:cNvPr>
          <p:cNvSpPr txBox="1"/>
          <p:nvPr/>
        </p:nvSpPr>
        <p:spPr>
          <a:xfrm>
            <a:off x="5863231" y="1685717"/>
            <a:ext cx="2084785" cy="338554"/>
          </a:xfrm>
          <a:prstGeom prst="rect">
            <a:avLst/>
          </a:prstGeom>
          <a:noFill/>
        </p:spPr>
        <p:txBody>
          <a:bodyPr wrap="square" rtlCol="0">
            <a:spAutoFit/>
          </a:bodyPr>
          <a:lstStyle/>
          <a:p>
            <a:pPr algn="ctr"/>
            <a:r>
              <a:rPr lang="en-US" sz="1600" b="1" dirty="0">
                <a:latin typeface="Sarabun" pitchFamily="2" charset="-34"/>
                <a:cs typeface="Sarabun" pitchFamily="2" charset="-34"/>
              </a:rPr>
              <a:t>Initial condition</a:t>
            </a:r>
          </a:p>
        </p:txBody>
      </p:sp>
      <p:cxnSp>
        <p:nvCxnSpPr>
          <p:cNvPr id="8" name="Straight Arrow Connector 7">
            <a:extLst>
              <a:ext uri="{FF2B5EF4-FFF2-40B4-BE49-F238E27FC236}">
                <a16:creationId xmlns:a16="http://schemas.microsoft.com/office/drawing/2014/main" id="{04EBB274-5634-F8BE-29C2-9F3181FAFFE7}"/>
              </a:ext>
            </a:extLst>
          </p:cNvPr>
          <p:cNvCxnSpPr>
            <a:cxnSpLocks/>
          </p:cNvCxnSpPr>
          <p:nvPr/>
        </p:nvCxnSpPr>
        <p:spPr>
          <a:xfrm>
            <a:off x="6855024" y="2060292"/>
            <a:ext cx="564945" cy="850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382C09B-1968-BBE9-2549-D985CC0887CB}"/>
              </a:ext>
            </a:extLst>
          </p:cNvPr>
          <p:cNvCxnSpPr>
            <a:cxnSpLocks/>
          </p:cNvCxnSpPr>
          <p:nvPr/>
        </p:nvCxnSpPr>
        <p:spPr>
          <a:xfrm flipH="1">
            <a:off x="10230148" y="2060292"/>
            <a:ext cx="549771" cy="1310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73BDCC-2A23-8DC1-D494-2496B90A5ADF}"/>
              </a:ext>
            </a:extLst>
          </p:cNvPr>
          <p:cNvSpPr txBox="1"/>
          <p:nvPr/>
        </p:nvSpPr>
        <p:spPr>
          <a:xfrm>
            <a:off x="9704782" y="1651780"/>
            <a:ext cx="2084785" cy="338554"/>
          </a:xfrm>
          <a:prstGeom prst="rect">
            <a:avLst/>
          </a:prstGeom>
          <a:noFill/>
        </p:spPr>
        <p:txBody>
          <a:bodyPr wrap="square" rtlCol="0">
            <a:spAutoFit/>
          </a:bodyPr>
          <a:lstStyle/>
          <a:p>
            <a:pPr algn="ctr"/>
            <a:r>
              <a:rPr lang="en-US" sz="1600" b="1" dirty="0">
                <a:latin typeface="Sarabun" pitchFamily="2" charset="-34"/>
                <a:cs typeface="Sarabun" pitchFamily="2" charset="-34"/>
              </a:rPr>
              <a:t>Condition check</a:t>
            </a:r>
          </a:p>
        </p:txBody>
      </p:sp>
      <p:cxnSp>
        <p:nvCxnSpPr>
          <p:cNvPr id="13" name="Straight Arrow Connector 12">
            <a:extLst>
              <a:ext uri="{FF2B5EF4-FFF2-40B4-BE49-F238E27FC236}">
                <a16:creationId xmlns:a16="http://schemas.microsoft.com/office/drawing/2014/main" id="{6394D7B0-4ED0-40A9-E568-E2EC2123D4BE}"/>
              </a:ext>
            </a:extLst>
          </p:cNvPr>
          <p:cNvCxnSpPr>
            <a:cxnSpLocks/>
          </p:cNvCxnSpPr>
          <p:nvPr/>
        </p:nvCxnSpPr>
        <p:spPr>
          <a:xfrm flipH="1" flipV="1">
            <a:off x="9989637" y="4040024"/>
            <a:ext cx="368801" cy="10172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E0AA4B7-2EF2-FDBB-273C-D33E1585649E}"/>
              </a:ext>
            </a:extLst>
          </p:cNvPr>
          <p:cNvSpPr txBox="1"/>
          <p:nvPr/>
        </p:nvSpPr>
        <p:spPr>
          <a:xfrm>
            <a:off x="9036546" y="5127236"/>
            <a:ext cx="2643784" cy="338554"/>
          </a:xfrm>
          <a:prstGeom prst="rect">
            <a:avLst/>
          </a:prstGeom>
          <a:noFill/>
        </p:spPr>
        <p:txBody>
          <a:bodyPr wrap="square" rtlCol="0">
            <a:spAutoFit/>
          </a:bodyPr>
          <a:lstStyle/>
          <a:p>
            <a:pPr algn="ctr"/>
            <a:r>
              <a:rPr lang="en-US" sz="1600" b="1" dirty="0">
                <a:latin typeface="Sarabun" pitchFamily="2" charset="-34"/>
                <a:cs typeface="Sarabun" pitchFamily="2" charset="-34"/>
              </a:rPr>
              <a:t>Condition update</a:t>
            </a:r>
            <a:endParaRPr lang="en-US" sz="1600" dirty="0">
              <a:latin typeface="Sarabun" pitchFamily="2" charset="-34"/>
              <a:cs typeface="Sarabun" pitchFamily="2" charset="-34"/>
            </a:endParaRPr>
          </a:p>
        </p:txBody>
      </p:sp>
    </p:spTree>
    <p:extLst>
      <p:ext uri="{BB962C8B-B14F-4D97-AF65-F5344CB8AC3E}">
        <p14:creationId xmlns:p14="http://schemas.microsoft.com/office/powerpoint/2010/main" val="196197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Conditional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7</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883945" cy="1077218"/>
          </a:xfrm>
          <a:prstGeom prst="rect">
            <a:avLst/>
          </a:prstGeom>
          <a:noFill/>
        </p:spPr>
        <p:txBody>
          <a:bodyPr wrap="square" rtlCol="0">
            <a:spAutoFit/>
          </a:bodyPr>
          <a:lstStyle/>
          <a:p>
            <a:r>
              <a:rPr lang="en-US" sz="1600" dirty="0">
                <a:latin typeface="Sarabun" pitchFamily="2" charset="-34"/>
                <a:cs typeface="Sarabun" pitchFamily="2" charset="-34"/>
              </a:rPr>
              <a:t>Example,</a:t>
            </a:r>
          </a:p>
          <a:p>
            <a:endParaRPr lang="en-US" sz="1600" i="1" dirty="0">
              <a:latin typeface="Sarabun" pitchFamily="2" charset="-34"/>
              <a:cs typeface="Sarabun" pitchFamily="2" charset="-34"/>
            </a:endParaRPr>
          </a:p>
          <a:p>
            <a:r>
              <a:rPr lang="en-US" sz="1600" dirty="0">
                <a:latin typeface="Sarabun" pitchFamily="2" charset="-34"/>
                <a:cs typeface="Sarabun" pitchFamily="2" charset="-34"/>
              </a:rPr>
              <a:t>A program that sums integer from 1 to </a:t>
            </a:r>
            <a:r>
              <a:rPr lang="en-US" sz="1600" i="1" dirty="0">
                <a:latin typeface="Sarabun" pitchFamily="2" charset="-34"/>
                <a:cs typeface="Sarabun" pitchFamily="2" charset="-34"/>
              </a:rPr>
              <a:t>n</a:t>
            </a:r>
            <a:r>
              <a:rPr lang="en-US" sz="1600" dirty="0">
                <a:latin typeface="Sarabun" pitchFamily="2" charset="-34"/>
                <a:cs typeface="Sarabun" pitchFamily="2" charset="-34"/>
              </a:rPr>
              <a:t> while </a:t>
            </a:r>
            <a:r>
              <a:rPr lang="en-US" sz="1600" i="1" dirty="0">
                <a:latin typeface="Sarabun" pitchFamily="2" charset="-34"/>
                <a:cs typeface="Sarabun" pitchFamily="2" charset="-34"/>
              </a:rPr>
              <a:t>n</a:t>
            </a:r>
            <a:r>
              <a:rPr lang="en-US" sz="1600" dirty="0">
                <a:latin typeface="Sarabun" pitchFamily="2" charset="-34"/>
                <a:cs typeface="Sarabun" pitchFamily="2" charset="-34"/>
              </a:rPr>
              <a:t> is an integer from user input.</a:t>
            </a:r>
          </a:p>
        </p:txBody>
      </p:sp>
      <p:sp>
        <p:nvSpPr>
          <p:cNvPr id="7" name="TextBox 6">
            <a:extLst>
              <a:ext uri="{FF2B5EF4-FFF2-40B4-BE49-F238E27FC236}">
                <a16:creationId xmlns:a16="http://schemas.microsoft.com/office/drawing/2014/main" id="{562671F8-8546-A67B-4171-7AA10F75FC59}"/>
              </a:ext>
            </a:extLst>
          </p:cNvPr>
          <p:cNvSpPr txBox="1"/>
          <p:nvPr/>
        </p:nvSpPr>
        <p:spPr>
          <a:xfrm>
            <a:off x="1204913" y="3503611"/>
            <a:ext cx="4302921" cy="2690799"/>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dirty="0">
                <a:solidFill>
                  <a:srgbClr val="BBBBBB"/>
                </a:solidFill>
                <a:effectLst/>
                <a:latin typeface="JetBrains Mono" panose="02000009000000000000" pitchFamily="49" charset="0"/>
              </a:rPr>
              <a:t>result = </a:t>
            </a:r>
            <a:r>
              <a:rPr lang="en-US" sz="1400" dirty="0">
                <a:solidFill>
                  <a:srgbClr val="D19A66"/>
                </a:solidFill>
                <a:effectLst/>
                <a:latin typeface="JetBrains Mono" panose="02000009000000000000" pitchFamily="49" charset="0"/>
              </a:rPr>
              <a:t>0</a:t>
            </a:r>
            <a:br>
              <a:rPr lang="en-US" sz="1400" dirty="0">
                <a:solidFill>
                  <a:srgbClr val="D19A66"/>
                </a:solidFill>
                <a:effectLst/>
                <a:latin typeface="JetBrains Mono" panose="02000009000000000000" pitchFamily="49" charset="0"/>
              </a:rPr>
            </a:b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 </a:t>
            </a:r>
            <a:r>
              <a:rPr lang="en-US" sz="1400" dirty="0">
                <a:solidFill>
                  <a:srgbClr val="D19A66"/>
                </a:solidFill>
                <a:effectLst/>
                <a:latin typeface="JetBrains Mono" panose="02000009000000000000" pitchFamily="49" charset="0"/>
              </a:rPr>
              <a:t>1</a:t>
            </a:r>
            <a:br>
              <a:rPr lang="en-US" sz="1400" dirty="0">
                <a:solidFill>
                  <a:srgbClr val="D19A66"/>
                </a:solidFill>
                <a:effectLst/>
                <a:latin typeface="JetBrains Mono" panose="02000009000000000000" pitchFamily="49" charset="0"/>
              </a:rPr>
            </a:br>
            <a:br>
              <a:rPr lang="en-US" sz="1400" dirty="0">
                <a:solidFill>
                  <a:srgbClr val="D19A66"/>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n = </a:t>
            </a:r>
            <a:r>
              <a:rPr lang="en-US" sz="1400" dirty="0">
                <a:solidFill>
                  <a:srgbClr val="2BBAC5"/>
                </a:solidFill>
                <a:effectLst/>
                <a:latin typeface="JetBrains Mono" panose="02000009000000000000" pitchFamily="49" charset="0"/>
              </a:rPr>
              <a:t>int</a:t>
            </a:r>
            <a:r>
              <a:rPr lang="en-US" sz="1400" dirty="0">
                <a:solidFill>
                  <a:srgbClr val="BBBBBB"/>
                </a:solidFill>
                <a:effectLst/>
                <a:latin typeface="JetBrains Mono" panose="02000009000000000000" pitchFamily="49" charset="0"/>
              </a:rPr>
              <a:t>(</a:t>
            </a:r>
            <a:r>
              <a:rPr lang="en-US" sz="1400" dirty="0">
                <a:solidFill>
                  <a:srgbClr val="2BBAC5"/>
                </a:solidFill>
                <a:effectLst/>
                <a:latin typeface="JetBrains Mono" panose="02000009000000000000" pitchFamily="49" charset="0"/>
              </a:rPr>
              <a:t>input</a:t>
            </a:r>
            <a:r>
              <a:rPr lang="en-US" sz="1400" dirty="0">
                <a:solidFill>
                  <a:srgbClr val="BBBBBB"/>
                </a:solidFill>
                <a:effectLst/>
                <a:latin typeface="JetBrains Mono" panose="02000009000000000000" pitchFamily="49" charset="0"/>
              </a:rPr>
              <a:t>(</a:t>
            </a:r>
            <a:r>
              <a:rPr lang="en-US" sz="1400" dirty="0">
                <a:solidFill>
                  <a:srgbClr val="89CA78"/>
                </a:solidFill>
                <a:effectLst/>
                <a:latin typeface="JetBrains Mono" panose="02000009000000000000" pitchFamily="49" charset="0"/>
              </a:rPr>
              <a:t>'Enter an integer: '</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while </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&lt;= n:</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result += </a:t>
            </a:r>
            <a:r>
              <a:rPr lang="en-US" sz="1400" dirty="0" err="1">
                <a:solidFill>
                  <a:srgbClr val="BBBBBB"/>
                </a:solidFill>
                <a:effectLst/>
                <a:latin typeface="JetBrains Mono" panose="02000009000000000000" pitchFamily="49" charset="0"/>
              </a:rPr>
              <a:t>i</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 </a:t>
            </a:r>
            <a:r>
              <a:rPr lang="en-US" sz="1400" dirty="0">
                <a:solidFill>
                  <a:srgbClr val="D19A66"/>
                </a:solidFill>
                <a:effectLst/>
                <a:latin typeface="JetBrains Mono" panose="02000009000000000000" pitchFamily="49" charset="0"/>
              </a:rPr>
              <a:t>1</a:t>
            </a:r>
            <a:br>
              <a:rPr lang="en-US" sz="1400" dirty="0">
                <a:solidFill>
                  <a:srgbClr val="D19A66"/>
                </a:solidFill>
                <a:effectLst/>
                <a:latin typeface="JetBrains Mono" panose="02000009000000000000" pitchFamily="49" charset="0"/>
              </a:rPr>
            </a:br>
            <a:br>
              <a:rPr lang="en-US" sz="1400" dirty="0">
                <a:solidFill>
                  <a:srgbClr val="D19A66"/>
                </a:solidFill>
                <a:effectLst/>
                <a:latin typeface="JetBrains Mono" panose="02000009000000000000" pitchFamily="49" charset="0"/>
              </a:rPr>
            </a:b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(result)</a:t>
            </a:r>
          </a:p>
        </p:txBody>
      </p:sp>
      <p:sp>
        <p:nvSpPr>
          <p:cNvPr id="16" name="TextBox 15">
            <a:extLst>
              <a:ext uri="{FF2B5EF4-FFF2-40B4-BE49-F238E27FC236}">
                <a16:creationId xmlns:a16="http://schemas.microsoft.com/office/drawing/2014/main" id="{9435BCA3-81C8-A255-FDA9-250D519FE490}"/>
              </a:ext>
            </a:extLst>
          </p:cNvPr>
          <p:cNvSpPr txBox="1"/>
          <p:nvPr/>
        </p:nvSpPr>
        <p:spPr>
          <a:xfrm>
            <a:off x="6684167" y="3503611"/>
            <a:ext cx="4302921" cy="2690799"/>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400" dirty="0">
                <a:solidFill>
                  <a:srgbClr val="BBBBBB"/>
                </a:solidFill>
                <a:effectLst/>
                <a:latin typeface="JetBrains Mono" panose="02000009000000000000" pitchFamily="49" charset="0"/>
              </a:rPr>
              <a:t>result = </a:t>
            </a:r>
            <a:r>
              <a:rPr lang="en-US" sz="1400" dirty="0">
                <a:solidFill>
                  <a:srgbClr val="D19A66"/>
                </a:solidFill>
                <a:effectLst/>
                <a:latin typeface="JetBrains Mono" panose="02000009000000000000" pitchFamily="49" charset="0"/>
              </a:rPr>
              <a:t>0</a:t>
            </a:r>
            <a:br>
              <a:rPr lang="en-US" sz="1400" dirty="0">
                <a:solidFill>
                  <a:srgbClr val="D19A66"/>
                </a:solidFill>
                <a:effectLst/>
                <a:latin typeface="JetBrains Mono" panose="02000009000000000000" pitchFamily="49" charset="0"/>
              </a:rPr>
            </a:br>
            <a:br>
              <a:rPr lang="en-US" sz="1400" dirty="0">
                <a:solidFill>
                  <a:srgbClr val="D19A66"/>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n = </a:t>
            </a:r>
            <a:r>
              <a:rPr lang="en-US" sz="1400" dirty="0">
                <a:solidFill>
                  <a:srgbClr val="2BBAC5"/>
                </a:solidFill>
                <a:effectLst/>
                <a:latin typeface="JetBrains Mono" panose="02000009000000000000" pitchFamily="49" charset="0"/>
              </a:rPr>
              <a:t>int</a:t>
            </a:r>
            <a:r>
              <a:rPr lang="en-US" sz="1400" dirty="0">
                <a:solidFill>
                  <a:srgbClr val="BBBBBB"/>
                </a:solidFill>
                <a:effectLst/>
                <a:latin typeface="JetBrains Mono" panose="02000009000000000000" pitchFamily="49" charset="0"/>
              </a:rPr>
              <a:t>(</a:t>
            </a:r>
            <a:r>
              <a:rPr lang="en-US" sz="1400" dirty="0">
                <a:solidFill>
                  <a:srgbClr val="2BBAC5"/>
                </a:solidFill>
                <a:effectLst/>
                <a:latin typeface="JetBrains Mono" panose="02000009000000000000" pitchFamily="49" charset="0"/>
              </a:rPr>
              <a:t>input</a:t>
            </a:r>
            <a:r>
              <a:rPr lang="en-US" sz="1400" dirty="0">
                <a:solidFill>
                  <a:srgbClr val="BBBBBB"/>
                </a:solidFill>
                <a:effectLst/>
                <a:latin typeface="JetBrains Mono" panose="02000009000000000000" pitchFamily="49" charset="0"/>
              </a:rPr>
              <a:t>(</a:t>
            </a:r>
            <a:r>
              <a:rPr lang="en-US" sz="1400" dirty="0">
                <a:solidFill>
                  <a:srgbClr val="89CA78"/>
                </a:solidFill>
                <a:effectLst/>
                <a:latin typeface="JetBrains Mono" panose="02000009000000000000" pitchFamily="49" charset="0"/>
              </a:rPr>
              <a:t>'Enter an integer: '</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while </a:t>
            </a:r>
            <a:r>
              <a:rPr lang="en-US" sz="1400" dirty="0">
                <a:solidFill>
                  <a:srgbClr val="BBBBBB"/>
                </a:solidFill>
                <a:effectLst/>
                <a:latin typeface="JetBrains Mono" panose="02000009000000000000" pitchFamily="49" charset="0"/>
              </a:rPr>
              <a:t>n &gt; </a:t>
            </a:r>
            <a:r>
              <a:rPr lang="en-US" sz="1400" dirty="0">
                <a:solidFill>
                  <a:srgbClr val="D19A66"/>
                </a:solidFill>
                <a:effectLst/>
                <a:latin typeface="JetBrains Mono" panose="02000009000000000000" pitchFamily="49" charset="0"/>
              </a:rPr>
              <a:t>0</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result += n</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n -= </a:t>
            </a:r>
            <a:r>
              <a:rPr lang="en-US" sz="1400" dirty="0">
                <a:solidFill>
                  <a:srgbClr val="D19A66"/>
                </a:solidFill>
                <a:effectLst/>
                <a:latin typeface="JetBrains Mono" panose="02000009000000000000" pitchFamily="49" charset="0"/>
              </a:rPr>
              <a:t>1</a:t>
            </a:r>
            <a:br>
              <a:rPr lang="en-US" sz="1400" dirty="0">
                <a:solidFill>
                  <a:srgbClr val="D19A66"/>
                </a:solidFill>
                <a:effectLst/>
                <a:latin typeface="JetBrains Mono" panose="02000009000000000000" pitchFamily="49" charset="0"/>
              </a:rPr>
            </a:br>
            <a:br>
              <a:rPr lang="en-US" sz="1400" dirty="0">
                <a:solidFill>
                  <a:srgbClr val="D19A66"/>
                </a:solidFill>
                <a:effectLst/>
                <a:latin typeface="JetBrains Mono" panose="02000009000000000000" pitchFamily="49" charset="0"/>
              </a:rPr>
            </a:b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(result)</a:t>
            </a:r>
          </a:p>
        </p:txBody>
      </p:sp>
      <p:sp>
        <p:nvSpPr>
          <p:cNvPr id="17" name="TextBox 16">
            <a:extLst>
              <a:ext uri="{FF2B5EF4-FFF2-40B4-BE49-F238E27FC236}">
                <a16:creationId xmlns:a16="http://schemas.microsoft.com/office/drawing/2014/main" id="{B9621775-5BE6-8D4F-5D11-91A90397326F}"/>
              </a:ext>
            </a:extLst>
          </p:cNvPr>
          <p:cNvSpPr txBox="1"/>
          <p:nvPr/>
        </p:nvSpPr>
        <p:spPr>
          <a:xfrm>
            <a:off x="1684737" y="3165057"/>
            <a:ext cx="3343272" cy="338554"/>
          </a:xfrm>
          <a:prstGeom prst="rect">
            <a:avLst/>
          </a:prstGeom>
          <a:noFill/>
        </p:spPr>
        <p:txBody>
          <a:bodyPr wrap="square" rtlCol="0">
            <a:spAutoFit/>
          </a:bodyPr>
          <a:lstStyle/>
          <a:p>
            <a:pPr algn="ctr"/>
            <a:r>
              <a:rPr lang="en-US" sz="1600" b="1" dirty="0">
                <a:latin typeface="Sarabun" pitchFamily="2" charset="-34"/>
                <a:cs typeface="Sarabun" pitchFamily="2" charset="-34"/>
              </a:rPr>
              <a:t>Solution 1</a:t>
            </a:r>
          </a:p>
        </p:txBody>
      </p:sp>
      <p:sp>
        <p:nvSpPr>
          <p:cNvPr id="18" name="TextBox 17">
            <a:extLst>
              <a:ext uri="{FF2B5EF4-FFF2-40B4-BE49-F238E27FC236}">
                <a16:creationId xmlns:a16="http://schemas.microsoft.com/office/drawing/2014/main" id="{86C50C93-43B2-E5A8-414E-EE2DA6AAF89E}"/>
              </a:ext>
            </a:extLst>
          </p:cNvPr>
          <p:cNvSpPr txBox="1"/>
          <p:nvPr/>
        </p:nvSpPr>
        <p:spPr>
          <a:xfrm>
            <a:off x="7163991" y="3165057"/>
            <a:ext cx="3343272" cy="338554"/>
          </a:xfrm>
          <a:prstGeom prst="rect">
            <a:avLst/>
          </a:prstGeom>
          <a:noFill/>
        </p:spPr>
        <p:txBody>
          <a:bodyPr wrap="square" rtlCol="0">
            <a:spAutoFit/>
          </a:bodyPr>
          <a:lstStyle/>
          <a:p>
            <a:pPr algn="ctr"/>
            <a:r>
              <a:rPr lang="en-US" sz="1600" b="1" dirty="0">
                <a:latin typeface="Sarabun" pitchFamily="2" charset="-34"/>
                <a:cs typeface="Sarabun" pitchFamily="2" charset="-34"/>
              </a:rPr>
              <a:t>Solution 2</a:t>
            </a:r>
          </a:p>
        </p:txBody>
      </p:sp>
    </p:spTree>
    <p:extLst>
      <p:ext uri="{BB962C8B-B14F-4D97-AF65-F5344CB8AC3E}">
        <p14:creationId xmlns:p14="http://schemas.microsoft.com/office/powerpoint/2010/main" val="239911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Conditional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8</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883945" cy="3539430"/>
          </a:xfrm>
          <a:prstGeom prst="rect">
            <a:avLst/>
          </a:prstGeom>
          <a:noFill/>
        </p:spPr>
        <p:txBody>
          <a:bodyPr wrap="square" rtlCol="0">
            <a:spAutoFit/>
          </a:bodyPr>
          <a:lstStyle/>
          <a:p>
            <a:r>
              <a:rPr lang="en-US" sz="1600" b="1" dirty="0">
                <a:latin typeface="Sarabun" pitchFamily="2" charset="-34"/>
                <a:cs typeface="Sarabun" pitchFamily="2" charset="-34"/>
              </a:rPr>
              <a:t>Exercise 1</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Write a program that asks user for 5 integers.</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Then, add those integers to an empty list.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The list should have those 5 integers.</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Print the list.</a:t>
            </a:r>
          </a:p>
          <a:p>
            <a:endParaRPr lang="en-US" sz="1600" dirty="0">
              <a:latin typeface="Sarabun" pitchFamily="2" charset="-34"/>
              <a:cs typeface="Sarabun" pitchFamily="2" charset="-34"/>
            </a:endParaRPr>
          </a:p>
          <a:p>
            <a:endParaRPr lang="en-US" sz="1600" dirty="0">
              <a:latin typeface="Sarabun" pitchFamily="2" charset="-34"/>
              <a:cs typeface="Sarabun" pitchFamily="2" charset="-34"/>
            </a:endParaRPr>
          </a:p>
          <a:p>
            <a:endParaRPr lang="en-US" sz="1600" dirty="0">
              <a:latin typeface="Sarabun" pitchFamily="2" charset="-34"/>
              <a:cs typeface="Sarabun" pitchFamily="2" charset="-34"/>
            </a:endParaRPr>
          </a:p>
          <a:p>
            <a:r>
              <a:rPr lang="en-US" sz="1600" dirty="0">
                <a:latin typeface="Sarabun" pitchFamily="2" charset="-34"/>
                <a:cs typeface="Sarabun" pitchFamily="2" charset="-34"/>
              </a:rPr>
              <a:t>The output should look like this:</a:t>
            </a:r>
          </a:p>
          <a:p>
            <a:r>
              <a:rPr lang="en-US" sz="1600" dirty="0">
                <a:latin typeface="Sarabun" pitchFamily="2" charset="-34"/>
                <a:cs typeface="Sarabun" pitchFamily="2" charset="-34"/>
              </a:rPr>
              <a:t>	[5, 80, 3, 2, 4]</a:t>
            </a:r>
          </a:p>
        </p:txBody>
      </p:sp>
    </p:spTree>
    <p:extLst>
      <p:ext uri="{BB962C8B-B14F-4D97-AF65-F5344CB8AC3E}">
        <p14:creationId xmlns:p14="http://schemas.microsoft.com/office/powerpoint/2010/main" val="299891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D188-1C8E-1B91-0BE9-7756D76465E4}"/>
              </a:ext>
            </a:extLst>
          </p:cNvPr>
          <p:cNvSpPr>
            <a:spLocks noGrp="1"/>
          </p:cNvSpPr>
          <p:nvPr>
            <p:ph type="title"/>
          </p:nvPr>
        </p:nvSpPr>
        <p:spPr/>
        <p:txBody>
          <a:bodyPr>
            <a:normAutofit/>
          </a:bodyPr>
          <a:lstStyle/>
          <a:p>
            <a:r>
              <a:rPr lang="en-TH" sz="2400" dirty="0">
                <a:solidFill>
                  <a:schemeClr val="accent4"/>
                </a:solidFill>
              </a:rPr>
              <a:t>Python</a:t>
            </a:r>
            <a:br>
              <a:rPr lang="en-TH" dirty="0"/>
            </a:br>
            <a:r>
              <a:rPr lang="en-TH" dirty="0"/>
              <a:t>Conditional Loop</a:t>
            </a:r>
          </a:p>
        </p:txBody>
      </p:sp>
      <p:sp>
        <p:nvSpPr>
          <p:cNvPr id="4" name="Footer Placeholder 3">
            <a:extLst>
              <a:ext uri="{FF2B5EF4-FFF2-40B4-BE49-F238E27FC236}">
                <a16:creationId xmlns:a16="http://schemas.microsoft.com/office/drawing/2014/main" id="{BF97BC1C-D274-4CE0-EC09-A768639F1E66}"/>
              </a:ext>
            </a:extLst>
          </p:cNvPr>
          <p:cNvSpPr>
            <a:spLocks noGrp="1"/>
          </p:cNvSpPr>
          <p:nvPr>
            <p:ph type="ftr" sz="quarter" idx="11"/>
          </p:nvPr>
        </p:nvSpPr>
        <p:spPr/>
        <p:txBody>
          <a:bodyPr/>
          <a:lstStyle/>
          <a:p>
            <a:r>
              <a:rPr lang="en-US"/>
              <a:t>Introduction to Computer Programming</a:t>
            </a:r>
            <a:endParaRPr lang="en-TH"/>
          </a:p>
        </p:txBody>
      </p:sp>
      <p:sp>
        <p:nvSpPr>
          <p:cNvPr id="5" name="Slide Number Placeholder 4">
            <a:extLst>
              <a:ext uri="{FF2B5EF4-FFF2-40B4-BE49-F238E27FC236}">
                <a16:creationId xmlns:a16="http://schemas.microsoft.com/office/drawing/2014/main" id="{530C41B7-F35E-4D5E-2B9D-80B69E13F302}"/>
              </a:ext>
            </a:extLst>
          </p:cNvPr>
          <p:cNvSpPr>
            <a:spLocks noGrp="1"/>
          </p:cNvSpPr>
          <p:nvPr>
            <p:ph type="sldNum" sz="quarter" idx="12"/>
          </p:nvPr>
        </p:nvSpPr>
        <p:spPr/>
        <p:txBody>
          <a:bodyPr/>
          <a:lstStyle/>
          <a:p>
            <a:fld id="{82A79A84-B2F5-E448-8A60-73858E686C94}" type="slidenum">
              <a:rPr lang="en-TH" smtClean="0"/>
              <a:t>9</a:t>
            </a:fld>
            <a:endParaRPr lang="en-TH"/>
          </a:p>
        </p:txBody>
      </p:sp>
      <p:sp>
        <p:nvSpPr>
          <p:cNvPr id="6" name="TextBox 5">
            <a:extLst>
              <a:ext uri="{FF2B5EF4-FFF2-40B4-BE49-F238E27FC236}">
                <a16:creationId xmlns:a16="http://schemas.microsoft.com/office/drawing/2014/main" id="{1A768CC5-3270-C6BD-8CD1-64916E5F9F83}"/>
              </a:ext>
            </a:extLst>
          </p:cNvPr>
          <p:cNvSpPr txBox="1"/>
          <p:nvPr/>
        </p:nvSpPr>
        <p:spPr>
          <a:xfrm>
            <a:off x="838199" y="1854994"/>
            <a:ext cx="4114801" cy="3785652"/>
          </a:xfrm>
          <a:prstGeom prst="rect">
            <a:avLst/>
          </a:prstGeom>
          <a:noFill/>
        </p:spPr>
        <p:txBody>
          <a:bodyPr wrap="square" rtlCol="0">
            <a:spAutoFit/>
          </a:bodyPr>
          <a:lstStyle/>
          <a:p>
            <a:r>
              <a:rPr lang="en-US" sz="1600" b="1" dirty="0">
                <a:latin typeface="Sarabun" pitchFamily="2" charset="-34"/>
                <a:cs typeface="Sarabun" pitchFamily="2" charset="-34"/>
              </a:rPr>
              <a:t>Exercise 2</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Write a function that takes a list of numbers as a parameter.</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The function should square every element,</a:t>
            </a:r>
            <a:br>
              <a:rPr lang="en-US" sz="1600" dirty="0">
                <a:latin typeface="Sarabun" pitchFamily="2" charset="-34"/>
                <a:cs typeface="Sarabun" pitchFamily="2" charset="-34"/>
              </a:rPr>
            </a:br>
            <a:r>
              <a:rPr lang="en-US" sz="1600" dirty="0">
                <a:latin typeface="Sarabun" pitchFamily="2" charset="-34"/>
                <a:cs typeface="Sarabun" pitchFamily="2" charset="-34"/>
              </a:rPr>
              <a:t>then return the new list.</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Example:</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Input	</a:t>
            </a:r>
            <a:r>
              <a:rPr lang="en-US" sz="1600" dirty="0" err="1">
                <a:latin typeface="Sarabun" pitchFamily="2" charset="-34"/>
                <a:cs typeface="Sarabun" pitchFamily="2" charset="-34"/>
              </a:rPr>
              <a:t>inp</a:t>
            </a:r>
            <a:r>
              <a:rPr lang="en-US" sz="1600" dirty="0">
                <a:latin typeface="Sarabun" pitchFamily="2" charset="-34"/>
                <a:cs typeface="Sarabun" pitchFamily="2" charset="-34"/>
              </a:rPr>
              <a:t> = [1, 3, 4, 5]</a:t>
            </a:r>
          </a:p>
          <a:p>
            <a:r>
              <a:rPr lang="en-US" sz="1600" dirty="0">
                <a:latin typeface="Sarabun" pitchFamily="2" charset="-34"/>
                <a:cs typeface="Sarabun" pitchFamily="2" charset="-34"/>
              </a:rPr>
              <a:t>Output	f(</a:t>
            </a:r>
            <a:r>
              <a:rPr lang="en-US" sz="1600" dirty="0" err="1">
                <a:latin typeface="Sarabun" pitchFamily="2" charset="-34"/>
                <a:cs typeface="Sarabun" pitchFamily="2" charset="-34"/>
              </a:rPr>
              <a:t>inp</a:t>
            </a:r>
            <a:r>
              <a:rPr lang="en-US" sz="1600" dirty="0">
                <a:latin typeface="Sarabun" pitchFamily="2" charset="-34"/>
                <a:cs typeface="Sarabun" pitchFamily="2" charset="-34"/>
              </a:rPr>
              <a:t>) = [1, 9, 16, 25]</a:t>
            </a:r>
          </a:p>
          <a:p>
            <a:endParaRPr lang="en-US" sz="1600" dirty="0">
              <a:latin typeface="Sarabun" pitchFamily="2" charset="-34"/>
              <a:cs typeface="Sarabun" pitchFamily="2" charset="-34"/>
            </a:endParaRPr>
          </a:p>
          <a:p>
            <a:r>
              <a:rPr lang="en-US" sz="1600" dirty="0">
                <a:latin typeface="Sarabun" pitchFamily="2" charset="-34"/>
                <a:cs typeface="Sarabun" pitchFamily="2" charset="-34"/>
              </a:rPr>
              <a:t>Use the given template.</a:t>
            </a:r>
          </a:p>
          <a:p>
            <a:r>
              <a:rPr lang="en-US" sz="1600" dirty="0">
                <a:latin typeface="Sarabun" pitchFamily="2" charset="-34"/>
                <a:cs typeface="Sarabun" pitchFamily="2" charset="-34"/>
              </a:rPr>
              <a:t>Knowledge: list indexing and list length.</a:t>
            </a:r>
          </a:p>
        </p:txBody>
      </p:sp>
      <p:sp>
        <p:nvSpPr>
          <p:cNvPr id="3" name="TextBox 2">
            <a:extLst>
              <a:ext uri="{FF2B5EF4-FFF2-40B4-BE49-F238E27FC236}">
                <a16:creationId xmlns:a16="http://schemas.microsoft.com/office/drawing/2014/main" id="{54F831E7-EC4A-BDB0-ED25-175D3884910D}"/>
              </a:ext>
            </a:extLst>
          </p:cNvPr>
          <p:cNvSpPr txBox="1"/>
          <p:nvPr/>
        </p:nvSpPr>
        <p:spPr>
          <a:xfrm>
            <a:off x="5607247" y="1764183"/>
            <a:ext cx="6006706" cy="3721051"/>
          </a:xfrm>
          <a:prstGeom prst="rect">
            <a:avLst/>
          </a:prstGeom>
          <a:solidFill>
            <a:schemeClr val="bg1">
              <a:lumMod val="85000"/>
              <a:lumOff val="15000"/>
            </a:schemeClr>
          </a:solidFill>
          <a:ln w="12700">
            <a:solidFill>
              <a:schemeClr val="tx1">
                <a:lumMod val="50000"/>
              </a:schemeClr>
            </a:solidFill>
          </a:ln>
        </p:spPr>
        <p:txBody>
          <a:bodyPr wrap="square" lIns="180000" tIns="180000" rIns="180000" bIns="180000">
            <a:noAutofit/>
          </a:bodyPr>
          <a:lstStyle/>
          <a:p>
            <a:r>
              <a:rPr lang="en-US" sz="1200" i="1" dirty="0">
                <a:solidFill>
                  <a:srgbClr val="5C6370"/>
                </a:solidFill>
                <a:effectLst/>
                <a:latin typeface="JetBrains Mono" panose="02000009000000000000" pitchFamily="49" charset="0"/>
              </a:rPr>
              <a:t># This asks the user how many numbers should be input</a:t>
            </a:r>
            <a:br>
              <a:rPr lang="en-US" sz="1200" i="1" dirty="0">
                <a:solidFill>
                  <a:srgbClr val="5C6370"/>
                </a:solidFill>
                <a:effectLst/>
                <a:latin typeface="JetBrains Mono" panose="02000009000000000000" pitchFamily="49" charset="0"/>
              </a:rPr>
            </a:br>
            <a:r>
              <a:rPr lang="en-US" sz="1200" i="1" dirty="0">
                <a:solidFill>
                  <a:srgbClr val="5C6370"/>
                </a:solidFill>
                <a:effectLst/>
                <a:latin typeface="JetBrains Mono" panose="02000009000000000000" pitchFamily="49" charset="0"/>
              </a:rPr>
              <a:t># For example, 5, then the next 5 lines you input the numbers</a:t>
            </a:r>
            <a:br>
              <a:rPr lang="en-US" sz="1200" i="1" dirty="0">
                <a:solidFill>
                  <a:srgbClr val="5C6370"/>
                </a:solidFill>
                <a:effectLst/>
                <a:latin typeface="JetBrains Mono" panose="02000009000000000000" pitchFamily="49" charset="0"/>
              </a:rPr>
            </a:br>
            <a:r>
              <a:rPr lang="en-US" sz="1200" i="1" dirty="0">
                <a:solidFill>
                  <a:srgbClr val="5C6370"/>
                </a:solidFill>
                <a:effectLst/>
                <a:latin typeface="JetBrains Mono" panose="02000009000000000000" pitchFamily="49" charset="0"/>
              </a:rPr>
              <a:t># Then, the list x should contain those numbers.</a:t>
            </a:r>
            <a:br>
              <a:rPr lang="en-US" sz="1400" i="1" dirty="0">
                <a:solidFill>
                  <a:srgbClr val="5C6370"/>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x = [</a:t>
            </a:r>
            <a:r>
              <a:rPr lang="en-US" sz="1400" dirty="0">
                <a:solidFill>
                  <a:srgbClr val="2BBAC5"/>
                </a:solidFill>
                <a:effectLst/>
                <a:latin typeface="JetBrains Mono" panose="02000009000000000000" pitchFamily="49" charset="0"/>
              </a:rPr>
              <a:t>int</a:t>
            </a:r>
            <a:r>
              <a:rPr lang="en-US" sz="1400" dirty="0">
                <a:solidFill>
                  <a:srgbClr val="BBBBBB"/>
                </a:solidFill>
                <a:effectLst/>
                <a:latin typeface="JetBrains Mono" panose="02000009000000000000" pitchFamily="49" charset="0"/>
              </a:rPr>
              <a:t>(</a:t>
            </a:r>
            <a:r>
              <a:rPr lang="en-US" sz="1400" dirty="0">
                <a:solidFill>
                  <a:srgbClr val="2BBAC5"/>
                </a:solidFill>
                <a:effectLst/>
                <a:latin typeface="JetBrains Mono" panose="02000009000000000000" pitchFamily="49" charset="0"/>
              </a:rPr>
              <a:t>input</a:t>
            </a: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for </a:t>
            </a:r>
            <a:r>
              <a:rPr lang="en-US" sz="1400" dirty="0" err="1">
                <a:solidFill>
                  <a:srgbClr val="BBBBBB"/>
                </a:solidFill>
                <a:effectLst/>
                <a:latin typeface="JetBrains Mono" panose="02000009000000000000" pitchFamily="49" charset="0"/>
              </a:rPr>
              <a:t>i</a:t>
            </a:r>
            <a:r>
              <a:rPr lang="en-US" sz="1400" dirty="0">
                <a:solidFill>
                  <a:srgbClr val="BBBBBB"/>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in </a:t>
            </a:r>
            <a:r>
              <a:rPr lang="en-US" sz="1400" dirty="0">
                <a:solidFill>
                  <a:srgbClr val="2BBAC5"/>
                </a:solidFill>
                <a:effectLst/>
                <a:latin typeface="JetBrains Mono" panose="02000009000000000000" pitchFamily="49" charset="0"/>
              </a:rPr>
              <a:t>range</a:t>
            </a:r>
            <a:r>
              <a:rPr lang="en-US" sz="1400" dirty="0">
                <a:solidFill>
                  <a:srgbClr val="BBBBBB"/>
                </a:solidFill>
                <a:effectLst/>
                <a:latin typeface="JetBrains Mono" panose="02000009000000000000" pitchFamily="49" charset="0"/>
              </a:rPr>
              <a:t>(</a:t>
            </a:r>
            <a:r>
              <a:rPr lang="en-US" sz="1400" dirty="0">
                <a:solidFill>
                  <a:srgbClr val="2BBAC5"/>
                </a:solidFill>
                <a:effectLst/>
                <a:latin typeface="JetBrains Mono" panose="02000009000000000000" pitchFamily="49" charset="0"/>
              </a:rPr>
              <a:t>int</a:t>
            </a:r>
            <a:r>
              <a:rPr lang="en-US" sz="1400" dirty="0">
                <a:solidFill>
                  <a:srgbClr val="BBBBBB"/>
                </a:solidFill>
                <a:effectLst/>
                <a:latin typeface="JetBrains Mono" panose="02000009000000000000" pitchFamily="49" charset="0"/>
              </a:rPr>
              <a:t>(</a:t>
            </a:r>
            <a:r>
              <a:rPr lang="en-US" sz="1400" dirty="0">
                <a:solidFill>
                  <a:srgbClr val="2BBAC5"/>
                </a:solidFill>
                <a:effectLst/>
                <a:latin typeface="JetBrains Mono" panose="02000009000000000000" pitchFamily="49" charset="0"/>
              </a:rPr>
              <a:t>input</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i="1" dirty="0">
                <a:solidFill>
                  <a:srgbClr val="D55FDE"/>
                </a:solidFill>
                <a:effectLst/>
                <a:latin typeface="JetBrains Mono" panose="02000009000000000000" pitchFamily="49" charset="0"/>
              </a:rPr>
              <a:t>def </a:t>
            </a:r>
            <a:r>
              <a:rPr lang="en-US" sz="1400" dirty="0">
                <a:solidFill>
                  <a:srgbClr val="61AFEF"/>
                </a:solidFill>
                <a:effectLst/>
                <a:latin typeface="JetBrains Mono" panose="02000009000000000000" pitchFamily="49" charset="0"/>
              </a:rPr>
              <a:t>f</a:t>
            </a:r>
            <a:r>
              <a:rPr lang="en-US" sz="1400" dirty="0">
                <a:solidFill>
                  <a:srgbClr val="BBBBBB"/>
                </a:solidFill>
                <a:effectLst/>
                <a:latin typeface="JetBrains Mono" panose="02000009000000000000" pitchFamily="49" charset="0"/>
              </a:rPr>
              <a:t>(</a:t>
            </a:r>
            <a:r>
              <a:rPr lang="en-US" sz="1400" dirty="0" err="1">
                <a:solidFill>
                  <a:srgbClr val="7F8591"/>
                </a:solidFill>
                <a:effectLst/>
                <a:latin typeface="JetBrains Mono" panose="02000009000000000000" pitchFamily="49" charset="0"/>
              </a:rPr>
              <a:t>inp</a:t>
            </a:r>
            <a:r>
              <a:rPr lang="en-US" sz="1400" dirty="0">
                <a:solidFill>
                  <a:srgbClr val="BBBBBB"/>
                </a:solidFill>
                <a:effectLst/>
                <a:latin typeface="JetBrains Mono" panose="02000009000000000000" pitchFamily="49" charset="0"/>
              </a:rPr>
              <a:t>):</a:t>
            </a: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ret = []</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dirty="0">
                <a:solidFill>
                  <a:srgbClr val="BBBBBB"/>
                </a:solidFill>
                <a:effectLst/>
                <a:latin typeface="JetBrains Mono" panose="02000009000000000000" pitchFamily="49" charset="0"/>
              </a:rPr>
              <a:t>    </a:t>
            </a:r>
            <a:r>
              <a:rPr lang="en-US" sz="1400" i="1" dirty="0">
                <a:solidFill>
                  <a:srgbClr val="5C6370"/>
                </a:solidFill>
                <a:effectLst/>
                <a:latin typeface="JetBrains Mono" panose="02000009000000000000" pitchFamily="49" charset="0"/>
              </a:rPr>
              <a:t># do something</a:t>
            </a:r>
            <a:br>
              <a:rPr lang="en-US" sz="1400" i="1" dirty="0">
                <a:solidFill>
                  <a:srgbClr val="5C6370"/>
                </a:solidFill>
                <a:effectLst/>
                <a:latin typeface="JetBrains Mono" panose="02000009000000000000" pitchFamily="49" charset="0"/>
              </a:rPr>
            </a:br>
            <a:br>
              <a:rPr lang="en-US" sz="1400" i="1" dirty="0">
                <a:solidFill>
                  <a:srgbClr val="5C6370"/>
                </a:solidFill>
                <a:effectLst/>
                <a:latin typeface="JetBrains Mono" panose="02000009000000000000" pitchFamily="49" charset="0"/>
              </a:rPr>
            </a:br>
            <a:r>
              <a:rPr lang="en-US" sz="1400" i="1" dirty="0">
                <a:solidFill>
                  <a:srgbClr val="5C6370"/>
                </a:solidFill>
                <a:effectLst/>
                <a:latin typeface="JetBrains Mono" panose="02000009000000000000" pitchFamily="49" charset="0"/>
              </a:rPr>
              <a:t>    </a:t>
            </a:r>
            <a:r>
              <a:rPr lang="en-US" sz="1400" i="1" dirty="0">
                <a:solidFill>
                  <a:srgbClr val="D55FDE"/>
                </a:solidFill>
                <a:effectLst/>
                <a:latin typeface="JetBrains Mono" panose="02000009000000000000" pitchFamily="49" charset="0"/>
              </a:rPr>
              <a:t>return </a:t>
            </a:r>
            <a:r>
              <a:rPr lang="en-US" sz="1400" dirty="0">
                <a:solidFill>
                  <a:srgbClr val="BBBBBB"/>
                </a:solidFill>
                <a:effectLst/>
                <a:latin typeface="JetBrains Mono" panose="02000009000000000000" pitchFamily="49" charset="0"/>
              </a:rPr>
              <a:t>ret</a:t>
            </a: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br>
              <a:rPr lang="en-US" sz="1400" dirty="0">
                <a:solidFill>
                  <a:srgbClr val="BBBBBB"/>
                </a:solidFill>
                <a:effectLst/>
                <a:latin typeface="JetBrains Mono" panose="02000009000000000000" pitchFamily="49" charset="0"/>
              </a:rPr>
            </a:b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a:t>
            </a:r>
            <a:r>
              <a:rPr lang="en-US" sz="1400" dirty="0">
                <a:solidFill>
                  <a:srgbClr val="89CA78"/>
                </a:solidFill>
                <a:effectLst/>
                <a:latin typeface="JetBrains Mono" panose="02000009000000000000" pitchFamily="49" charset="0"/>
              </a:rPr>
              <a:t>'First:'</a:t>
            </a:r>
            <a:r>
              <a:rPr lang="en-US" sz="1400" dirty="0">
                <a:solidFill>
                  <a:srgbClr val="BBBBBB"/>
                </a:solidFill>
                <a:effectLst/>
                <a:latin typeface="JetBrains Mono" panose="02000009000000000000" pitchFamily="49" charset="0"/>
              </a:rPr>
              <a:t>, x)</a:t>
            </a:r>
            <a:br>
              <a:rPr lang="en-US" sz="1400" dirty="0">
                <a:solidFill>
                  <a:srgbClr val="BBBBBB"/>
                </a:solidFill>
                <a:effectLst/>
                <a:latin typeface="JetBrains Mono" panose="02000009000000000000" pitchFamily="49" charset="0"/>
              </a:rPr>
            </a:br>
            <a:r>
              <a:rPr lang="en-US" sz="1400" dirty="0">
                <a:solidFill>
                  <a:srgbClr val="2BBAC5"/>
                </a:solidFill>
                <a:effectLst/>
                <a:latin typeface="JetBrains Mono" panose="02000009000000000000" pitchFamily="49" charset="0"/>
              </a:rPr>
              <a:t>print</a:t>
            </a:r>
            <a:r>
              <a:rPr lang="en-US" sz="1400" dirty="0">
                <a:solidFill>
                  <a:srgbClr val="BBBBBB"/>
                </a:solidFill>
                <a:effectLst/>
                <a:latin typeface="JetBrains Mono" panose="02000009000000000000" pitchFamily="49" charset="0"/>
              </a:rPr>
              <a:t>(</a:t>
            </a:r>
            <a:r>
              <a:rPr lang="en-US" sz="1400" dirty="0">
                <a:solidFill>
                  <a:srgbClr val="89CA78"/>
                </a:solidFill>
                <a:effectLst/>
                <a:latin typeface="JetBrains Mono" panose="02000009000000000000" pitchFamily="49" charset="0"/>
              </a:rPr>
              <a:t>'Then: '</a:t>
            </a:r>
            <a:r>
              <a:rPr lang="en-US" sz="1400" dirty="0">
                <a:solidFill>
                  <a:srgbClr val="BBBBBB"/>
                </a:solidFill>
                <a:effectLst/>
                <a:latin typeface="JetBrains Mono" panose="02000009000000000000" pitchFamily="49" charset="0"/>
              </a:rPr>
              <a:t>, </a:t>
            </a:r>
            <a:r>
              <a:rPr lang="en-US" sz="1400" dirty="0">
                <a:solidFill>
                  <a:srgbClr val="61AFEF"/>
                </a:solidFill>
                <a:effectLst/>
                <a:latin typeface="JetBrains Mono" panose="02000009000000000000" pitchFamily="49" charset="0"/>
              </a:rPr>
              <a:t>f</a:t>
            </a:r>
            <a:r>
              <a:rPr lang="en-US" sz="1400" dirty="0">
                <a:solidFill>
                  <a:srgbClr val="BBBBBB"/>
                </a:solidFill>
                <a:effectLst/>
                <a:latin typeface="JetBrains Mono" panose="02000009000000000000" pitchFamily="49" charset="0"/>
              </a:rPr>
              <a:t>(x))</a:t>
            </a:r>
            <a:br>
              <a:rPr lang="en-US" sz="1400" dirty="0">
                <a:solidFill>
                  <a:srgbClr val="BBBBBB"/>
                </a:solidFill>
                <a:effectLst/>
                <a:latin typeface="JetBrains Mono" panose="02000009000000000000" pitchFamily="49" charset="0"/>
              </a:rPr>
            </a:br>
            <a:endParaRPr lang="en-US" sz="1400" dirty="0">
              <a:solidFill>
                <a:srgbClr val="BBBBBB"/>
              </a:solidFill>
              <a:effectLst/>
              <a:latin typeface="JetBrains Mono" panose="02000009000000000000" pitchFamily="49" charset="0"/>
            </a:endParaRPr>
          </a:p>
        </p:txBody>
      </p:sp>
    </p:spTree>
    <p:extLst>
      <p:ext uri="{BB962C8B-B14F-4D97-AF65-F5344CB8AC3E}">
        <p14:creationId xmlns:p14="http://schemas.microsoft.com/office/powerpoint/2010/main" val="905247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2344</TotalTime>
  <Words>1928</Words>
  <Application>Microsoft Macintosh PowerPoint</Application>
  <PresentationFormat>Widescreen</PresentationFormat>
  <Paragraphs>272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JetBrains Mono</vt:lpstr>
      <vt:lpstr>Sarabun</vt:lpstr>
      <vt:lpstr>Office Theme</vt:lpstr>
      <vt:lpstr>Python Control Flow: Loop &amp; Iteration</vt:lpstr>
      <vt:lpstr>Learning Strategy Learning and Practicing</vt:lpstr>
      <vt:lpstr>Computer Review Program Flow: Loop</vt:lpstr>
      <vt:lpstr>Python Conditional Loop</vt:lpstr>
      <vt:lpstr>Python Conditional Loop</vt:lpstr>
      <vt:lpstr>Python Conditional Loop</vt:lpstr>
      <vt:lpstr>Python Conditional Loop</vt:lpstr>
      <vt:lpstr>Python Conditional Loop</vt:lpstr>
      <vt:lpstr>Python Conditional Loop</vt:lpstr>
      <vt:lpstr>Python For Loop</vt:lpstr>
      <vt:lpstr>Python For Loop</vt:lpstr>
      <vt:lpstr>Python For Loop</vt:lpstr>
      <vt:lpstr>Python For Loop</vt:lpstr>
      <vt:lpstr>Python For Loop</vt:lpstr>
      <vt:lpstr>Python Control Statement in a Loop</vt:lpstr>
      <vt:lpstr>Python Control Statement: Break</vt:lpstr>
      <vt:lpstr>Python Control Statement: Continue</vt:lpstr>
      <vt:lpstr>Python Nested Loops</vt:lpstr>
      <vt:lpstr>Python Nested Loops</vt:lpstr>
      <vt:lpstr>Python Nested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Vivatsathorn Thitasirivit</dc:creator>
  <cp:lastModifiedBy>Vivatsathorn Thitasirivit</cp:lastModifiedBy>
  <cp:revision>538</cp:revision>
  <cp:lastPrinted>2023-01-26T05:15:32Z</cp:lastPrinted>
  <dcterms:created xsi:type="dcterms:W3CDTF">2022-09-05T05:12:29Z</dcterms:created>
  <dcterms:modified xsi:type="dcterms:W3CDTF">2023-02-15T16:34:37Z</dcterms:modified>
</cp:coreProperties>
</file>