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de-DE"/>
    </a:defPPr>
    <a:lvl1pPr marL="0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845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692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539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384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231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077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5923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6769" algn="l" defTabSz="122169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10" y="125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10845" indent="0" algn="ctr">
              <a:buNone/>
              <a:defRPr sz="2700"/>
            </a:lvl2pPr>
            <a:lvl3pPr marL="1221692" indent="0" algn="ctr">
              <a:buNone/>
              <a:defRPr sz="2400"/>
            </a:lvl3pPr>
            <a:lvl4pPr marL="1832539" indent="0" algn="ctr">
              <a:buNone/>
              <a:defRPr sz="2100"/>
            </a:lvl4pPr>
            <a:lvl5pPr marL="2443384" indent="0" algn="ctr">
              <a:buNone/>
              <a:defRPr sz="2100"/>
            </a:lvl5pPr>
            <a:lvl6pPr marL="3054231" indent="0" algn="ctr">
              <a:buNone/>
              <a:defRPr sz="2100"/>
            </a:lvl6pPr>
            <a:lvl7pPr marL="3665077" indent="0" algn="ctr">
              <a:buNone/>
              <a:defRPr sz="2100"/>
            </a:lvl7pPr>
            <a:lvl8pPr marL="4275923" indent="0" algn="ctr">
              <a:buNone/>
              <a:defRPr sz="2100"/>
            </a:lvl8pPr>
            <a:lvl9pPr marL="4886769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831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347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3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637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153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8"/>
            <a:ext cx="11041380" cy="39938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3"/>
            <a:ext cx="11041380" cy="21002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10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2169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3253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4338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5423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6507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759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867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655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036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80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45" indent="0">
              <a:buNone/>
              <a:defRPr sz="2700" b="1"/>
            </a:lvl2pPr>
            <a:lvl3pPr marL="1221692" indent="0">
              <a:buNone/>
              <a:defRPr sz="2400" b="1"/>
            </a:lvl3pPr>
            <a:lvl4pPr marL="1832539" indent="0">
              <a:buNone/>
              <a:defRPr sz="2100" b="1"/>
            </a:lvl4pPr>
            <a:lvl5pPr marL="2443384" indent="0">
              <a:buNone/>
              <a:defRPr sz="2100" b="1"/>
            </a:lvl5pPr>
            <a:lvl6pPr marL="3054231" indent="0">
              <a:buNone/>
              <a:defRPr sz="2100" b="1"/>
            </a:lvl6pPr>
            <a:lvl7pPr marL="3665077" indent="0">
              <a:buNone/>
              <a:defRPr sz="2100" b="1"/>
            </a:lvl7pPr>
            <a:lvl8pPr marL="4275923" indent="0">
              <a:buNone/>
              <a:defRPr sz="2100" b="1"/>
            </a:lvl8pPr>
            <a:lvl9pPr marL="488676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845" indent="0">
              <a:buNone/>
              <a:defRPr sz="2700" b="1"/>
            </a:lvl2pPr>
            <a:lvl3pPr marL="1221692" indent="0">
              <a:buNone/>
              <a:defRPr sz="2400" b="1"/>
            </a:lvl3pPr>
            <a:lvl4pPr marL="1832539" indent="0">
              <a:buNone/>
              <a:defRPr sz="2100" b="1"/>
            </a:lvl4pPr>
            <a:lvl5pPr marL="2443384" indent="0">
              <a:buNone/>
              <a:defRPr sz="2100" b="1"/>
            </a:lvl5pPr>
            <a:lvl6pPr marL="3054231" indent="0">
              <a:buNone/>
              <a:defRPr sz="2100" b="1"/>
            </a:lvl6pPr>
            <a:lvl7pPr marL="3665077" indent="0">
              <a:buNone/>
              <a:defRPr sz="2100" b="1"/>
            </a:lvl7pPr>
            <a:lvl8pPr marL="4275923" indent="0">
              <a:buNone/>
              <a:defRPr sz="2100" b="1"/>
            </a:lvl8pPr>
            <a:lvl9pPr marL="4886769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58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0467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491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9" y="1382400"/>
            <a:ext cx="6480811" cy="6823075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0"/>
            <a:ext cx="4128849" cy="5336223"/>
          </a:xfrm>
        </p:spPr>
        <p:txBody>
          <a:bodyPr/>
          <a:lstStyle>
            <a:lvl1pPr marL="0" indent="0">
              <a:buNone/>
              <a:defRPr sz="2100"/>
            </a:lvl1pPr>
            <a:lvl2pPr marL="610845" indent="0">
              <a:buNone/>
              <a:defRPr sz="1900"/>
            </a:lvl2pPr>
            <a:lvl3pPr marL="1221692" indent="0">
              <a:buNone/>
              <a:defRPr sz="1600"/>
            </a:lvl3pPr>
            <a:lvl4pPr marL="1832539" indent="0">
              <a:buNone/>
              <a:defRPr sz="1300"/>
            </a:lvl4pPr>
            <a:lvl5pPr marL="2443384" indent="0">
              <a:buNone/>
              <a:defRPr sz="1300"/>
            </a:lvl5pPr>
            <a:lvl6pPr marL="3054231" indent="0">
              <a:buNone/>
              <a:defRPr sz="1300"/>
            </a:lvl6pPr>
            <a:lvl7pPr marL="3665077" indent="0">
              <a:buNone/>
              <a:defRPr sz="1300"/>
            </a:lvl7pPr>
            <a:lvl8pPr marL="4275923" indent="0">
              <a:buNone/>
              <a:defRPr sz="1300"/>
            </a:lvl8pPr>
            <a:lvl9pPr marL="4886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56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9" y="1382400"/>
            <a:ext cx="6480811" cy="6823075"/>
          </a:xfrm>
        </p:spPr>
        <p:txBody>
          <a:bodyPr anchor="t"/>
          <a:lstStyle>
            <a:lvl1pPr marL="0" indent="0">
              <a:buNone/>
              <a:defRPr sz="4300"/>
            </a:lvl1pPr>
            <a:lvl2pPr marL="610845" indent="0">
              <a:buNone/>
              <a:defRPr sz="3700"/>
            </a:lvl2pPr>
            <a:lvl3pPr marL="1221692" indent="0">
              <a:buNone/>
              <a:defRPr sz="3200"/>
            </a:lvl3pPr>
            <a:lvl4pPr marL="1832539" indent="0">
              <a:buNone/>
              <a:defRPr sz="2700"/>
            </a:lvl4pPr>
            <a:lvl5pPr marL="2443384" indent="0">
              <a:buNone/>
              <a:defRPr sz="2700"/>
            </a:lvl5pPr>
            <a:lvl6pPr marL="3054231" indent="0">
              <a:buNone/>
              <a:defRPr sz="2700"/>
            </a:lvl6pPr>
            <a:lvl7pPr marL="3665077" indent="0">
              <a:buNone/>
              <a:defRPr sz="2700"/>
            </a:lvl7pPr>
            <a:lvl8pPr marL="4275923" indent="0">
              <a:buNone/>
              <a:defRPr sz="2700"/>
            </a:lvl8pPr>
            <a:lvl9pPr marL="4886769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0"/>
            <a:ext cx="4128849" cy="5336223"/>
          </a:xfrm>
        </p:spPr>
        <p:txBody>
          <a:bodyPr/>
          <a:lstStyle>
            <a:lvl1pPr marL="0" indent="0">
              <a:buNone/>
              <a:defRPr sz="2100"/>
            </a:lvl1pPr>
            <a:lvl2pPr marL="610845" indent="0">
              <a:buNone/>
              <a:defRPr sz="1900"/>
            </a:lvl2pPr>
            <a:lvl3pPr marL="1221692" indent="0">
              <a:buNone/>
              <a:defRPr sz="1600"/>
            </a:lvl3pPr>
            <a:lvl4pPr marL="1832539" indent="0">
              <a:buNone/>
              <a:defRPr sz="1300"/>
            </a:lvl4pPr>
            <a:lvl5pPr marL="2443384" indent="0">
              <a:buNone/>
              <a:defRPr sz="1300"/>
            </a:lvl5pPr>
            <a:lvl6pPr marL="3054231" indent="0">
              <a:buNone/>
              <a:defRPr sz="1300"/>
            </a:lvl6pPr>
            <a:lvl7pPr marL="3665077" indent="0">
              <a:buNone/>
              <a:defRPr sz="1300"/>
            </a:lvl7pPr>
            <a:lvl8pPr marL="4275923" indent="0">
              <a:buNone/>
              <a:defRPr sz="1300"/>
            </a:lvl8pPr>
            <a:lvl9pPr marL="488676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5089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80"/>
            <a:ext cx="11041380" cy="1855788"/>
          </a:xfrm>
          <a:prstGeom prst="rect">
            <a:avLst/>
          </a:prstGeom>
        </p:spPr>
        <p:txBody>
          <a:bodyPr vert="horz" lIns="122169" tIns="61085" rIns="122169" bIns="610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122169" tIns="61085" rIns="122169" bIns="610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5"/>
            <a:ext cx="288036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6B0C-7247-44DD-BCB7-DAF5E546C78B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5"/>
            <a:ext cx="432054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5"/>
            <a:ext cx="2880360" cy="511175"/>
          </a:xfrm>
          <a:prstGeom prst="rect">
            <a:avLst/>
          </a:prstGeom>
        </p:spPr>
        <p:txBody>
          <a:bodyPr vert="horz" lIns="122169" tIns="61085" rIns="122169" bIns="61085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8FB9-0510-47D8-A3D4-85FD7A605EA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243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21692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423" indent="-305423" algn="l" defTabSz="1221692" rtl="0" eaLnBrk="1" latinLnBrk="0" hangingPunct="1">
        <a:lnSpc>
          <a:spcPct val="90000"/>
        </a:lnSpc>
        <a:spcBef>
          <a:spcPts val="1336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6270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116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7961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8808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9655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70500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81347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92192" indent="-305423" algn="l" defTabSz="1221692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845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692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539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384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231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077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5923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6769" algn="l" defTabSz="122169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588221" y="6191449"/>
            <a:ext cx="1842054" cy="261592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sz="1600" dirty="0"/>
          </a:p>
        </p:txBody>
      </p:sp>
      <p:cxnSp>
        <p:nvCxnSpPr>
          <p:cNvPr id="92" name="Straight Connector 16"/>
          <p:cNvCxnSpPr>
            <a:stCxn id="6" idx="0"/>
          </p:cNvCxnSpPr>
          <p:nvPr/>
        </p:nvCxnSpPr>
        <p:spPr>
          <a:xfrm rot="16200000" flipH="1" flipV="1">
            <a:off x="3427855" y="3346996"/>
            <a:ext cx="3176816" cy="2541116"/>
          </a:xfrm>
          <a:prstGeom prst="bentConnector3">
            <a:avLst>
              <a:gd name="adj1" fmla="val -73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47639" y="5720833"/>
            <a:ext cx="3006766" cy="364232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613435" y="3029147"/>
            <a:ext cx="1346770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IFX1117ME_V33</a:t>
            </a:r>
          </a:p>
          <a:p>
            <a:pPr algn="ctr"/>
            <a:r>
              <a:rPr lang="de-DE" sz="1200" dirty="0" smtClean="0"/>
              <a:t>3.3V Supply</a:t>
            </a:r>
          </a:p>
          <a:p>
            <a:pPr algn="ctr"/>
            <a:r>
              <a:rPr lang="de-DE" sz="1200" dirty="0" smtClean="0"/>
              <a:t>I_out_max=1A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7095379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2x16 LCD</a:t>
            </a:r>
          </a:p>
          <a:p>
            <a:pPr algn="ctr"/>
            <a:r>
              <a:rPr lang="de-DE" sz="1200" dirty="0" smtClean="0"/>
              <a:t>Display</a:t>
            </a:r>
          </a:p>
          <a:p>
            <a:pPr algn="ctr"/>
            <a:r>
              <a:rPr lang="de-DE" sz="1200" dirty="0" smtClean="0"/>
              <a:t>I=3mA</a:t>
            </a:r>
            <a:endParaRPr lang="de-DE" sz="1200" dirty="0"/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6931305" y="4987971"/>
            <a:ext cx="164072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35755" y="3029147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USB</a:t>
            </a:r>
            <a:endParaRPr lang="de-DE" sz="1600" dirty="0"/>
          </a:p>
        </p:txBody>
      </p:sp>
      <p:cxnSp>
        <p:nvCxnSpPr>
          <p:cNvPr id="14" name="Straight Connector 13"/>
          <p:cNvCxnSpPr>
            <a:stCxn id="13" idx="3"/>
            <a:endCxn id="6" idx="1"/>
          </p:cNvCxnSpPr>
          <p:nvPr/>
        </p:nvCxnSpPr>
        <p:spPr>
          <a:xfrm>
            <a:off x="2738603" y="3457455"/>
            <a:ext cx="28748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4178304" y="3454402"/>
            <a:ext cx="2917075" cy="1533570"/>
          </a:xfrm>
          <a:prstGeom prst="bentConnector3">
            <a:avLst>
              <a:gd name="adj1" fmla="val 803"/>
            </a:avLst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64310" y="5862964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I2C</a:t>
            </a:r>
            <a:endParaRPr lang="de-DE" sz="1600" dirty="0"/>
          </a:p>
        </p:txBody>
      </p:sp>
      <p:sp>
        <p:nvSpPr>
          <p:cNvPr id="25" name="Rectangle 24"/>
          <p:cNvSpPr/>
          <p:nvPr/>
        </p:nvSpPr>
        <p:spPr>
          <a:xfrm>
            <a:off x="6723181" y="6155273"/>
            <a:ext cx="1639710" cy="1323423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ATMEGA16A</a:t>
            </a:r>
            <a:endParaRPr lang="de-DE" sz="1600" dirty="0" smtClean="0"/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Vin=3.3V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I=15mA</a:t>
            </a:r>
            <a:endParaRPr lang="de-DE" sz="1600" dirty="0" smtClean="0"/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err="1" smtClean="0"/>
              <a:t>Freq</a:t>
            </a:r>
            <a:r>
              <a:rPr lang="de-DE" sz="1600" dirty="0" smtClean="0"/>
              <a:t>=12MHz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7" name="Rectangle 36"/>
          <p:cNvSpPr/>
          <p:nvPr/>
        </p:nvSpPr>
        <p:spPr>
          <a:xfrm>
            <a:off x="8425442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err="1" smtClean="0"/>
              <a:t>Shifter</a:t>
            </a:r>
            <a:endParaRPr lang="de-DE" sz="1400" dirty="0"/>
          </a:p>
        </p:txBody>
      </p:sp>
      <p:cxnSp>
        <p:nvCxnSpPr>
          <p:cNvPr id="38" name="Straight Connector 37"/>
          <p:cNvCxnSpPr>
            <a:stCxn id="7" idx="3"/>
            <a:endCxn id="37" idx="1"/>
          </p:cNvCxnSpPr>
          <p:nvPr/>
        </p:nvCxnSpPr>
        <p:spPr>
          <a:xfrm>
            <a:off x="8198226" y="4987971"/>
            <a:ext cx="227216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37" idx="2"/>
          </p:cNvCxnSpPr>
          <p:nvPr/>
        </p:nvCxnSpPr>
        <p:spPr>
          <a:xfrm flipV="1">
            <a:off x="8976866" y="5416279"/>
            <a:ext cx="0" cy="44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44733" y="839358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Wifi</a:t>
            </a:r>
          </a:p>
          <a:p>
            <a:pPr algn="ctr"/>
            <a:r>
              <a:rPr lang="en-GB" sz="1200" dirty="0" err="1" smtClean="0"/>
              <a:t>Ityp</a:t>
            </a:r>
            <a:r>
              <a:rPr lang="en-GB" sz="1200" dirty="0" smtClean="0"/>
              <a:t>=80mA Imax=215mA</a:t>
            </a:r>
            <a:endParaRPr lang="de-DE" sz="1200" dirty="0"/>
          </a:p>
        </p:txBody>
      </p:sp>
      <p:cxnSp>
        <p:nvCxnSpPr>
          <p:cNvPr id="47" name="Straight Connector 16"/>
          <p:cNvCxnSpPr>
            <a:stCxn id="6" idx="3"/>
            <a:endCxn id="46" idx="0"/>
          </p:cNvCxnSpPr>
          <p:nvPr/>
        </p:nvCxnSpPr>
        <p:spPr>
          <a:xfrm>
            <a:off x="6960205" y="3457455"/>
            <a:ext cx="5235952" cy="49361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/>
          <p:cNvCxnSpPr/>
          <p:nvPr/>
        </p:nvCxnSpPr>
        <p:spPr>
          <a:xfrm rot="16200000" flipV="1">
            <a:off x="9505952" y="5289551"/>
            <a:ext cx="3682999" cy="12699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079716" y="572083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200" dirty="0" smtClean="0"/>
              <a:t>Camera ESP8266 </a:t>
            </a:r>
            <a:r>
              <a:rPr lang="en-GB" sz="1200" dirty="0" err="1" smtClean="0"/>
              <a:t>Ityp</a:t>
            </a:r>
            <a:r>
              <a:rPr lang="en-GB" sz="1200" dirty="0" smtClean="0"/>
              <a:t>=30mA</a:t>
            </a:r>
            <a:endParaRPr lang="de-DE" sz="1200" dirty="0"/>
          </a:p>
        </p:txBody>
      </p:sp>
      <p:cxnSp>
        <p:nvCxnSpPr>
          <p:cNvPr id="62" name="Straight Connector 61"/>
          <p:cNvCxnSpPr>
            <a:stCxn id="58" idx="1"/>
            <a:endCxn id="22" idx="3"/>
          </p:cNvCxnSpPr>
          <p:nvPr/>
        </p:nvCxnSpPr>
        <p:spPr>
          <a:xfrm flipH="1">
            <a:off x="9289423" y="6149139"/>
            <a:ext cx="79029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664310" y="7250786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SPI</a:t>
            </a:r>
            <a:endParaRPr lang="de-DE" sz="1600" dirty="0"/>
          </a:p>
        </p:txBody>
      </p:sp>
      <p:sp>
        <p:nvSpPr>
          <p:cNvPr id="74" name="Rectangle 73"/>
          <p:cNvSpPr/>
          <p:nvPr/>
        </p:nvSpPr>
        <p:spPr>
          <a:xfrm>
            <a:off x="8664310" y="8521802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UART</a:t>
            </a:r>
            <a:endParaRPr lang="de-DE" sz="1600" dirty="0"/>
          </a:p>
        </p:txBody>
      </p:sp>
      <p:cxnSp>
        <p:nvCxnSpPr>
          <p:cNvPr id="75" name="Straight Connector 74"/>
          <p:cNvCxnSpPr>
            <a:stCxn id="52" idx="1"/>
            <a:endCxn id="73" idx="3"/>
          </p:cNvCxnSpPr>
          <p:nvPr/>
        </p:nvCxnSpPr>
        <p:spPr>
          <a:xfrm flipH="1" flipV="1">
            <a:off x="9289423" y="7536960"/>
            <a:ext cx="1520132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1"/>
            <a:endCxn id="74" idx="3"/>
          </p:cNvCxnSpPr>
          <p:nvPr/>
        </p:nvCxnSpPr>
        <p:spPr>
          <a:xfrm flipH="1" flipV="1">
            <a:off x="9289423" y="8807976"/>
            <a:ext cx="2355309" cy="13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ross 82"/>
          <p:cNvSpPr/>
          <p:nvPr/>
        </p:nvSpPr>
        <p:spPr>
          <a:xfrm>
            <a:off x="3977204" y="8089411"/>
            <a:ext cx="561542" cy="608337"/>
          </a:xfrm>
          <a:prstGeom prst="plus">
            <a:avLst>
              <a:gd name="adj" fmla="val 41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4752579" y="8089411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4754241" y="8478532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3974148" y="7070589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CD4014</a:t>
            </a:r>
          </a:p>
          <a:p>
            <a:pPr algn="ctr"/>
            <a:r>
              <a:rPr lang="de-DE" sz="1400" dirty="0" smtClean="0"/>
              <a:t>8-Stage </a:t>
            </a:r>
            <a:r>
              <a:rPr lang="de-DE" sz="1400" dirty="0" err="1" smtClean="0"/>
              <a:t>Shift</a:t>
            </a:r>
            <a:endParaRPr lang="de-DE" sz="1400" dirty="0" smtClean="0"/>
          </a:p>
          <a:p>
            <a:pPr algn="ctr"/>
            <a:r>
              <a:rPr lang="de-DE" sz="1400" dirty="0" smtClean="0"/>
              <a:t>Register</a:t>
            </a:r>
            <a:endParaRPr lang="de-DE" sz="1400" dirty="0"/>
          </a:p>
        </p:txBody>
      </p:sp>
      <p:sp>
        <p:nvSpPr>
          <p:cNvPr id="90" name="Rectangle 89"/>
          <p:cNvSpPr/>
          <p:nvPr/>
        </p:nvSpPr>
        <p:spPr>
          <a:xfrm>
            <a:off x="3707977" y="6346140"/>
            <a:ext cx="1441963" cy="338538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Display Control</a:t>
            </a:r>
            <a:endParaRPr lang="de-DE" sz="16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444791" y="6828382"/>
            <a:ext cx="110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52096" y="5399314"/>
            <a:ext cx="91999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03099" y="8120743"/>
            <a:ext cx="812801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710mW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64899" y="6805384"/>
            <a:ext cx="866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67042" y="30861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3.3W / 1.48w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69104" y="5421286"/>
            <a:ext cx="1200395" cy="33853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50mW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16"/>
          <p:cNvCxnSpPr/>
          <p:nvPr/>
        </p:nvCxnSpPr>
        <p:spPr>
          <a:xfrm rot="5400000">
            <a:off x="8449298" y="4588325"/>
            <a:ext cx="2397333" cy="161266"/>
          </a:xfrm>
          <a:prstGeom prst="bentConnector3">
            <a:avLst>
              <a:gd name="adj1" fmla="val 99393"/>
            </a:avLst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66953" y="2752828"/>
            <a:ext cx="96250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Vd=1.2V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91226" y="4057754"/>
            <a:ext cx="1073345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Vd=120mV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19215" y="27480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Vi&gt;4.5V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41386" y="31169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470mA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809556" y="71086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cxnSp>
        <p:nvCxnSpPr>
          <p:cNvPr id="104" name="Straight Connector 16"/>
          <p:cNvCxnSpPr>
            <a:stCxn id="58" idx="0"/>
          </p:cNvCxnSpPr>
          <p:nvPr/>
        </p:nvCxnSpPr>
        <p:spPr>
          <a:xfrm rot="16200000" flipV="1">
            <a:off x="9484608" y="4574297"/>
            <a:ext cx="2266428" cy="26637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67042" y="35179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1A / 460mA 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36715" y="46149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Vi=5V</a:t>
            </a:r>
            <a:endParaRPr lang="en-GB" sz="1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588221" y="6191449"/>
            <a:ext cx="1842054" cy="2615925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sz="1600" dirty="0"/>
          </a:p>
        </p:txBody>
      </p:sp>
      <p:cxnSp>
        <p:nvCxnSpPr>
          <p:cNvPr id="92" name="Straight Connector 16"/>
          <p:cNvCxnSpPr>
            <a:stCxn id="6" idx="0"/>
          </p:cNvCxnSpPr>
          <p:nvPr/>
        </p:nvCxnSpPr>
        <p:spPr>
          <a:xfrm rot="16200000" flipH="1" flipV="1">
            <a:off x="3427855" y="3346996"/>
            <a:ext cx="3176816" cy="2541116"/>
          </a:xfrm>
          <a:prstGeom prst="bentConnector3">
            <a:avLst>
              <a:gd name="adj1" fmla="val -733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47639" y="5720833"/>
            <a:ext cx="3006766" cy="3642321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5616327" y="4559664"/>
            <a:ext cx="1314979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LD2980ABM50TR</a:t>
            </a:r>
          </a:p>
          <a:p>
            <a:pPr algn="ctr"/>
            <a:r>
              <a:rPr lang="de-DE" sz="1200" dirty="0" smtClean="0"/>
              <a:t>5V Supply</a:t>
            </a:r>
          </a:p>
          <a:p>
            <a:pPr algn="ctr"/>
            <a:r>
              <a:rPr lang="de-DE" sz="1200" dirty="0" smtClean="0"/>
              <a:t>I_out_max=50mA</a:t>
            </a:r>
            <a:endParaRPr lang="de-DE" sz="1200" dirty="0"/>
          </a:p>
        </p:txBody>
      </p:sp>
      <p:sp>
        <p:nvSpPr>
          <p:cNvPr id="6" name="Rectangle 5"/>
          <p:cNvSpPr/>
          <p:nvPr/>
        </p:nvSpPr>
        <p:spPr>
          <a:xfrm>
            <a:off x="5613435" y="3029147"/>
            <a:ext cx="1346770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IFX1117ME_V33</a:t>
            </a:r>
          </a:p>
          <a:p>
            <a:pPr algn="ctr"/>
            <a:r>
              <a:rPr lang="de-DE" sz="1200" dirty="0" smtClean="0"/>
              <a:t>3.3V Supply</a:t>
            </a:r>
          </a:p>
          <a:p>
            <a:pPr algn="ctr"/>
            <a:r>
              <a:rPr lang="de-DE" sz="1200" dirty="0" smtClean="0"/>
              <a:t>I_out_max=1A</a:t>
            </a:r>
            <a:endParaRPr lang="de-DE" sz="1200" dirty="0"/>
          </a:p>
        </p:txBody>
      </p:sp>
      <p:sp>
        <p:nvSpPr>
          <p:cNvPr id="7" name="Rectangle 6"/>
          <p:cNvSpPr/>
          <p:nvPr/>
        </p:nvSpPr>
        <p:spPr>
          <a:xfrm>
            <a:off x="7095379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2x16 LCD</a:t>
            </a:r>
          </a:p>
          <a:p>
            <a:pPr algn="ctr"/>
            <a:r>
              <a:rPr lang="de-DE" sz="1200" dirty="0" smtClean="0"/>
              <a:t>Display</a:t>
            </a:r>
          </a:p>
          <a:p>
            <a:pPr algn="ctr"/>
            <a:r>
              <a:rPr lang="de-DE" sz="1200" dirty="0" smtClean="0"/>
              <a:t>I=3mA</a:t>
            </a:r>
            <a:endParaRPr lang="de-DE" sz="1200" dirty="0"/>
          </a:p>
        </p:txBody>
      </p:sp>
      <p:cxnSp>
        <p:nvCxnSpPr>
          <p:cNvPr id="9" name="Straight Connector 8"/>
          <p:cNvCxnSpPr>
            <a:stCxn id="5" idx="3"/>
            <a:endCxn id="7" idx="1"/>
          </p:cNvCxnSpPr>
          <p:nvPr/>
        </p:nvCxnSpPr>
        <p:spPr>
          <a:xfrm>
            <a:off x="6931305" y="4987971"/>
            <a:ext cx="164072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35755" y="3029147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Power</a:t>
            </a:r>
          </a:p>
          <a:p>
            <a:pPr algn="ctr"/>
            <a:r>
              <a:rPr lang="de-DE" sz="1600" dirty="0" smtClean="0"/>
              <a:t>Connector</a:t>
            </a:r>
            <a:endParaRPr lang="de-DE" sz="1600" dirty="0"/>
          </a:p>
        </p:txBody>
      </p:sp>
      <p:cxnSp>
        <p:nvCxnSpPr>
          <p:cNvPr id="14" name="Straight Connector 13"/>
          <p:cNvCxnSpPr>
            <a:stCxn id="13" idx="3"/>
            <a:endCxn id="6" idx="1"/>
          </p:cNvCxnSpPr>
          <p:nvPr/>
        </p:nvCxnSpPr>
        <p:spPr>
          <a:xfrm>
            <a:off x="2738603" y="3457455"/>
            <a:ext cx="287483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 rot="16200000" flipH="1">
            <a:off x="4130531" y="3502175"/>
            <a:ext cx="1533569" cy="1438024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64310" y="5862964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I2C</a:t>
            </a:r>
            <a:endParaRPr lang="de-DE" sz="1600" dirty="0"/>
          </a:p>
        </p:txBody>
      </p:sp>
      <p:sp>
        <p:nvSpPr>
          <p:cNvPr id="25" name="Rectangle 24"/>
          <p:cNvSpPr/>
          <p:nvPr/>
        </p:nvSpPr>
        <p:spPr>
          <a:xfrm>
            <a:off x="6723181" y="6155273"/>
            <a:ext cx="1639710" cy="1323423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ATMEGA16A</a:t>
            </a:r>
            <a:endParaRPr lang="de-DE" sz="1600" dirty="0" smtClean="0"/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Vin=3.3V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smtClean="0"/>
              <a:t>I=15mA</a:t>
            </a:r>
            <a:endParaRPr lang="de-DE" sz="1600" dirty="0" smtClean="0"/>
          </a:p>
          <a:p>
            <a:pPr marL="381780" indent="-381780">
              <a:buFont typeface="Arial" panose="020B0604020202020204" pitchFamily="34" charset="0"/>
              <a:buChar char="•"/>
            </a:pPr>
            <a:r>
              <a:rPr lang="de-DE" sz="1600" dirty="0" err="1" smtClean="0"/>
              <a:t>Freq</a:t>
            </a:r>
            <a:r>
              <a:rPr lang="de-DE" sz="1600" dirty="0" smtClean="0"/>
              <a:t>=12MHz</a:t>
            </a:r>
          </a:p>
          <a:p>
            <a:pPr marL="381780" indent="-38178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7" name="Rectangle 36"/>
          <p:cNvSpPr/>
          <p:nvPr/>
        </p:nvSpPr>
        <p:spPr>
          <a:xfrm>
            <a:off x="8425442" y="4559664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400" dirty="0" smtClean="0"/>
              <a:t>PCA9306</a:t>
            </a:r>
          </a:p>
          <a:p>
            <a:pPr algn="ctr"/>
            <a:r>
              <a:rPr lang="de-DE" sz="1400" dirty="0" smtClean="0"/>
              <a:t>Level</a:t>
            </a:r>
          </a:p>
          <a:p>
            <a:pPr algn="ctr"/>
            <a:r>
              <a:rPr lang="de-DE" sz="1400" dirty="0" err="1" smtClean="0"/>
              <a:t>Shifter</a:t>
            </a:r>
            <a:endParaRPr lang="de-DE" sz="1400" dirty="0"/>
          </a:p>
        </p:txBody>
      </p:sp>
      <p:cxnSp>
        <p:nvCxnSpPr>
          <p:cNvPr id="38" name="Straight Connector 37"/>
          <p:cNvCxnSpPr>
            <a:stCxn id="7" idx="3"/>
            <a:endCxn id="37" idx="1"/>
          </p:cNvCxnSpPr>
          <p:nvPr/>
        </p:nvCxnSpPr>
        <p:spPr>
          <a:xfrm>
            <a:off x="8198226" y="4987971"/>
            <a:ext cx="227216" cy="16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2" idx="0"/>
            <a:endCxn id="37" idx="2"/>
          </p:cNvCxnSpPr>
          <p:nvPr/>
        </p:nvCxnSpPr>
        <p:spPr>
          <a:xfrm flipV="1">
            <a:off x="8976866" y="5416279"/>
            <a:ext cx="0" cy="4466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44733" y="839358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Wifi</a:t>
            </a:r>
          </a:p>
          <a:p>
            <a:pPr algn="ctr"/>
            <a:r>
              <a:rPr lang="en-GB" sz="1200" dirty="0" err="1" smtClean="0"/>
              <a:t>Ityp</a:t>
            </a:r>
            <a:r>
              <a:rPr lang="en-GB" sz="1200" dirty="0" smtClean="0"/>
              <a:t>=80mA Imax=215mA</a:t>
            </a:r>
            <a:endParaRPr lang="de-DE" sz="1200" dirty="0"/>
          </a:p>
        </p:txBody>
      </p:sp>
      <p:cxnSp>
        <p:nvCxnSpPr>
          <p:cNvPr id="47" name="Straight Connector 16"/>
          <p:cNvCxnSpPr>
            <a:stCxn id="6" idx="3"/>
            <a:endCxn id="46" idx="0"/>
          </p:cNvCxnSpPr>
          <p:nvPr/>
        </p:nvCxnSpPr>
        <p:spPr>
          <a:xfrm>
            <a:off x="6960205" y="3457455"/>
            <a:ext cx="5235952" cy="493612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6"/>
          <p:cNvCxnSpPr/>
          <p:nvPr/>
        </p:nvCxnSpPr>
        <p:spPr>
          <a:xfrm rot="16200000" flipV="1">
            <a:off x="9505952" y="5289551"/>
            <a:ext cx="3682999" cy="12699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079716" y="5720830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GB" sz="1200" dirty="0" smtClean="0"/>
              <a:t>Camera ESP8266 </a:t>
            </a:r>
            <a:r>
              <a:rPr lang="en-GB" sz="1200" dirty="0" err="1" smtClean="0"/>
              <a:t>Ityp</a:t>
            </a:r>
            <a:r>
              <a:rPr lang="en-GB" sz="1200" dirty="0" smtClean="0"/>
              <a:t>=30mA</a:t>
            </a:r>
            <a:endParaRPr lang="de-DE" sz="1200" dirty="0"/>
          </a:p>
        </p:txBody>
      </p:sp>
      <p:cxnSp>
        <p:nvCxnSpPr>
          <p:cNvPr id="62" name="Straight Connector 61"/>
          <p:cNvCxnSpPr>
            <a:stCxn id="58" idx="1"/>
            <a:endCxn id="22" idx="3"/>
          </p:cNvCxnSpPr>
          <p:nvPr/>
        </p:nvCxnSpPr>
        <p:spPr>
          <a:xfrm flipH="1">
            <a:off x="9289423" y="6149139"/>
            <a:ext cx="79029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664310" y="7250786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SPI</a:t>
            </a:r>
            <a:endParaRPr lang="de-DE" sz="1600" dirty="0"/>
          </a:p>
        </p:txBody>
      </p:sp>
      <p:sp>
        <p:nvSpPr>
          <p:cNvPr id="74" name="Rectangle 73"/>
          <p:cNvSpPr/>
          <p:nvPr/>
        </p:nvSpPr>
        <p:spPr>
          <a:xfrm>
            <a:off x="8664310" y="8521802"/>
            <a:ext cx="625114" cy="57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600" dirty="0" smtClean="0"/>
              <a:t>UART</a:t>
            </a:r>
            <a:endParaRPr lang="de-DE" sz="1600" dirty="0"/>
          </a:p>
        </p:txBody>
      </p:sp>
      <p:cxnSp>
        <p:nvCxnSpPr>
          <p:cNvPr id="75" name="Straight Connector 74"/>
          <p:cNvCxnSpPr>
            <a:stCxn id="52" idx="1"/>
            <a:endCxn id="73" idx="3"/>
          </p:cNvCxnSpPr>
          <p:nvPr/>
        </p:nvCxnSpPr>
        <p:spPr>
          <a:xfrm flipH="1" flipV="1">
            <a:off x="9289423" y="7536960"/>
            <a:ext cx="1520132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6" idx="1"/>
            <a:endCxn id="74" idx="3"/>
          </p:cNvCxnSpPr>
          <p:nvPr/>
        </p:nvCxnSpPr>
        <p:spPr>
          <a:xfrm flipH="1" flipV="1">
            <a:off x="9289423" y="8807976"/>
            <a:ext cx="2355309" cy="13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ross 82"/>
          <p:cNvSpPr/>
          <p:nvPr/>
        </p:nvSpPr>
        <p:spPr>
          <a:xfrm>
            <a:off x="3977204" y="8089411"/>
            <a:ext cx="561542" cy="608337"/>
          </a:xfrm>
          <a:prstGeom prst="plus">
            <a:avLst>
              <a:gd name="adj" fmla="val 41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4" name="Oval 83"/>
          <p:cNvSpPr/>
          <p:nvPr/>
        </p:nvSpPr>
        <p:spPr>
          <a:xfrm>
            <a:off x="4752579" y="8089411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5" name="Oval 84"/>
          <p:cNvSpPr/>
          <p:nvPr/>
        </p:nvSpPr>
        <p:spPr>
          <a:xfrm>
            <a:off x="4754241" y="8478532"/>
            <a:ext cx="216568" cy="234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3974148" y="7070589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400" dirty="0" smtClean="0"/>
              <a:t>CD4014</a:t>
            </a:r>
          </a:p>
          <a:p>
            <a:pPr algn="ctr"/>
            <a:r>
              <a:rPr lang="de-DE" sz="1400" dirty="0" smtClean="0"/>
              <a:t>8-Stage </a:t>
            </a:r>
            <a:r>
              <a:rPr lang="de-DE" sz="1400" dirty="0" err="1" smtClean="0"/>
              <a:t>Shift</a:t>
            </a:r>
            <a:endParaRPr lang="de-DE" sz="1400" dirty="0" smtClean="0"/>
          </a:p>
          <a:p>
            <a:pPr algn="ctr"/>
            <a:r>
              <a:rPr lang="de-DE" sz="1400" dirty="0" smtClean="0"/>
              <a:t>Register</a:t>
            </a:r>
            <a:endParaRPr lang="de-DE" sz="1400" dirty="0"/>
          </a:p>
        </p:txBody>
      </p:sp>
      <p:sp>
        <p:nvSpPr>
          <p:cNvPr id="90" name="Rectangle 89"/>
          <p:cNvSpPr/>
          <p:nvPr/>
        </p:nvSpPr>
        <p:spPr>
          <a:xfrm>
            <a:off x="3707977" y="6346140"/>
            <a:ext cx="1441963" cy="338538"/>
          </a:xfrm>
          <a:prstGeom prst="rect">
            <a:avLst/>
          </a:prstGeom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de-DE" sz="1600" dirty="0" smtClean="0"/>
              <a:t>Display Control</a:t>
            </a:r>
            <a:endParaRPr lang="de-DE" sz="16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5444791" y="6828382"/>
            <a:ext cx="110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52096" y="5399314"/>
            <a:ext cx="91999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03099" y="8120743"/>
            <a:ext cx="812801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710mW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64899" y="6805384"/>
            <a:ext cx="866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660mW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67042" y="3086100"/>
            <a:ext cx="1311758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3.3W / 1.48w 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769104" y="5421286"/>
            <a:ext cx="1200395" cy="33853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FF0000"/>
                </a:solidFill>
              </a:rPr>
              <a:t>50mW</a:t>
            </a:r>
            <a:endParaRPr lang="en-GB" sz="1600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16"/>
          <p:cNvCxnSpPr/>
          <p:nvPr/>
        </p:nvCxnSpPr>
        <p:spPr>
          <a:xfrm rot="5400000">
            <a:off x="8449298" y="4588325"/>
            <a:ext cx="2397333" cy="161266"/>
          </a:xfrm>
          <a:prstGeom prst="bentConnector3">
            <a:avLst>
              <a:gd name="adj1" fmla="val 99393"/>
            </a:avLst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83086" y="43107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250mW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166953" y="2752828"/>
            <a:ext cx="962509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Vd=1.2V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91226" y="4057754"/>
            <a:ext cx="1073345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Vd=120mV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19215" y="2748065"/>
            <a:ext cx="843447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Vi&gt;4.5V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29150" y="4562579"/>
            <a:ext cx="859033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3333FF"/>
                </a:solidFill>
              </a:rPr>
              <a:t>Vi&gt;5.12V</a:t>
            </a:r>
            <a:endParaRPr lang="en-GB" sz="1400" dirty="0">
              <a:solidFill>
                <a:srgbClr val="3333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41386" y="3116943"/>
            <a:ext cx="948602" cy="30776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800mA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809556" y="7108656"/>
            <a:ext cx="1102848" cy="856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Imax=200mA</a:t>
            </a:r>
            <a:endParaRPr lang="de-DE" sz="1200" dirty="0"/>
          </a:p>
        </p:txBody>
      </p:sp>
      <p:cxnSp>
        <p:nvCxnSpPr>
          <p:cNvPr id="104" name="Straight Connector 16"/>
          <p:cNvCxnSpPr>
            <a:stCxn id="58" idx="0"/>
          </p:cNvCxnSpPr>
          <p:nvPr/>
        </p:nvCxnSpPr>
        <p:spPr>
          <a:xfrm rot="16200000" flipV="1">
            <a:off x="9484608" y="4574297"/>
            <a:ext cx="2266428" cy="26637"/>
          </a:xfrm>
          <a:prstGeom prst="straightConnector1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18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99</Words>
  <Application>Microsoft Office PowerPoint</Application>
  <PresentationFormat>A3 Paper (297x420 mm)</PresentationFormat>
  <Paragraphs>78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e.solutions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 Victor</dc:creator>
  <cp:lastModifiedBy>vtolenti89</cp:lastModifiedBy>
  <cp:revision>24</cp:revision>
  <dcterms:created xsi:type="dcterms:W3CDTF">2017-05-10T08:49:37Z</dcterms:created>
  <dcterms:modified xsi:type="dcterms:W3CDTF">2018-09-18T10:09:22Z</dcterms:modified>
</cp:coreProperties>
</file>